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50.jpg" ContentType="image/jpg"/>
  <Override PartName="/ppt/media/image51.jpg" ContentType="image/jp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5F_7044947F.xml" ContentType="application/vnd.ms-powerpoint.comments+xml"/>
  <Override PartName="/ppt/comments/modernComment_138_7898A60B.xml" ContentType="application/vnd.ms-powerpoint.comments+xml"/>
  <Override PartName="/ppt/comments/modernComment_139_FE53D4D8.xml" ContentType="application/vnd.ms-powerpoint.comments+xml"/>
  <Override PartName="/ppt/comments/modernComment_142_CC09DD3C.xml" ContentType="application/vnd.ms-powerpoint.comments+xml"/>
  <Override PartName="/ppt/comments/modernComment_13E_43FDB042.xml" ContentType="application/vnd.ms-powerpoint.comments+xml"/>
  <Override PartName="/ppt/comments/modernComment_13F_921861CB.xml" ContentType="application/vnd.ms-powerpoint.comments+xml"/>
  <Override PartName="/ppt/comments/modernComment_13D_AD47F8B6.xml" ContentType="application/vnd.ms-powerpoint.comments+xml"/>
  <Override PartName="/ppt/comments/modernComment_114_BBE73D01.xml" ContentType="application/vnd.ms-powerpoint.comments+xml"/>
  <Override PartName="/ppt/comments/modernComment_103_FDB56D4F.xml" ContentType="application/vnd.ms-powerpoint.comments+xml"/>
  <Override PartName="/ppt/comments/modernComment_144_6FB30255.xml" ContentType="application/vnd.ms-powerpoint.comments+xml"/>
  <Override PartName="/ppt/comments/modernComment_145_7C280591.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30" r:id="rId3"/>
  </p:sldMasterIdLst>
  <p:notesMasterIdLst>
    <p:notesMasterId r:id="rId88"/>
  </p:notesMasterIdLst>
  <p:sldIdLst>
    <p:sldId id="354" r:id="rId4"/>
    <p:sldId id="356" r:id="rId5"/>
    <p:sldId id="357" r:id="rId6"/>
    <p:sldId id="358" r:id="rId7"/>
    <p:sldId id="771" r:id="rId8"/>
    <p:sldId id="311" r:id="rId9"/>
    <p:sldId id="257" r:id="rId10"/>
    <p:sldId id="259" r:id="rId11"/>
    <p:sldId id="348" r:id="rId12"/>
    <p:sldId id="320" r:id="rId13"/>
    <p:sldId id="256" r:id="rId14"/>
    <p:sldId id="347" r:id="rId15"/>
    <p:sldId id="349" r:id="rId16"/>
    <p:sldId id="321" r:id="rId17"/>
    <p:sldId id="260" r:id="rId18"/>
    <p:sldId id="322" r:id="rId19"/>
    <p:sldId id="353" r:id="rId20"/>
    <p:sldId id="343" r:id="rId21"/>
    <p:sldId id="351" r:id="rId22"/>
    <p:sldId id="345" r:id="rId23"/>
    <p:sldId id="350" r:id="rId24"/>
    <p:sldId id="352" r:id="rId25"/>
    <p:sldId id="270" r:id="rId26"/>
    <p:sldId id="344" r:id="rId27"/>
    <p:sldId id="765" r:id="rId28"/>
    <p:sldId id="766" r:id="rId29"/>
    <p:sldId id="312" r:id="rId30"/>
    <p:sldId id="313" r:id="rId31"/>
    <p:sldId id="319" r:id="rId32"/>
    <p:sldId id="767" r:id="rId33"/>
    <p:sldId id="768" r:id="rId34"/>
    <p:sldId id="318" r:id="rId35"/>
    <p:sldId id="315" r:id="rId36"/>
    <p:sldId id="769" r:id="rId37"/>
    <p:sldId id="323" r:id="rId38"/>
    <p:sldId id="316" r:id="rId39"/>
    <p:sldId id="324" r:id="rId40"/>
    <p:sldId id="325" r:id="rId41"/>
    <p:sldId id="317" r:id="rId42"/>
    <p:sldId id="326" r:id="rId43"/>
    <p:sldId id="770" r:id="rId44"/>
    <p:sldId id="296" r:id="rId45"/>
    <p:sldId id="758" r:id="rId46"/>
    <p:sldId id="760" r:id="rId47"/>
    <p:sldId id="761" r:id="rId48"/>
    <p:sldId id="762" r:id="rId49"/>
    <p:sldId id="368" r:id="rId50"/>
    <p:sldId id="273" r:id="rId51"/>
    <p:sldId id="532" r:id="rId52"/>
    <p:sldId id="740" r:id="rId53"/>
    <p:sldId id="754" r:id="rId54"/>
    <p:sldId id="535" r:id="rId55"/>
    <p:sldId id="377" r:id="rId56"/>
    <p:sldId id="763" r:id="rId57"/>
    <p:sldId id="764" r:id="rId58"/>
    <p:sldId id="759" r:id="rId59"/>
    <p:sldId id="772" r:id="rId60"/>
    <p:sldId id="773" r:id="rId61"/>
    <p:sldId id="774" r:id="rId62"/>
    <p:sldId id="775" r:id="rId63"/>
    <p:sldId id="776" r:id="rId64"/>
    <p:sldId id="777" r:id="rId65"/>
    <p:sldId id="778" r:id="rId66"/>
    <p:sldId id="276" r:id="rId67"/>
    <p:sldId id="299" r:id="rId68"/>
    <p:sldId id="779" r:id="rId69"/>
    <p:sldId id="780" r:id="rId70"/>
    <p:sldId id="781" r:id="rId71"/>
    <p:sldId id="782" r:id="rId72"/>
    <p:sldId id="783" r:id="rId73"/>
    <p:sldId id="784" r:id="rId74"/>
    <p:sldId id="2147048425" r:id="rId75"/>
    <p:sldId id="2147048434" r:id="rId76"/>
    <p:sldId id="2147048430" r:id="rId77"/>
    <p:sldId id="2147048431" r:id="rId78"/>
    <p:sldId id="2147048426" r:id="rId79"/>
    <p:sldId id="2147048428" r:id="rId80"/>
    <p:sldId id="2147048438" r:id="rId81"/>
    <p:sldId id="2147048435" r:id="rId82"/>
    <p:sldId id="2147048436" r:id="rId83"/>
    <p:sldId id="2147048439" r:id="rId84"/>
    <p:sldId id="2147048440" r:id="rId85"/>
    <p:sldId id="2147048424" r:id="rId86"/>
    <p:sldId id="337" r:id="rId8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81EF4F-2258-C29C-F91E-298BBA44E855}" name="Vigo, Katrina" initials="VK" userId="S::katrina.vigo@nyulangone.org::62a4b1da-df97-42f3-b432-5d15077e3252" providerId="AD"/>
  <p188:author id="{310BDB90-96F2-C7C1-C9C4-43EB5D6448F5}" name="Esquenazi-Karonika, Shari" initials="ES" userId="S::shari.esquenazi-karonika@nyulangone.org::f312f4cf-d9ce-45a0-86f5-8947a157ff62" providerId="AD"/>
  <p188:author id="{19534BA7-1AFC-A40E-FBBE-84CF24CA6B04}" name="Vigo, Katrina" initials="" userId="S::Katrina.Vigo@nyulangone.org::62a4b1da-df97-42f3-b432-5d15077e32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0F8B"/>
    <a:srgbClr val="0592C1"/>
    <a:srgbClr val="000000"/>
    <a:srgbClr val="AE73FF"/>
    <a:srgbClr val="E600FF"/>
    <a:srgbClr val="8000FF"/>
    <a:srgbClr val="4DE5FF"/>
    <a:srgbClr val="E7A12D"/>
    <a:srgbClr val="EEE7F3"/>
    <a:srgbClr val="C7E7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72" autoAdjust="0"/>
  </p:normalViewPr>
  <p:slideViewPr>
    <p:cSldViewPr snapToGrid="0">
      <p:cViewPr varScale="1">
        <p:scale>
          <a:sx n="128" d="100"/>
          <a:sy n="128" d="100"/>
        </p:scale>
        <p:origin x="11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People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2C3-4C28-9FF5-BE0A9B8059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2C3-4C28-9FF5-BE0A9B80592E}"/>
              </c:ext>
            </c:extLst>
          </c:dPt>
          <c:cat>
            <c:strRef>
              <c:f>Sheet1!$A$2:$A$3</c:f>
              <c:strCache>
                <c:ptCount val="2"/>
                <c:pt idx="0">
                  <c:v>Patients/Caregivers</c:v>
                </c:pt>
                <c:pt idx="1">
                  <c:v>Healhcare Professionals</c:v>
                </c:pt>
              </c:strCache>
            </c:strRef>
          </c:cat>
          <c:val>
            <c:numRef>
              <c:f>Sheet1!$B$2:$B$3</c:f>
              <c:numCache>
                <c:formatCode>General</c:formatCode>
                <c:ptCount val="2"/>
                <c:pt idx="0">
                  <c:v>453</c:v>
                </c:pt>
                <c:pt idx="1">
                  <c:v>240</c:v>
                </c:pt>
              </c:numCache>
            </c:numRef>
          </c:val>
          <c:extLst>
            <c:ext xmlns:c16="http://schemas.microsoft.com/office/drawing/2014/chart" uri="{C3380CC4-5D6E-409C-BE32-E72D297353CC}">
              <c16:uniqueId val="{00000004-62C3-4C28-9FF5-BE0A9B80592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01963456325033"/>
          <c:y val="7.1647188740961071E-2"/>
          <c:w val="0.53351996274865465"/>
          <c:h val="0.94024917763729809"/>
        </c:manualLayout>
      </c:layout>
      <c:doughnutChart>
        <c:varyColors val="1"/>
        <c:ser>
          <c:idx val="0"/>
          <c:order val="0"/>
          <c:tx>
            <c:strRef>
              <c:f>Sheet1!$B$1</c:f>
              <c:strCache>
                <c:ptCount val="1"/>
                <c:pt idx="0">
                  <c:v>Minutes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BEA0-4054-B9B5-D8149E9531A5}"/>
              </c:ext>
            </c:extLst>
          </c:dPt>
          <c:dPt>
            <c:idx val="1"/>
            <c:bubble3D val="0"/>
            <c:spPr>
              <a:solidFill>
                <a:schemeClr val="accent4"/>
              </a:solidFill>
              <a:ln w="19050">
                <a:noFill/>
              </a:ln>
              <a:effectLst/>
            </c:spPr>
            <c:extLst>
              <c:ext xmlns:c16="http://schemas.microsoft.com/office/drawing/2014/chart" uri="{C3380CC4-5D6E-409C-BE32-E72D297353CC}">
                <c16:uniqueId val="{00000003-BEA0-4054-B9B5-D8149E9531A5}"/>
              </c:ext>
            </c:extLst>
          </c:dPt>
          <c:dPt>
            <c:idx val="2"/>
            <c:bubble3D val="0"/>
            <c:spPr>
              <a:solidFill>
                <a:schemeClr val="accent3"/>
              </a:solidFill>
              <a:ln w="19050">
                <a:noFill/>
              </a:ln>
              <a:effectLst/>
            </c:spPr>
            <c:extLst>
              <c:ext xmlns:c16="http://schemas.microsoft.com/office/drawing/2014/chart" uri="{C3380CC4-5D6E-409C-BE32-E72D297353CC}">
                <c16:uniqueId val="{00000005-BEA0-4054-B9B5-D8149E9531A5}"/>
              </c:ext>
            </c:extLst>
          </c:dPt>
          <c:dPt>
            <c:idx val="3"/>
            <c:bubble3D val="0"/>
            <c:spPr>
              <a:solidFill>
                <a:schemeClr val="tx2">
                  <a:lumMod val="60000"/>
                  <a:lumOff val="40000"/>
                </a:schemeClr>
              </a:solidFill>
              <a:ln w="19050">
                <a:noFill/>
              </a:ln>
              <a:effectLst/>
            </c:spPr>
            <c:extLst>
              <c:ext xmlns:c16="http://schemas.microsoft.com/office/drawing/2014/chart" uri="{C3380CC4-5D6E-409C-BE32-E72D297353CC}">
                <c16:uniqueId val="{00000007-BEA0-4054-B9B5-D8149E9531A5}"/>
              </c:ext>
            </c:extLst>
          </c:dPt>
          <c:cat>
            <c:strRef>
              <c:f>Sheet1!$A$2:$A$5</c:f>
              <c:strCache>
                <c:ptCount val="4"/>
                <c:pt idx="0">
                  <c:v>Brooklyn</c:v>
                </c:pt>
                <c:pt idx="1">
                  <c:v>Manhattan</c:v>
                </c:pt>
                <c:pt idx="2">
                  <c:v>Long Island</c:v>
                </c:pt>
                <c:pt idx="3">
                  <c:v>Virtual</c:v>
                </c:pt>
              </c:strCache>
            </c:strRef>
          </c:cat>
          <c:val>
            <c:numRef>
              <c:f>Sheet1!$B$2:$B$5</c:f>
              <c:numCache>
                <c:formatCode>_(* #,##0.00_);_(* \(#,##0.00\);_(* "-"??_);_(@_)</c:formatCode>
                <c:ptCount val="4"/>
                <c:pt idx="0">
                  <c:v>2115</c:v>
                </c:pt>
                <c:pt idx="1">
                  <c:v>7417</c:v>
                </c:pt>
                <c:pt idx="2">
                  <c:v>10336</c:v>
                </c:pt>
                <c:pt idx="3">
                  <c:v>544</c:v>
                </c:pt>
              </c:numCache>
            </c:numRef>
          </c:val>
          <c:extLst>
            <c:ext xmlns:c16="http://schemas.microsoft.com/office/drawing/2014/chart" uri="{C3380CC4-5D6E-409C-BE32-E72D297353CC}">
              <c16:uniqueId val="{00000008-BEA0-4054-B9B5-D8149E9531A5}"/>
            </c:ext>
          </c:extLst>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355693682801183E-2"/>
          <c:y val="0.17305411387862718"/>
          <c:w val="0.85703023379803178"/>
          <c:h val="0.78340064516616426"/>
        </c:manualLayout>
      </c:layout>
      <c:barChart>
        <c:barDir val="col"/>
        <c:grouping val="clustered"/>
        <c:varyColors val="0"/>
        <c:ser>
          <c:idx val="0"/>
          <c:order val="0"/>
          <c:tx>
            <c:strRef>
              <c:f>Sheet1!$B$1</c:f>
              <c:strCache>
                <c:ptCount val="1"/>
                <c:pt idx="0">
                  <c:v>Total Staff Engaged</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0812-4EB6-8561-BEC9CE6F1575}"/>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0812-4EB6-8561-BEC9CE6F1575}"/>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0812-4EB6-8561-BEC9CE6F157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Brooklyn</c:v>
                </c:pt>
                <c:pt idx="1">
                  <c:v>Manhattan</c:v>
                </c:pt>
                <c:pt idx="2">
                  <c:v>Long Island</c:v>
                </c:pt>
                <c:pt idx="3">
                  <c:v>Virtual</c:v>
                </c:pt>
              </c:strCache>
            </c:strRef>
          </c:cat>
          <c:val>
            <c:numRef>
              <c:f>Sheet1!$B$2:$B$5</c:f>
              <c:numCache>
                <c:formatCode>General</c:formatCode>
                <c:ptCount val="4"/>
                <c:pt idx="0">
                  <c:v>3563</c:v>
                </c:pt>
                <c:pt idx="1">
                  <c:v>2240</c:v>
                </c:pt>
                <c:pt idx="2">
                  <c:v>646</c:v>
                </c:pt>
                <c:pt idx="3">
                  <c:v>37</c:v>
                </c:pt>
              </c:numCache>
            </c:numRef>
          </c:val>
          <c:extLst>
            <c:ext xmlns:c16="http://schemas.microsoft.com/office/drawing/2014/chart" uri="{C3380CC4-5D6E-409C-BE32-E72D297353CC}">
              <c16:uniqueId val="{00000008-0812-4EB6-8561-BEC9CE6F1575}"/>
            </c:ext>
          </c:extLst>
        </c:ser>
        <c:dLbls>
          <c:showLegendKey val="0"/>
          <c:showVal val="0"/>
          <c:showCatName val="0"/>
          <c:showSerName val="0"/>
          <c:showPercent val="0"/>
          <c:showBubbleSize val="0"/>
        </c:dLbls>
        <c:gapWidth val="35"/>
        <c:overlap val="-100"/>
        <c:axId val="1937043664"/>
        <c:axId val="1937044080"/>
      </c:barChart>
      <c:catAx>
        <c:axId val="1937043664"/>
        <c:scaling>
          <c:orientation val="minMax"/>
        </c:scaling>
        <c:delete val="0"/>
        <c:axPos val="b"/>
        <c:numFmt formatCode="General" sourceLinked="1"/>
        <c:majorTickMark val="none"/>
        <c:minorTickMark val="none"/>
        <c:tickLblPos val="none"/>
        <c:spPr>
          <a:noFill/>
          <a:ln w="9525" cap="flat" cmpd="sng" algn="ctr">
            <a:solidFill>
              <a:schemeClr val="tx2"/>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37044080"/>
        <c:crossesAt val="0"/>
        <c:auto val="1"/>
        <c:lblAlgn val="ctr"/>
        <c:lblOffset val="100"/>
        <c:noMultiLvlLbl val="0"/>
      </c:catAx>
      <c:valAx>
        <c:axId val="1937044080"/>
        <c:scaling>
          <c:orientation val="minMax"/>
        </c:scaling>
        <c:delete val="0"/>
        <c:axPos val="l"/>
        <c:numFmt formatCode="General" sourceLinked="1"/>
        <c:majorTickMark val="in"/>
        <c:minorTickMark val="none"/>
        <c:tickLblPos val="low"/>
        <c:spPr>
          <a:noFill/>
          <a:ln w="9525">
            <a:solidFill>
              <a:schemeClr val="tx2"/>
            </a:solidFill>
          </a:ln>
          <a:effectLst/>
        </c:spPr>
        <c:txPr>
          <a:bodyPr rot="-60000000" spcFirstLastPara="1" vertOverflow="ellipsis" vert="horz" wrap="square" anchor="ctr" anchorCtr="1"/>
          <a:lstStyle/>
          <a:p>
            <a:pPr>
              <a:defRPr sz="800" b="1" i="0" u="none" strike="noStrike" kern="1200" baseline="0">
                <a:solidFill>
                  <a:schemeClr val="tx2"/>
                </a:solidFill>
                <a:latin typeface="+mn-lt"/>
                <a:ea typeface="+mn-ea"/>
                <a:cs typeface="+mn-cs"/>
              </a:defRPr>
            </a:pPr>
            <a:endParaRPr lang="en-US"/>
          </a:p>
        </c:txPr>
        <c:crossAx val="19370436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3_FDB56D4F.xml><?xml version="1.0" encoding="utf-8"?>
<p188:cmLst xmlns:a="http://schemas.openxmlformats.org/drawingml/2006/main" xmlns:r="http://schemas.openxmlformats.org/officeDocument/2006/relationships" xmlns:p188="http://schemas.microsoft.com/office/powerpoint/2018/8/main">
  <p188:cm id="{B73F98CD-7F71-4959-9801-AC9878F1798D}" authorId="{310BDB90-96F2-C7C1-C9C4-43EB5D6448F5}" created="2025-02-14T22:17:34.140">
    <ac:deMkLst xmlns:ac="http://schemas.microsoft.com/office/drawing/2013/main/command">
      <pc:docMk xmlns:pc="http://schemas.microsoft.com/office/powerpoint/2013/main/command"/>
      <pc:sldMk xmlns:pc="http://schemas.microsoft.com/office/powerpoint/2013/main/command" cId="4256525647" sldId="259"/>
      <ac:picMk id="3074" creationId="{839BC02B-C58B-4D9D-ABB6-4FAD8AEC1872}"/>
    </ac:deMkLst>
    <p188:txBody>
      <a:bodyPr/>
      <a:lstStyle/>
      <a:p>
        <a:r>
          <a:rPr lang="en-US"/>
          <a:t>What if you pull in a stock photo of a group of people gardening together?</a:t>
        </a:r>
      </a:p>
    </p188:txBody>
  </p188:cm>
</p188:cmLst>
</file>

<file path=ppt/comments/modernComment_114_BBE73D01.xml><?xml version="1.0" encoding="utf-8"?>
<p188:cmLst xmlns:a="http://schemas.openxmlformats.org/drawingml/2006/main" xmlns:r="http://schemas.openxmlformats.org/officeDocument/2006/relationships" xmlns:p188="http://schemas.microsoft.com/office/powerpoint/2018/8/main">
  <p188:cm id="{2F277C06-0F1C-49BD-8FF7-DF05717D0460}" authorId="{310BDB90-96F2-C7C1-C9C4-43EB5D6448F5}" created="2025-02-14T22:20:03.740">
    <ac:deMkLst xmlns:ac="http://schemas.microsoft.com/office/drawing/2013/main/command">
      <pc:docMk xmlns:pc="http://schemas.microsoft.com/office/powerpoint/2013/main/command"/>
      <pc:sldMk xmlns:pc="http://schemas.microsoft.com/office/powerpoint/2013/main/command" cId="3152493825" sldId="276"/>
      <ac:graphicFrameMk id="3" creationId="{E5E70005-C1B7-B9CC-362C-904EB9A1D9B2}"/>
    </ac:deMkLst>
    <p188:txBody>
      <a:bodyPr/>
      <a:lstStyle/>
      <a:p>
        <a:r>
          <a:rPr lang="en-US"/>
          <a:t>I adapted the bar graph so that the labels are just underneath, and made the pie chart a little smaller. </a:t>
        </a:r>
      </a:p>
    </p188:txBody>
  </p188:cm>
  <p188:cm id="{F760CD2A-5CA8-4EA8-8E06-28DE1D7611EE}" authorId="{310BDB90-96F2-C7C1-C9C4-43EB5D6448F5}" created="2025-02-14T22:31:14.175">
    <pc:sldMkLst xmlns:pc="http://schemas.microsoft.com/office/powerpoint/2013/main/command">
      <pc:docMk/>
      <pc:sldMk cId="3152493825" sldId="276"/>
    </pc:sldMkLst>
    <p188:replyLst>
      <p188:reply id="{D635016C-736F-4F7E-95C2-35458D1AC167}" authorId="{310BDB90-96F2-C7C1-C9C4-43EB5D6448F5}" created="2025-02-14T22:36:24.470">
        <p188:txBody>
          <a:bodyPr/>
          <a:lstStyle/>
          <a:p>
            <a:r>
              <a:rPr lang="en-US"/>
              <a:t>Describe financial benefits to NYULH-- training a volunteer or volunteer workforce has yielded a cost savings of $$ that would've been spent on a FT employee to bring this important programming to our patients</a:t>
            </a:r>
          </a:p>
        </p188:txBody>
      </p188:reply>
    </p188:replyLst>
    <p188:txBody>
      <a:bodyPr/>
      <a:lstStyle/>
      <a:p>
        <a:r>
          <a:rPr lang="en-US"/>
          <a:t>On this slide, we have a snapshot of engagement and volunteer-based effort across our two of our first volunteer-led programs. (Say the overall #s) and how it translates to better outcomes/satisfaction and cost savings.</a:t>
        </a:r>
      </a:p>
    </p188:txBody>
  </p188:cm>
</p188:cmLst>
</file>

<file path=ppt/comments/modernComment_138_7898A60B.xml><?xml version="1.0" encoding="utf-8"?>
<p188:cmLst xmlns:a="http://schemas.openxmlformats.org/drawingml/2006/main" xmlns:r="http://schemas.openxmlformats.org/officeDocument/2006/relationships" xmlns:p188="http://schemas.microsoft.com/office/powerpoint/2018/8/main">
  <p188:cm id="{3C2E51CD-D0BC-4E80-84F2-CA31E98FAFBA}" authorId="{310BDB90-96F2-C7C1-C9C4-43EB5D6448F5}" created="2025-02-14T22:42:20.501">
    <ac:txMkLst xmlns:ac="http://schemas.microsoft.com/office/drawing/2013/main/command">
      <pc:docMk xmlns:pc="http://schemas.microsoft.com/office/powerpoint/2013/main/command"/>
      <pc:sldMk xmlns:pc="http://schemas.microsoft.com/office/powerpoint/2013/main/command" cId="2023269899" sldId="312"/>
      <ac:spMk id="19" creationId="{B3C2BEA5-2E59-4B70-847D-E503BB5893AE}"/>
      <ac:txMk cp="0" len="33">
        <ac:context len="34" hash="3589978368"/>
      </ac:txMk>
    </ac:txMkLst>
    <p188:pos x="5272216" y="247135"/>
    <p188:txBody>
      <a:bodyPr/>
      <a:lstStyle/>
      <a:p>
        <a:r>
          <a:rPr lang="en-US"/>
          <a:t>There was a faint grey line along the top of the tree image cutout- I added a white rectangle to cover it so that it's not visible. If you like how it looks, we can repeat on the other tree slides (4, 5, 6, 7)</a:t>
        </a:r>
      </a:p>
    </p188:txBody>
  </p188:cm>
</p188:cmLst>
</file>

<file path=ppt/comments/modernComment_139_FE53D4D8.xml><?xml version="1.0" encoding="utf-8"?>
<p188:cmLst xmlns:a="http://schemas.openxmlformats.org/drawingml/2006/main" xmlns:r="http://schemas.openxmlformats.org/officeDocument/2006/relationships" xmlns:p188="http://schemas.microsoft.com/office/powerpoint/2018/8/main">
  <p188:cm id="{7E6715FF-C513-489B-A3F6-E24EA511C986}" authorId="{310BDB90-96F2-C7C1-C9C4-43EB5D6448F5}" created="2025-02-14T18:40:07.417">
    <ac:txMkLst xmlns:ac="http://schemas.microsoft.com/office/drawing/2013/main/command">
      <pc:docMk xmlns:pc="http://schemas.microsoft.com/office/powerpoint/2013/main/command"/>
      <pc:sldMk xmlns:pc="http://schemas.microsoft.com/office/powerpoint/2013/main/command" cId="4266906840" sldId="313"/>
      <ac:spMk id="10" creationId="{6E74F709-7145-46D5-B033-189A55750900}"/>
      <ac:txMk cp="634" len="22">
        <ac:context len="892" hash="348420473"/>
      </ac:txMk>
    </ac:txMkLst>
    <p188:pos x="7395882" y="5531223"/>
    <p188:txBody>
      <a:bodyPr/>
      <a:lstStyle/>
      <a:p>
        <a:r>
          <a:rPr lang="en-US"/>
          <a:t>I don't see this one on the ref list. 
Change refs to superscript and add respective numbers to refs slide (organize by order of appearance in the slides).</a:t>
        </a:r>
      </a:p>
    </p188:txBody>
  </p188:cm>
  <p188:cm id="{19E3CDA9-4E76-4EB4-AF1F-21368890A995}" authorId="{310BDB90-96F2-C7C1-C9C4-43EB5D6448F5}" created="2025-02-14T19:25:55.519">
    <ac:txMkLst xmlns:ac="http://schemas.microsoft.com/office/drawing/2013/main/command">
      <pc:docMk xmlns:pc="http://schemas.microsoft.com/office/powerpoint/2013/main/command"/>
      <pc:sldMk xmlns:pc="http://schemas.microsoft.com/office/powerpoint/2013/main/command" cId="4266906840" sldId="313"/>
      <ac:spMk id="10" creationId="{6E74F709-7145-46D5-B033-189A55750900}"/>
      <ac:txMk cp="634" len="22">
        <ac:context len="892" hash="348420473"/>
      </ac:txMk>
    </ac:txMkLst>
    <p188:pos x="4571999" y="4355756"/>
    <p188:txBody>
      <a:bodyPr/>
      <a:lstStyle/>
      <a:p>
        <a:r>
          <a:rPr lang="en-US"/>
          <a:t>Superscript</a:t>
        </a:r>
      </a:p>
    </p188:txBody>
  </p188:cm>
  <p188:cm id="{FABD7A51-8D18-4AD2-BC6E-CB2F7E2CBBAA}" authorId="{310BDB90-96F2-C7C1-C9C4-43EB5D6448F5}" created="2025-02-14T22:03:28.995">
    <ac:txMkLst xmlns:ac="http://schemas.microsoft.com/office/drawing/2013/main/command">
      <pc:docMk xmlns:pc="http://schemas.microsoft.com/office/powerpoint/2013/main/command"/>
      <pc:sldMk xmlns:pc="http://schemas.microsoft.com/office/powerpoint/2013/main/command" cId="4266906840" sldId="313"/>
      <ac:spMk id="10" creationId="{6E74F709-7145-46D5-B033-189A55750900}"/>
      <ac:txMk cp="0" len="75">
        <ac:context len="892" hash="348420473"/>
      </ac:txMk>
    </ac:txMkLst>
    <p188:pos x="8083378" y="257432"/>
    <p188:txBody>
      <a:bodyPr/>
      <a:lstStyle/>
      <a:p>
        <a:r>
          <a:rPr lang="en-US"/>
          <a:t>Idk if you want this here- someone might read it and think "they were just burnt out by covid, then?"</a:t>
        </a:r>
      </a:p>
    </p188:txBody>
  </p188:cm>
  <p188:cm id="{84E75935-8A58-46AE-92D0-4797145FA5D2}" authorId="{310BDB90-96F2-C7C1-C9C4-43EB5D6448F5}" created="2025-02-14T22:03:51.230">
    <ac:txMkLst xmlns:ac="http://schemas.microsoft.com/office/drawing/2013/main/command">
      <pc:docMk xmlns:pc="http://schemas.microsoft.com/office/powerpoint/2013/main/command"/>
      <pc:sldMk xmlns:pc="http://schemas.microsoft.com/office/powerpoint/2013/main/command" cId="4266906840" sldId="313"/>
      <ac:spMk id="10" creationId="{6E74F709-7145-46D5-B033-189A55750900}"/>
      <ac:txMk cp="658" len="224">
        <ac:context len="892" hash="348420473"/>
      </ac:txMk>
    </ac:txMkLst>
    <p188:pos x="7795054" y="4427837"/>
    <p188:txBody>
      <a:bodyPr/>
      <a:lstStyle/>
      <a:p>
        <a:r>
          <a:rPr lang="en-US"/>
          <a:t>Moved this to later in the slide so that you say-- here's the problem, and here's a solution that we know works</a:t>
        </a:r>
      </a:p>
    </p188:txBody>
  </p188:cm>
</p188:cmLst>
</file>

<file path=ppt/comments/modernComment_13D_AD47F8B6.xml><?xml version="1.0" encoding="utf-8"?>
<p188:cmLst xmlns:a="http://schemas.openxmlformats.org/drawingml/2006/main" xmlns:r="http://schemas.openxmlformats.org/officeDocument/2006/relationships" xmlns:p188="http://schemas.microsoft.com/office/powerpoint/2018/8/main">
  <p188:cm id="{00FB3AB1-8EE6-4994-B2D2-6465DB218EC9}" authorId="{310BDB90-96F2-C7C1-C9C4-43EB5D6448F5}" created="2025-02-14T18:56:05.317">
    <ac:deMkLst xmlns:ac="http://schemas.microsoft.com/office/drawing/2013/main/command">
      <pc:docMk xmlns:pc="http://schemas.microsoft.com/office/powerpoint/2013/main/command"/>
      <pc:sldMk xmlns:pc="http://schemas.microsoft.com/office/powerpoint/2013/main/command" cId="2907175094" sldId="317"/>
      <ac:picMk id="15" creationId="{B9456FF4-14CB-4360-A8EC-061A021EF6D3}"/>
    </ac:deMkLst>
    <p188:txBody>
      <a:bodyPr/>
      <a:lstStyle/>
      <a:p>
        <a:r>
          <a:rPr lang="en-US"/>
          <a:t>Add 1 sentence note for yourself about what Daisy Award is-- mechanism for funding. In collaboration with our Holistic Nursing Fellowship (which they heard about earlier via Katrina's PPT), we submit applications for Daisy Awards to help fund some of these programs for staff wellness. </a:t>
        </a:r>
      </a:p>
    </p188:txBody>
  </p188:cm>
  <p188:cm id="{F6908780-D8AE-47AB-B067-3E2D21D3B462}" authorId="{310BDB90-96F2-C7C1-C9C4-43EB5D6448F5}" created="2025-02-14T22:12:54.222">
    <ac:txMkLst xmlns:ac="http://schemas.microsoft.com/office/drawing/2013/main/command">
      <pc:docMk xmlns:pc="http://schemas.microsoft.com/office/powerpoint/2013/main/command"/>
      <pc:sldMk xmlns:pc="http://schemas.microsoft.com/office/powerpoint/2013/main/command" cId="2907175094" sldId="317"/>
      <ac:spMk id="13" creationId="{A24DC22E-C211-4CC8-A58E-3C5DA02C7E3A}"/>
      <ac:txMk cp="114" len="34">
        <ac:context len="476" hash="2345903995"/>
      </ac:txMk>
    </ac:txMkLst>
    <p188:pos x="3552567" y="906162"/>
    <p188:txBody>
      <a:bodyPr/>
      <a:lstStyle/>
      <a:p>
        <a:r>
          <a:rPr lang="en-US"/>
          <a:t>Virtual?</a:t>
        </a:r>
      </a:p>
    </p188:txBody>
  </p188:cm>
</p188:cmLst>
</file>

<file path=ppt/comments/modernComment_13E_43FDB042.xml><?xml version="1.0" encoding="utf-8"?>
<p188:cmLst xmlns:a="http://schemas.openxmlformats.org/drawingml/2006/main" xmlns:r="http://schemas.openxmlformats.org/officeDocument/2006/relationships" xmlns:p188="http://schemas.microsoft.com/office/powerpoint/2018/8/main">
  <p188:cm id="{A2C28BB3-432C-464E-8D63-E5BE3FF37E2A}" authorId="{310BDB90-96F2-C7C1-C9C4-43EB5D6448F5}" created="2025-02-14T18:49:24.494">
    <pc:sldMkLst xmlns:pc="http://schemas.microsoft.com/office/powerpoint/2013/main/command">
      <pc:docMk/>
      <pc:sldMk cId="1140699202" sldId="318"/>
    </pc:sldMkLst>
    <p188:txBody>
      <a:bodyPr/>
      <a:lstStyle/>
      <a:p>
        <a:r>
          <a:rPr lang="en-US"/>
          <a:t>Darah to add 1-2 sentences about why patients might need supportive resources related to wellness-- going through something stressful, potentially life-altering.</a:t>
        </a:r>
      </a:p>
    </p188:txBody>
  </p188:cm>
</p188:cmLst>
</file>

<file path=ppt/comments/modernComment_13F_921861CB.xml><?xml version="1.0" encoding="utf-8"?>
<p188:cmLst xmlns:a="http://schemas.openxmlformats.org/drawingml/2006/main" xmlns:r="http://schemas.openxmlformats.org/officeDocument/2006/relationships" xmlns:p188="http://schemas.microsoft.com/office/powerpoint/2018/8/main">
  <p188:cm id="{C39A05DD-196F-4CF5-A107-3DFF70F89D28}" authorId="{310BDB90-96F2-C7C1-C9C4-43EB5D6448F5}" created="2025-02-14T18:51:37.325">
    <pc:sldMkLst xmlns:pc="http://schemas.microsoft.com/office/powerpoint/2013/main/command">
      <pc:docMk/>
      <pc:sldMk cId="2451071435" sldId="319"/>
    </pc:sldMkLst>
    <p188:txBody>
      <a:bodyPr/>
      <a:lstStyle/>
      <a:p>
        <a:r>
          <a:rPr lang="en-US"/>
          <a:t>Add 1-2 sentences about the unique need for wellness for caregivers </a:t>
        </a:r>
      </a:p>
    </p188:txBody>
  </p188:cm>
</p188:cmLst>
</file>

<file path=ppt/comments/modernComment_142_CC09DD3C.xml><?xml version="1.0" encoding="utf-8"?>
<p188:cmLst xmlns:a="http://schemas.openxmlformats.org/drawingml/2006/main" xmlns:r="http://schemas.openxmlformats.org/officeDocument/2006/relationships" xmlns:p188="http://schemas.microsoft.com/office/powerpoint/2018/8/main">
  <p188:cm id="{8D5922A6-E692-44A9-BBA2-3B7DE2950870}" authorId="{310BDB90-96F2-C7C1-C9C4-43EB5D6448F5}" created="2025-02-14T22:44:06.536">
    <ac:deMkLst xmlns:ac="http://schemas.microsoft.com/office/drawing/2013/main/command">
      <pc:docMk xmlns:pc="http://schemas.microsoft.com/office/powerpoint/2013/main/command"/>
      <pc:sldMk xmlns:pc="http://schemas.microsoft.com/office/powerpoint/2013/main/command" cId="3423198524" sldId="322"/>
      <ac:spMk id="13" creationId="{77112BA0-11FB-C3F8-A117-FB72DCFE73B2}"/>
    </ac:deMkLst>
    <p188:txBody>
      <a:bodyPr/>
      <a:lstStyle/>
      <a:p>
        <a:r>
          <a:rPr lang="en-US"/>
          <a:t>The purple rectangles can be used to cover the thin outline around the tree- just change them to white and copy/paste on the other slides.</a:t>
        </a:r>
      </a:p>
    </p188:txBody>
  </p188:cm>
</p188:cmLst>
</file>

<file path=ppt/comments/modernComment_144_6FB30255.xml><?xml version="1.0" encoding="utf-8"?>
<p188:cmLst xmlns:a="http://schemas.openxmlformats.org/drawingml/2006/main" xmlns:r="http://schemas.openxmlformats.org/officeDocument/2006/relationships" xmlns:p188="http://schemas.microsoft.com/office/powerpoint/2018/8/main">
  <p188:cm id="{37E75763-6BE1-465C-897B-6263A89DF90F}" authorId="{310BDB90-96F2-C7C1-C9C4-43EB5D6448F5}" created="2025-02-14T19:16:23.270">
    <ac:deMkLst xmlns:ac="http://schemas.microsoft.com/office/drawing/2013/main/command">
      <pc:docMk xmlns:pc="http://schemas.microsoft.com/office/powerpoint/2013/main/command"/>
      <pc:sldMk xmlns:pc="http://schemas.microsoft.com/office/powerpoint/2013/main/command" cId="1874002517" sldId="324"/>
      <ac:spMk id="4" creationId="{600FD431-CB28-43BB-8A06-BB1F3EEFC151}"/>
    </ac:deMkLst>
    <p188:txBody>
      <a:bodyPr/>
      <a:lstStyle/>
      <a:p>
        <a:r>
          <a:rPr lang="en-US"/>
          <a:t>An essential step in cultivating successful programming is providing thorough training-- this includes supplemental toolkits, videos, and handouts with scripts that can equip champions to maneuver potential situations-- the scripts help to anticipate questions/concerns users might have so that champions can answer them and not miss the opportunity to implement an IH program/modality</a:t>
        </a:r>
      </a:p>
    </p188:txBody>
  </p188:cm>
</p188:cmLst>
</file>

<file path=ppt/comments/modernComment_145_7C280591.xml><?xml version="1.0" encoding="utf-8"?>
<p188:cmLst xmlns:a="http://schemas.openxmlformats.org/drawingml/2006/main" xmlns:r="http://schemas.openxmlformats.org/officeDocument/2006/relationships" xmlns:p188="http://schemas.microsoft.com/office/powerpoint/2018/8/main">
  <p188:cm id="{F3FDF676-F90E-45E0-9379-7D8722FC4DCF}" authorId="{310BDB90-96F2-C7C1-C9C4-43EB5D6448F5}" created="2025-02-14T19:22:44.529">
    <pc:sldMkLst xmlns:pc="http://schemas.microsoft.com/office/powerpoint/2013/main/command">
      <pc:docMk/>
      <pc:sldMk cId="2082997649" sldId="325"/>
    </pc:sldMkLst>
    <p188:txBody>
      <a:bodyPr/>
      <a:lstStyle/>
      <a:p>
        <a:r>
          <a:rPr lang="en-US"/>
          <a:t>Add a new graphic here</a:t>
        </a:r>
      </a:p>
    </p188:txBody>
  </p188:cm>
</p188:cmLst>
</file>

<file path=ppt/comments/modernComment_15F_7044947F.xml><?xml version="1.0" encoding="utf-8"?>
<p188:cmLst xmlns:a="http://schemas.openxmlformats.org/drawingml/2006/main" xmlns:r="http://schemas.openxmlformats.org/officeDocument/2006/relationships" xmlns:p188="http://schemas.microsoft.com/office/powerpoint/2018/8/main">
  <p188:cm id="{6B118AAC-B71C-4CDA-A7F4-B2855A8F57DC}" authorId="{310BDB90-96F2-C7C1-C9C4-43EB5D6448F5}" created="2025-02-19T15:58:05.035" startDate="2025-02-19T15:58:05.035" dueDate="2025-02-19T15:58:05.035" assignedTo="{19534BA7-1AFC-A40E-FBBE-84CF24CA6B04}" title="@Vigo, Katrina Can you add the AHNA logo or some other visual to reflect the other bullet points on this slide? Not necessary but might help.">
    <pc:sldMkLst xmlns:pc="http://schemas.microsoft.com/office/powerpoint/2013/main/command">
      <pc:docMk/>
      <pc:sldMk cId="1883542655" sldId="351"/>
    </pc:sldMkLst>
    <p188:txBody>
      <a:bodyPr/>
      <a:lstStyle/>
      <a:p>
        <a:r>
          <a:rPr lang="en-US"/>
          <a:t>[@Vigo, Katrina] Can you add the AHNA logo or some other visual to reflect the other bullet points on this slide? Not necessary but might help.</a:t>
        </a:r>
      </a:p>
    </p188:txBody>
    <p188:extLst>
      <p:ext xmlns:p="http://schemas.openxmlformats.org/presentationml/2006/main" uri="{5BB2D875-25FF-4072-B9AC-8F64D62656EB}">
        <p228:taskDetails xmlns:p228="http://schemas.microsoft.com/office/powerpoint/2022/08/main">
          <p228:history>
            <p228:event time="2025-02-19T15:58:05.035" id="{15460C89-AB7A-404F-8D0A-8C0BC7FEB63D}">
              <p228:atrbtn authorId="{310BDB90-96F2-C7C1-C9C4-43EB5D6448F5}"/>
              <p228:anchr>
                <p228:comment id="{6B118AAC-B71C-4CDA-A7F4-B2855A8F57DC}"/>
              </p228:anchr>
              <p228:add/>
            </p228:event>
            <p228:event time="2025-02-19T15:58:05.035" id="{6F1E0A3D-8E51-46C7-BACC-B265DA2C8C74}">
              <p228:atrbtn authorId="{310BDB90-96F2-C7C1-C9C4-43EB5D6448F5}"/>
              <p228:anchr>
                <p228:comment id="{6B118AAC-B71C-4CDA-A7F4-B2855A8F57DC}"/>
              </p228:anchr>
              <p228:asgn authorId="{19534BA7-1AFC-A40E-FBBE-84CF24CA6B04}"/>
            </p228:event>
            <p228:event time="2025-02-19T15:58:05.035" id="{6CC044FF-843C-4370-8BE9-AB92293190B7}">
              <p228:atrbtn authorId="{310BDB90-96F2-C7C1-C9C4-43EB5D6448F5}"/>
              <p228:anchr>
                <p228:comment id="{6B118AAC-B71C-4CDA-A7F4-B2855A8F57DC}"/>
              </p228:anchr>
              <p228:title val="@Vigo, Katrina Can you add the AHNA logo or some other visual to reflect the other bullet points on this slide? Not necessary but might help."/>
            </p228:event>
            <p228:event time="2025-02-19T15:58:05.035" id="{649EE80F-F8FD-456E-82ED-509930CCAE3E}">
              <p228:atrbtn authorId="{310BDB90-96F2-C7C1-C9C4-43EB5D6448F5}"/>
              <p228:anchr>
                <p228:comment id="{6B118AAC-B71C-4CDA-A7F4-B2855A8F57DC}"/>
              </p228:anchr>
              <p228:date stDt="2025-02-19T15:58:05.035" endDt="2025-02-19T15:58:05.035"/>
            </p228:event>
          </p228:history>
        </p228:taskDetails>
      </p:ext>
      <p:ext xmlns:p="http://schemas.openxmlformats.org/presentationml/2006/main" uri="{57CB4572-C831-44C2-8A1C-0ADB6CCDFE69}">
        <p223:reactions xmlns:p223="http://schemas.microsoft.com/office/powerpoint/2022/03/main">
          <p223:rxn type="👍">
            <p223:instance time="2025-02-19T16:04:42.374" authorId="{6B81EF4F-2258-C29C-F91E-298BBA44E855}"/>
          </p223:rxn>
        </p223:reactions>
      </p:ext>
    </p188:extLst>
  </p188:cm>
  <p188:cm id="{AA727D63-5DC0-47FF-AB4A-932744516B93}" authorId="{310BDB90-96F2-C7C1-C9C4-43EB5D6448F5}" created="2025-02-19T16:01:25.739">
    <ac:txMkLst xmlns:ac="http://schemas.microsoft.com/office/drawing/2013/main/command">
      <pc:docMk xmlns:pc="http://schemas.microsoft.com/office/powerpoint/2013/main/command"/>
      <pc:sldMk xmlns:pc="http://schemas.microsoft.com/office/powerpoint/2013/main/command" cId="1883542655" sldId="351"/>
      <ac:spMk id="4" creationId="{1BA9C7E0-BA91-F413-0C86-6D815D35F67D}"/>
      <ac:txMk cp="217" len="89">
        <ac:context len="468" hash="4182255774"/>
      </ac:txMk>
    </ac:txMkLst>
    <p188:pos x="978330" y="1365788"/>
    <p188:replyLst>
      <p188:reply id="{876789C2-2D5C-4568-8180-7C6EF54D06DB}" authorId="{6B81EF4F-2258-C29C-F91E-298BBA44E855}" created="2025-02-19T16:13:36.089">
        <p188:txBody>
          <a:bodyPr/>
          <a:lstStyle/>
          <a:p>
            <a:r>
              <a:rPr lang="en-US"/>
              <a:t>[@Esquenazi-Karonika, Shari] updated all of the above</a:t>
            </a:r>
          </a:p>
        </p188:txBody>
      </p188:reply>
    </p188:replyLst>
    <p188:txBody>
      <a:bodyPr/>
      <a:lstStyle/>
      <a:p>
        <a:r>
          <a:rPr lang="en-US"/>
          <a:t>Want to mention that your publication is submitted/pending review, so they can learn more in the coming months?</a:t>
        </a:r>
      </a:p>
    </p188:txBody>
    <p188:extLst>
      <p:ext xmlns:p="http://schemas.openxmlformats.org/presentationml/2006/main" uri="{57CB4572-C831-44C2-8A1C-0ADB6CCDFE69}">
        <p223:reactions xmlns:p223="http://schemas.microsoft.com/office/powerpoint/2022/03/main">
          <p223:rxn type="👍">
            <p223:instance time="2025-02-19T16:04:41.171" authorId="{6B81EF4F-2258-C29C-F91E-298BBA44E855}"/>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5894B9-3B97-4F3A-AFB4-A3AA83B0E1C5}"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CB099AA3-AADA-4868-9929-61638D2853B4}">
      <dgm:prSet phldr="0"/>
      <dgm:spPr/>
      <dgm:t>
        <a:bodyPr/>
        <a:lstStyle/>
        <a:p>
          <a:pPr algn="l" rtl="0">
            <a:lnSpc>
              <a:spcPct val="112000"/>
            </a:lnSpc>
          </a:pPr>
          <a:r>
            <a:rPr lang="en-US" b="0">
              <a:latin typeface="Arial" panose="020B0604020202020204"/>
            </a:rPr>
            <a:t>Integration of holistic and IH practices</a:t>
          </a:r>
        </a:p>
      </dgm:t>
    </dgm:pt>
    <dgm:pt modelId="{EC3D4548-0ABE-4372-9C71-2D4CA10B2B62}" type="parTrans" cxnId="{EF495327-A544-4BB7-85F3-E2F950CD3411}">
      <dgm:prSet/>
      <dgm:spPr/>
    </dgm:pt>
    <dgm:pt modelId="{93A8BF4E-02FA-428B-A50D-BC8C95F4E87C}" type="sibTrans" cxnId="{EF495327-A544-4BB7-85F3-E2F950CD3411}">
      <dgm:prSet/>
      <dgm:spPr/>
      <dgm:t>
        <a:bodyPr/>
        <a:lstStyle/>
        <a:p>
          <a:endParaRPr lang="en-US"/>
        </a:p>
      </dgm:t>
    </dgm:pt>
    <dgm:pt modelId="{0CE89D4A-A319-487D-BD90-82C6703A9FD8}">
      <dgm:prSet phldr="0"/>
      <dgm:spPr/>
      <dgm:t>
        <a:bodyPr/>
        <a:lstStyle/>
        <a:p>
          <a:pPr algn="l">
            <a:lnSpc>
              <a:spcPct val="112000"/>
            </a:lnSpc>
          </a:pPr>
          <a:r>
            <a:rPr lang="en-US" b="0">
              <a:latin typeface="Arial" panose="020B0604020202020204"/>
            </a:rPr>
            <a:t>Mind-body and mindfulness techniques</a:t>
          </a:r>
        </a:p>
      </dgm:t>
    </dgm:pt>
    <dgm:pt modelId="{C80218E6-9720-486F-8A1F-13F362BDA339}" type="parTrans" cxnId="{C82D4D7E-47DA-45B6-8D78-FA39A21E1503}">
      <dgm:prSet/>
      <dgm:spPr/>
    </dgm:pt>
    <dgm:pt modelId="{387F1296-CCF1-43F4-8AE4-348EF71A0E9E}" type="sibTrans" cxnId="{C82D4D7E-47DA-45B6-8D78-FA39A21E1503}">
      <dgm:prSet/>
      <dgm:spPr/>
      <dgm:t>
        <a:bodyPr/>
        <a:lstStyle/>
        <a:p>
          <a:endParaRPr lang="en-US"/>
        </a:p>
      </dgm:t>
    </dgm:pt>
    <dgm:pt modelId="{BE67AA9F-A2E8-4C6F-9712-5B4D02A02410}">
      <dgm:prSet phldr="0"/>
      <dgm:spPr/>
      <dgm:t>
        <a:bodyPr/>
        <a:lstStyle/>
        <a:p>
          <a:pPr algn="l">
            <a:lnSpc>
              <a:spcPct val="112000"/>
            </a:lnSpc>
          </a:pPr>
          <a:r>
            <a:rPr lang="en-US" b="0">
              <a:latin typeface="Arial" panose="020B0604020202020204"/>
            </a:rPr>
            <a:t>Self-care, wellness, and emotional awareness</a:t>
          </a:r>
        </a:p>
      </dgm:t>
    </dgm:pt>
    <dgm:pt modelId="{84ABB3AE-81B9-490F-858C-667919BF5D48}" type="parTrans" cxnId="{9D10D347-F93C-4F88-9025-E438886E522D}">
      <dgm:prSet/>
      <dgm:spPr/>
    </dgm:pt>
    <dgm:pt modelId="{8DF65400-C422-42A3-8D1E-17F56CEEBFEA}" type="sibTrans" cxnId="{9D10D347-F93C-4F88-9025-E438886E522D}">
      <dgm:prSet/>
      <dgm:spPr/>
      <dgm:t>
        <a:bodyPr/>
        <a:lstStyle/>
        <a:p>
          <a:endParaRPr lang="en-US"/>
        </a:p>
      </dgm:t>
    </dgm:pt>
    <dgm:pt modelId="{AA0695F6-3DD4-4AE0-8180-33C1600E150B}">
      <dgm:prSet phldr="0"/>
      <dgm:spPr/>
      <dgm:t>
        <a:bodyPr/>
        <a:lstStyle/>
        <a:p>
          <a:pPr algn="l">
            <a:lnSpc>
              <a:spcPct val="112000"/>
            </a:lnSpc>
          </a:pPr>
          <a:r>
            <a:rPr lang="en-US" b="0">
              <a:latin typeface="Arial" panose="020B0604020202020204"/>
            </a:rPr>
            <a:t>Research and project management skills</a:t>
          </a:r>
        </a:p>
      </dgm:t>
    </dgm:pt>
    <dgm:pt modelId="{F9AA160B-E6C4-4019-8385-759F2DDD3E46}" type="parTrans" cxnId="{FD31FAE0-930C-4743-A31F-CA300B5204C8}">
      <dgm:prSet/>
      <dgm:spPr/>
    </dgm:pt>
    <dgm:pt modelId="{ECC4A6B2-20FD-4442-8FBF-D09492CD3617}" type="sibTrans" cxnId="{FD31FAE0-930C-4743-A31F-CA300B5204C8}">
      <dgm:prSet/>
      <dgm:spPr/>
      <dgm:t>
        <a:bodyPr/>
        <a:lstStyle/>
        <a:p>
          <a:endParaRPr lang="en-US"/>
        </a:p>
      </dgm:t>
    </dgm:pt>
    <dgm:pt modelId="{A5520A37-29F1-4A56-AC94-A9A595CA6028}">
      <dgm:prSet phldr="0"/>
      <dgm:spPr/>
      <dgm:t>
        <a:bodyPr/>
        <a:lstStyle/>
        <a:p>
          <a:pPr algn="l">
            <a:lnSpc>
              <a:spcPct val="112000"/>
            </a:lnSpc>
          </a:pPr>
          <a:r>
            <a:rPr lang="en-US" b="0">
              <a:latin typeface="Arial" panose="020B0604020202020204"/>
            </a:rPr>
            <a:t>Professional development</a:t>
          </a:r>
        </a:p>
      </dgm:t>
    </dgm:pt>
    <dgm:pt modelId="{1C125670-C19F-4DF0-AF44-8290BB8B5816}" type="parTrans" cxnId="{39C0AAF3-F724-4DA3-953F-10A7E65CA48B}">
      <dgm:prSet/>
      <dgm:spPr/>
    </dgm:pt>
    <dgm:pt modelId="{ED5E9689-A87A-4B7A-83F1-FC710BD9E0BC}" type="sibTrans" cxnId="{39C0AAF3-F724-4DA3-953F-10A7E65CA48B}">
      <dgm:prSet/>
      <dgm:spPr/>
      <dgm:t>
        <a:bodyPr/>
        <a:lstStyle/>
        <a:p>
          <a:endParaRPr lang="en-US"/>
        </a:p>
      </dgm:t>
    </dgm:pt>
    <dgm:pt modelId="{8E1AFB0D-3C80-495F-B6D0-E4E9CBCBE235}">
      <dgm:prSet phldr="0"/>
      <dgm:spPr/>
      <dgm:t>
        <a:bodyPr/>
        <a:lstStyle/>
        <a:p>
          <a:pPr algn="l">
            <a:lnSpc>
              <a:spcPct val="112000"/>
            </a:lnSpc>
          </a:pPr>
          <a:r>
            <a:rPr lang="en-US" b="0">
              <a:latin typeface="Arial" panose="020B0604020202020204"/>
            </a:rPr>
            <a:t>Resilience and mental health </a:t>
          </a:r>
        </a:p>
      </dgm:t>
    </dgm:pt>
    <dgm:pt modelId="{3980EDD1-69B4-4134-9189-84339885D0FD}" type="parTrans" cxnId="{E8F82186-26FD-42A8-8B66-0F3C0CA066BE}">
      <dgm:prSet/>
      <dgm:spPr/>
    </dgm:pt>
    <dgm:pt modelId="{2D8B58B0-782B-4B96-9E98-14AED2A4F05B}" type="sibTrans" cxnId="{E8F82186-26FD-42A8-8B66-0F3C0CA066BE}">
      <dgm:prSet/>
      <dgm:spPr/>
      <dgm:t>
        <a:bodyPr/>
        <a:lstStyle/>
        <a:p>
          <a:endParaRPr lang="en-US"/>
        </a:p>
      </dgm:t>
    </dgm:pt>
    <dgm:pt modelId="{1B6446DF-B747-46AC-8D57-EE32F5E30E1A}">
      <dgm:prSet phldr="0"/>
      <dgm:spPr/>
      <dgm:t>
        <a:bodyPr/>
        <a:lstStyle/>
        <a:p>
          <a:pPr algn="l">
            <a:lnSpc>
              <a:spcPct val="112000"/>
            </a:lnSpc>
          </a:pPr>
          <a:r>
            <a:rPr lang="en-US" b="0">
              <a:latin typeface="Arial" panose="020B0604020202020204"/>
            </a:rPr>
            <a:t>Self-compassion</a:t>
          </a:r>
        </a:p>
      </dgm:t>
    </dgm:pt>
    <dgm:pt modelId="{1621A6D5-85A3-4A72-91FE-C23F850232B4}" type="parTrans" cxnId="{CDE93D6A-C4E0-4C54-B573-CB4361C23F69}">
      <dgm:prSet/>
      <dgm:spPr/>
    </dgm:pt>
    <dgm:pt modelId="{53BA8CEB-EE80-4FA7-BF4E-95FADB5953B9}" type="sibTrans" cxnId="{CDE93D6A-C4E0-4C54-B573-CB4361C23F69}">
      <dgm:prSet/>
      <dgm:spPr/>
      <dgm:t>
        <a:bodyPr/>
        <a:lstStyle/>
        <a:p>
          <a:endParaRPr lang="en-US"/>
        </a:p>
      </dgm:t>
    </dgm:pt>
    <dgm:pt modelId="{49C1253A-73FB-49D0-809D-EA01B723D456}">
      <dgm:prSet phldr="0"/>
      <dgm:spPr/>
      <dgm:t>
        <a:bodyPr/>
        <a:lstStyle/>
        <a:p>
          <a:pPr algn="l" rtl="0">
            <a:lnSpc>
              <a:spcPct val="112000"/>
            </a:lnSpc>
          </a:pPr>
          <a:r>
            <a:rPr lang="en-US" b="0">
              <a:latin typeface="Arial" panose="020B0604020202020204"/>
            </a:rPr>
            <a:t>Trauma-informed and patient-centered care </a:t>
          </a:r>
        </a:p>
      </dgm:t>
    </dgm:pt>
    <dgm:pt modelId="{BFB81814-11D1-4482-9BC9-DD607D31548A}" type="parTrans" cxnId="{F93C2E72-5A2F-4B78-8868-A6698117397E}">
      <dgm:prSet/>
      <dgm:spPr/>
    </dgm:pt>
    <dgm:pt modelId="{91A32898-93A6-418C-AECB-4D45530CDBBF}" type="sibTrans" cxnId="{F93C2E72-5A2F-4B78-8868-A6698117397E}">
      <dgm:prSet/>
      <dgm:spPr/>
      <dgm:t>
        <a:bodyPr/>
        <a:lstStyle/>
        <a:p>
          <a:endParaRPr lang="en-US"/>
        </a:p>
      </dgm:t>
    </dgm:pt>
    <dgm:pt modelId="{1FE23270-D2D0-4949-ABC0-A6701468759C}">
      <dgm:prSet phldr="0"/>
      <dgm:spPr/>
      <dgm:t>
        <a:bodyPr/>
        <a:lstStyle/>
        <a:p>
          <a:pPr rtl="0"/>
          <a:r>
            <a:rPr lang="en-US" b="0">
              <a:latin typeface="Arial" panose="020B0604020202020204"/>
            </a:rPr>
            <a:t>Empowerment and advocacy skills</a:t>
          </a:r>
        </a:p>
      </dgm:t>
    </dgm:pt>
    <dgm:pt modelId="{D69864AA-D37B-4319-8B11-50D486CDB2EF}" type="parTrans" cxnId="{1BD4F344-3235-41E5-8439-5F6D55E807A5}">
      <dgm:prSet/>
      <dgm:spPr/>
    </dgm:pt>
    <dgm:pt modelId="{738A9A53-3553-4DEE-AB14-3480422CF069}" type="sibTrans" cxnId="{1BD4F344-3235-41E5-8439-5F6D55E807A5}">
      <dgm:prSet/>
      <dgm:spPr/>
    </dgm:pt>
    <dgm:pt modelId="{395CA803-74BC-47E2-9E81-9305D1276F80}" type="pres">
      <dgm:prSet presAssocID="{C45894B9-3B97-4F3A-AFB4-A3AA83B0E1C5}" presName="Name0" presStyleCnt="0">
        <dgm:presLayoutVars>
          <dgm:dir/>
          <dgm:resizeHandles/>
        </dgm:presLayoutVars>
      </dgm:prSet>
      <dgm:spPr/>
    </dgm:pt>
    <dgm:pt modelId="{10DEFF4C-0C7E-42DB-9195-A4836EFBFE83}" type="pres">
      <dgm:prSet presAssocID="{CB099AA3-AADA-4868-9929-61638D2853B4}" presName="compNode" presStyleCnt="0"/>
      <dgm:spPr/>
    </dgm:pt>
    <dgm:pt modelId="{0FD0001C-D354-415F-BB40-A9A8A96878AA}" type="pres">
      <dgm:prSet presAssocID="{CB099AA3-AADA-4868-9929-61638D2853B4}" presName="dummyConnPt" presStyleCnt="0"/>
      <dgm:spPr/>
    </dgm:pt>
    <dgm:pt modelId="{3A0867FB-F590-479F-A921-64F2267F5CC7}" type="pres">
      <dgm:prSet presAssocID="{CB099AA3-AADA-4868-9929-61638D2853B4}" presName="node" presStyleLbl="node1" presStyleIdx="0" presStyleCnt="9">
        <dgm:presLayoutVars>
          <dgm:bulletEnabled val="1"/>
        </dgm:presLayoutVars>
      </dgm:prSet>
      <dgm:spPr/>
    </dgm:pt>
    <dgm:pt modelId="{7DFF9F95-B246-4B22-9017-3271E683DD76}" type="pres">
      <dgm:prSet presAssocID="{93A8BF4E-02FA-428B-A50D-BC8C95F4E87C}" presName="sibTrans" presStyleLbl="bgSibTrans2D1" presStyleIdx="0" presStyleCnt="8"/>
      <dgm:spPr/>
    </dgm:pt>
    <dgm:pt modelId="{07DF14E3-6A53-4DE9-81E2-F897CBD65D08}" type="pres">
      <dgm:prSet presAssocID="{0CE89D4A-A319-487D-BD90-82C6703A9FD8}" presName="compNode" presStyleCnt="0"/>
      <dgm:spPr/>
    </dgm:pt>
    <dgm:pt modelId="{4FC65CC7-B7AD-46C5-8005-5BE0D089BDCA}" type="pres">
      <dgm:prSet presAssocID="{0CE89D4A-A319-487D-BD90-82C6703A9FD8}" presName="dummyConnPt" presStyleCnt="0"/>
      <dgm:spPr/>
    </dgm:pt>
    <dgm:pt modelId="{39400777-8D10-468C-B24C-69459B0FEF15}" type="pres">
      <dgm:prSet presAssocID="{0CE89D4A-A319-487D-BD90-82C6703A9FD8}" presName="node" presStyleLbl="node1" presStyleIdx="1" presStyleCnt="9">
        <dgm:presLayoutVars>
          <dgm:bulletEnabled val="1"/>
        </dgm:presLayoutVars>
      </dgm:prSet>
      <dgm:spPr/>
    </dgm:pt>
    <dgm:pt modelId="{22EE0C8A-9120-4CC0-9DFA-A01EEA6EC312}" type="pres">
      <dgm:prSet presAssocID="{387F1296-CCF1-43F4-8AE4-348EF71A0E9E}" presName="sibTrans" presStyleLbl="bgSibTrans2D1" presStyleIdx="1" presStyleCnt="8"/>
      <dgm:spPr/>
    </dgm:pt>
    <dgm:pt modelId="{6BB910B7-4BB4-4D3F-8671-995B0B0AF44B}" type="pres">
      <dgm:prSet presAssocID="{BE67AA9F-A2E8-4C6F-9712-5B4D02A02410}" presName="compNode" presStyleCnt="0"/>
      <dgm:spPr/>
    </dgm:pt>
    <dgm:pt modelId="{69C68A49-50F1-4B68-A164-4481912F9427}" type="pres">
      <dgm:prSet presAssocID="{BE67AA9F-A2E8-4C6F-9712-5B4D02A02410}" presName="dummyConnPt" presStyleCnt="0"/>
      <dgm:spPr/>
    </dgm:pt>
    <dgm:pt modelId="{CA652B10-B532-4B17-A293-0167F0BCC155}" type="pres">
      <dgm:prSet presAssocID="{BE67AA9F-A2E8-4C6F-9712-5B4D02A02410}" presName="node" presStyleLbl="node1" presStyleIdx="2" presStyleCnt="9">
        <dgm:presLayoutVars>
          <dgm:bulletEnabled val="1"/>
        </dgm:presLayoutVars>
      </dgm:prSet>
      <dgm:spPr/>
    </dgm:pt>
    <dgm:pt modelId="{7D9FCD2C-3E75-42D6-8054-2FCFB54A6813}" type="pres">
      <dgm:prSet presAssocID="{8DF65400-C422-42A3-8D1E-17F56CEEBFEA}" presName="sibTrans" presStyleLbl="bgSibTrans2D1" presStyleIdx="2" presStyleCnt="8"/>
      <dgm:spPr/>
    </dgm:pt>
    <dgm:pt modelId="{511A21F9-5B33-4994-8F9E-D3D3CF67D46F}" type="pres">
      <dgm:prSet presAssocID="{AA0695F6-3DD4-4AE0-8180-33C1600E150B}" presName="compNode" presStyleCnt="0"/>
      <dgm:spPr/>
    </dgm:pt>
    <dgm:pt modelId="{CA04D0A8-4701-4EB1-8914-935B12251C62}" type="pres">
      <dgm:prSet presAssocID="{AA0695F6-3DD4-4AE0-8180-33C1600E150B}" presName="dummyConnPt" presStyleCnt="0"/>
      <dgm:spPr/>
    </dgm:pt>
    <dgm:pt modelId="{BACBBAEB-F558-4F3A-8EFD-2B3BDA9A8671}" type="pres">
      <dgm:prSet presAssocID="{AA0695F6-3DD4-4AE0-8180-33C1600E150B}" presName="node" presStyleLbl="node1" presStyleIdx="3" presStyleCnt="9">
        <dgm:presLayoutVars>
          <dgm:bulletEnabled val="1"/>
        </dgm:presLayoutVars>
      </dgm:prSet>
      <dgm:spPr/>
    </dgm:pt>
    <dgm:pt modelId="{7731916D-9208-458D-9566-2CF800E7FC8A}" type="pres">
      <dgm:prSet presAssocID="{ECC4A6B2-20FD-4442-8FBF-D09492CD3617}" presName="sibTrans" presStyleLbl="bgSibTrans2D1" presStyleIdx="3" presStyleCnt="8"/>
      <dgm:spPr/>
    </dgm:pt>
    <dgm:pt modelId="{BF07E793-F6D6-487C-B7A8-143156FDDC90}" type="pres">
      <dgm:prSet presAssocID="{A5520A37-29F1-4A56-AC94-A9A595CA6028}" presName="compNode" presStyleCnt="0"/>
      <dgm:spPr/>
    </dgm:pt>
    <dgm:pt modelId="{A1197CD8-E18D-4AB6-99A0-33FFB925629A}" type="pres">
      <dgm:prSet presAssocID="{A5520A37-29F1-4A56-AC94-A9A595CA6028}" presName="dummyConnPt" presStyleCnt="0"/>
      <dgm:spPr/>
    </dgm:pt>
    <dgm:pt modelId="{94734E4E-CC7D-4E17-94C0-C72133E9FB86}" type="pres">
      <dgm:prSet presAssocID="{A5520A37-29F1-4A56-AC94-A9A595CA6028}" presName="node" presStyleLbl="node1" presStyleIdx="4" presStyleCnt="9">
        <dgm:presLayoutVars>
          <dgm:bulletEnabled val="1"/>
        </dgm:presLayoutVars>
      </dgm:prSet>
      <dgm:spPr/>
    </dgm:pt>
    <dgm:pt modelId="{98D7353C-736E-4B3B-B9AE-705D3BB9B89C}" type="pres">
      <dgm:prSet presAssocID="{ED5E9689-A87A-4B7A-83F1-FC710BD9E0BC}" presName="sibTrans" presStyleLbl="bgSibTrans2D1" presStyleIdx="4" presStyleCnt="8"/>
      <dgm:spPr/>
    </dgm:pt>
    <dgm:pt modelId="{7DD19417-C5B0-49B4-B0D3-9EA72B508815}" type="pres">
      <dgm:prSet presAssocID="{8E1AFB0D-3C80-495F-B6D0-E4E9CBCBE235}" presName="compNode" presStyleCnt="0"/>
      <dgm:spPr/>
    </dgm:pt>
    <dgm:pt modelId="{9915F853-40EA-4760-BC5D-401906843FD4}" type="pres">
      <dgm:prSet presAssocID="{8E1AFB0D-3C80-495F-B6D0-E4E9CBCBE235}" presName="dummyConnPt" presStyleCnt="0"/>
      <dgm:spPr/>
    </dgm:pt>
    <dgm:pt modelId="{51952153-E410-47A7-ADE2-B9D304347CA8}" type="pres">
      <dgm:prSet presAssocID="{8E1AFB0D-3C80-495F-B6D0-E4E9CBCBE235}" presName="node" presStyleLbl="node1" presStyleIdx="5" presStyleCnt="9">
        <dgm:presLayoutVars>
          <dgm:bulletEnabled val="1"/>
        </dgm:presLayoutVars>
      </dgm:prSet>
      <dgm:spPr/>
    </dgm:pt>
    <dgm:pt modelId="{1235ECCC-F350-4588-99CE-6F7EE3A1C6AE}" type="pres">
      <dgm:prSet presAssocID="{2D8B58B0-782B-4B96-9E98-14AED2A4F05B}" presName="sibTrans" presStyleLbl="bgSibTrans2D1" presStyleIdx="5" presStyleCnt="8"/>
      <dgm:spPr/>
    </dgm:pt>
    <dgm:pt modelId="{9AB0DF9F-BF39-42A4-813C-A7D55E51B9BC}" type="pres">
      <dgm:prSet presAssocID="{1B6446DF-B747-46AC-8D57-EE32F5E30E1A}" presName="compNode" presStyleCnt="0"/>
      <dgm:spPr/>
    </dgm:pt>
    <dgm:pt modelId="{91AD9D0F-5432-40A2-84C8-C04D09303BE8}" type="pres">
      <dgm:prSet presAssocID="{1B6446DF-B747-46AC-8D57-EE32F5E30E1A}" presName="dummyConnPt" presStyleCnt="0"/>
      <dgm:spPr/>
    </dgm:pt>
    <dgm:pt modelId="{9D26F1BE-0DBC-443A-9B09-431A4B11FBED}" type="pres">
      <dgm:prSet presAssocID="{1B6446DF-B747-46AC-8D57-EE32F5E30E1A}" presName="node" presStyleLbl="node1" presStyleIdx="6" presStyleCnt="9">
        <dgm:presLayoutVars>
          <dgm:bulletEnabled val="1"/>
        </dgm:presLayoutVars>
      </dgm:prSet>
      <dgm:spPr/>
    </dgm:pt>
    <dgm:pt modelId="{AAB5B05C-3BC9-48A7-83A4-115B7C96279A}" type="pres">
      <dgm:prSet presAssocID="{53BA8CEB-EE80-4FA7-BF4E-95FADB5953B9}" presName="sibTrans" presStyleLbl="bgSibTrans2D1" presStyleIdx="6" presStyleCnt="8"/>
      <dgm:spPr/>
    </dgm:pt>
    <dgm:pt modelId="{A1818C9C-807D-4E31-8437-3B1E3A3C2E3C}" type="pres">
      <dgm:prSet presAssocID="{49C1253A-73FB-49D0-809D-EA01B723D456}" presName="compNode" presStyleCnt="0"/>
      <dgm:spPr/>
    </dgm:pt>
    <dgm:pt modelId="{DA2754C2-F8DE-4B4B-ADCC-03C743D2B191}" type="pres">
      <dgm:prSet presAssocID="{49C1253A-73FB-49D0-809D-EA01B723D456}" presName="dummyConnPt" presStyleCnt="0"/>
      <dgm:spPr/>
    </dgm:pt>
    <dgm:pt modelId="{DBEB1199-BB76-42F0-99A0-D06089E17EFA}" type="pres">
      <dgm:prSet presAssocID="{49C1253A-73FB-49D0-809D-EA01B723D456}" presName="node" presStyleLbl="node1" presStyleIdx="7" presStyleCnt="9">
        <dgm:presLayoutVars>
          <dgm:bulletEnabled val="1"/>
        </dgm:presLayoutVars>
      </dgm:prSet>
      <dgm:spPr/>
    </dgm:pt>
    <dgm:pt modelId="{4A8172C8-B89C-4DA6-B168-7F91F252C2BD}" type="pres">
      <dgm:prSet presAssocID="{91A32898-93A6-418C-AECB-4D45530CDBBF}" presName="sibTrans" presStyleLbl="bgSibTrans2D1" presStyleIdx="7" presStyleCnt="8"/>
      <dgm:spPr/>
    </dgm:pt>
    <dgm:pt modelId="{CBB2246D-DB6E-49C8-A742-DCBC7C329427}" type="pres">
      <dgm:prSet presAssocID="{1FE23270-D2D0-4949-ABC0-A6701468759C}" presName="compNode" presStyleCnt="0"/>
      <dgm:spPr/>
    </dgm:pt>
    <dgm:pt modelId="{D5665E50-2A3F-4801-93F5-AD2ED5946228}" type="pres">
      <dgm:prSet presAssocID="{1FE23270-D2D0-4949-ABC0-A6701468759C}" presName="dummyConnPt" presStyleCnt="0"/>
      <dgm:spPr/>
    </dgm:pt>
    <dgm:pt modelId="{9BBA3029-5579-48CE-A60D-79D2A598FB25}" type="pres">
      <dgm:prSet presAssocID="{1FE23270-D2D0-4949-ABC0-A6701468759C}" presName="node" presStyleLbl="node1" presStyleIdx="8" presStyleCnt="9">
        <dgm:presLayoutVars>
          <dgm:bulletEnabled val="1"/>
        </dgm:presLayoutVars>
      </dgm:prSet>
      <dgm:spPr/>
    </dgm:pt>
  </dgm:ptLst>
  <dgm:cxnLst>
    <dgm:cxn modelId="{C04D5D01-B7A7-4A89-94A7-709F485A0693}" type="presOf" srcId="{8DF65400-C422-42A3-8D1E-17F56CEEBFEA}" destId="{7D9FCD2C-3E75-42D6-8054-2FCFB54A6813}" srcOrd="0" destOrd="0" presId="urn:microsoft.com/office/officeart/2005/8/layout/bProcess4"/>
    <dgm:cxn modelId="{D9E09121-225E-40E9-AB94-6D747B523052}" type="presOf" srcId="{AA0695F6-3DD4-4AE0-8180-33C1600E150B}" destId="{BACBBAEB-F558-4F3A-8EFD-2B3BDA9A8671}" srcOrd="0" destOrd="0" presId="urn:microsoft.com/office/officeart/2005/8/layout/bProcess4"/>
    <dgm:cxn modelId="{0F57A222-3EA8-40EB-940B-38770577EA58}" type="presOf" srcId="{1FE23270-D2D0-4949-ABC0-A6701468759C}" destId="{9BBA3029-5579-48CE-A60D-79D2A598FB25}" srcOrd="0" destOrd="0" presId="urn:microsoft.com/office/officeart/2005/8/layout/bProcess4"/>
    <dgm:cxn modelId="{EF495327-A544-4BB7-85F3-E2F950CD3411}" srcId="{C45894B9-3B97-4F3A-AFB4-A3AA83B0E1C5}" destId="{CB099AA3-AADA-4868-9929-61638D2853B4}" srcOrd="0" destOrd="0" parTransId="{EC3D4548-0ABE-4372-9C71-2D4CA10B2B62}" sibTransId="{93A8BF4E-02FA-428B-A50D-BC8C95F4E87C}"/>
    <dgm:cxn modelId="{EA3CA338-D30C-4745-8F41-317A2BB9CF31}" type="presOf" srcId="{2D8B58B0-782B-4B96-9E98-14AED2A4F05B}" destId="{1235ECCC-F350-4588-99CE-6F7EE3A1C6AE}" srcOrd="0" destOrd="0" presId="urn:microsoft.com/office/officeart/2005/8/layout/bProcess4"/>
    <dgm:cxn modelId="{C6E71760-8A4B-49F3-835E-2877B0E45205}" type="presOf" srcId="{91A32898-93A6-418C-AECB-4D45530CDBBF}" destId="{4A8172C8-B89C-4DA6-B168-7F91F252C2BD}" srcOrd="0" destOrd="0" presId="urn:microsoft.com/office/officeart/2005/8/layout/bProcess4"/>
    <dgm:cxn modelId="{1BD4F344-3235-41E5-8439-5F6D55E807A5}" srcId="{C45894B9-3B97-4F3A-AFB4-A3AA83B0E1C5}" destId="{1FE23270-D2D0-4949-ABC0-A6701468759C}" srcOrd="8" destOrd="0" parTransId="{D69864AA-D37B-4319-8B11-50D486CDB2EF}" sibTransId="{738A9A53-3553-4DEE-AB14-3480422CF069}"/>
    <dgm:cxn modelId="{9D10D347-F93C-4F88-9025-E438886E522D}" srcId="{C45894B9-3B97-4F3A-AFB4-A3AA83B0E1C5}" destId="{BE67AA9F-A2E8-4C6F-9712-5B4D02A02410}" srcOrd="2" destOrd="0" parTransId="{84ABB3AE-81B9-490F-858C-667919BF5D48}" sibTransId="{8DF65400-C422-42A3-8D1E-17F56CEEBFEA}"/>
    <dgm:cxn modelId="{CDE93D6A-C4E0-4C54-B573-CB4361C23F69}" srcId="{C45894B9-3B97-4F3A-AFB4-A3AA83B0E1C5}" destId="{1B6446DF-B747-46AC-8D57-EE32F5E30E1A}" srcOrd="6" destOrd="0" parTransId="{1621A6D5-85A3-4A72-91FE-C23F850232B4}" sibTransId="{53BA8CEB-EE80-4FA7-BF4E-95FADB5953B9}"/>
    <dgm:cxn modelId="{F93C2E72-5A2F-4B78-8868-A6698117397E}" srcId="{C45894B9-3B97-4F3A-AFB4-A3AA83B0E1C5}" destId="{49C1253A-73FB-49D0-809D-EA01B723D456}" srcOrd="7" destOrd="0" parTransId="{BFB81814-11D1-4482-9BC9-DD607D31548A}" sibTransId="{91A32898-93A6-418C-AECB-4D45530CDBBF}"/>
    <dgm:cxn modelId="{BBE02553-0E7D-4EA3-BA23-C53064DD8A2B}" type="presOf" srcId="{ED5E9689-A87A-4B7A-83F1-FC710BD9E0BC}" destId="{98D7353C-736E-4B3B-B9AE-705D3BB9B89C}" srcOrd="0" destOrd="0" presId="urn:microsoft.com/office/officeart/2005/8/layout/bProcess4"/>
    <dgm:cxn modelId="{C82D4D7E-47DA-45B6-8D78-FA39A21E1503}" srcId="{C45894B9-3B97-4F3A-AFB4-A3AA83B0E1C5}" destId="{0CE89D4A-A319-487D-BD90-82C6703A9FD8}" srcOrd="1" destOrd="0" parTransId="{C80218E6-9720-486F-8A1F-13F362BDA339}" sibTransId="{387F1296-CCF1-43F4-8AE4-348EF71A0E9E}"/>
    <dgm:cxn modelId="{ADB3817F-589E-485C-8514-C7DBA62CA462}" type="presOf" srcId="{49C1253A-73FB-49D0-809D-EA01B723D456}" destId="{DBEB1199-BB76-42F0-99A0-D06089E17EFA}" srcOrd="0" destOrd="0" presId="urn:microsoft.com/office/officeart/2005/8/layout/bProcess4"/>
    <dgm:cxn modelId="{E8E76181-9807-417F-ABDB-215D42FF4719}" type="presOf" srcId="{93A8BF4E-02FA-428B-A50D-BC8C95F4E87C}" destId="{7DFF9F95-B246-4B22-9017-3271E683DD76}" srcOrd="0" destOrd="0" presId="urn:microsoft.com/office/officeart/2005/8/layout/bProcess4"/>
    <dgm:cxn modelId="{E8F82186-26FD-42A8-8B66-0F3C0CA066BE}" srcId="{C45894B9-3B97-4F3A-AFB4-A3AA83B0E1C5}" destId="{8E1AFB0D-3C80-495F-B6D0-E4E9CBCBE235}" srcOrd="5" destOrd="0" parTransId="{3980EDD1-69B4-4134-9189-84339885D0FD}" sibTransId="{2D8B58B0-782B-4B96-9E98-14AED2A4F05B}"/>
    <dgm:cxn modelId="{FCB39B89-2955-4EA0-9E9F-C8AB2439732C}" type="presOf" srcId="{BE67AA9F-A2E8-4C6F-9712-5B4D02A02410}" destId="{CA652B10-B532-4B17-A293-0167F0BCC155}" srcOrd="0" destOrd="0" presId="urn:microsoft.com/office/officeart/2005/8/layout/bProcess4"/>
    <dgm:cxn modelId="{2FA18F90-39B8-412B-8FE2-68A30D87D74F}" type="presOf" srcId="{ECC4A6B2-20FD-4442-8FBF-D09492CD3617}" destId="{7731916D-9208-458D-9566-2CF800E7FC8A}" srcOrd="0" destOrd="0" presId="urn:microsoft.com/office/officeart/2005/8/layout/bProcess4"/>
    <dgm:cxn modelId="{64472CAB-5F2F-49FF-9A12-404FDB547EBC}" type="presOf" srcId="{1B6446DF-B747-46AC-8D57-EE32F5E30E1A}" destId="{9D26F1BE-0DBC-443A-9B09-431A4B11FBED}" srcOrd="0" destOrd="0" presId="urn:microsoft.com/office/officeart/2005/8/layout/bProcess4"/>
    <dgm:cxn modelId="{A9350BB6-D07B-4114-AC45-8DED88E4C254}" type="presOf" srcId="{A5520A37-29F1-4A56-AC94-A9A595CA6028}" destId="{94734E4E-CC7D-4E17-94C0-C72133E9FB86}" srcOrd="0" destOrd="0" presId="urn:microsoft.com/office/officeart/2005/8/layout/bProcess4"/>
    <dgm:cxn modelId="{31F1FFB8-7DE1-46D8-BA6E-E939D4ABED27}" type="presOf" srcId="{0CE89D4A-A319-487D-BD90-82C6703A9FD8}" destId="{39400777-8D10-468C-B24C-69459B0FEF15}" srcOrd="0" destOrd="0" presId="urn:microsoft.com/office/officeart/2005/8/layout/bProcess4"/>
    <dgm:cxn modelId="{EBC7CEC5-0A4F-4262-B6C5-8231BA7E91B1}" type="presOf" srcId="{C45894B9-3B97-4F3A-AFB4-A3AA83B0E1C5}" destId="{395CA803-74BC-47E2-9E81-9305D1276F80}" srcOrd="0" destOrd="0" presId="urn:microsoft.com/office/officeart/2005/8/layout/bProcess4"/>
    <dgm:cxn modelId="{047B65D4-8744-484F-A2F2-F398F02D3590}" type="presOf" srcId="{53BA8CEB-EE80-4FA7-BF4E-95FADB5953B9}" destId="{AAB5B05C-3BC9-48A7-83A4-115B7C96279A}" srcOrd="0" destOrd="0" presId="urn:microsoft.com/office/officeart/2005/8/layout/bProcess4"/>
    <dgm:cxn modelId="{AEBC88D6-726C-44D9-BD19-FBC215824A03}" type="presOf" srcId="{8E1AFB0D-3C80-495F-B6D0-E4E9CBCBE235}" destId="{51952153-E410-47A7-ADE2-B9D304347CA8}" srcOrd="0" destOrd="0" presId="urn:microsoft.com/office/officeart/2005/8/layout/bProcess4"/>
    <dgm:cxn modelId="{FD31FAE0-930C-4743-A31F-CA300B5204C8}" srcId="{C45894B9-3B97-4F3A-AFB4-A3AA83B0E1C5}" destId="{AA0695F6-3DD4-4AE0-8180-33C1600E150B}" srcOrd="3" destOrd="0" parTransId="{F9AA160B-E6C4-4019-8385-759F2DDD3E46}" sibTransId="{ECC4A6B2-20FD-4442-8FBF-D09492CD3617}"/>
    <dgm:cxn modelId="{026BE1E8-F756-44CE-944A-FB3D550B0EF7}" type="presOf" srcId="{CB099AA3-AADA-4868-9929-61638D2853B4}" destId="{3A0867FB-F590-479F-A921-64F2267F5CC7}" srcOrd="0" destOrd="0" presId="urn:microsoft.com/office/officeart/2005/8/layout/bProcess4"/>
    <dgm:cxn modelId="{182601F1-1627-4018-AD4F-8769591CF075}" type="presOf" srcId="{387F1296-CCF1-43F4-8AE4-348EF71A0E9E}" destId="{22EE0C8A-9120-4CC0-9DFA-A01EEA6EC312}" srcOrd="0" destOrd="0" presId="urn:microsoft.com/office/officeart/2005/8/layout/bProcess4"/>
    <dgm:cxn modelId="{39C0AAF3-F724-4DA3-953F-10A7E65CA48B}" srcId="{C45894B9-3B97-4F3A-AFB4-A3AA83B0E1C5}" destId="{A5520A37-29F1-4A56-AC94-A9A595CA6028}" srcOrd="4" destOrd="0" parTransId="{1C125670-C19F-4DF0-AF44-8290BB8B5816}" sibTransId="{ED5E9689-A87A-4B7A-83F1-FC710BD9E0BC}"/>
    <dgm:cxn modelId="{0BEE5693-736A-458E-96DA-3BCD5AD5FA96}" type="presParOf" srcId="{395CA803-74BC-47E2-9E81-9305D1276F80}" destId="{10DEFF4C-0C7E-42DB-9195-A4836EFBFE83}" srcOrd="0" destOrd="0" presId="urn:microsoft.com/office/officeart/2005/8/layout/bProcess4"/>
    <dgm:cxn modelId="{00C02FB1-61BA-4E46-B72C-3DC61F09C55D}" type="presParOf" srcId="{10DEFF4C-0C7E-42DB-9195-A4836EFBFE83}" destId="{0FD0001C-D354-415F-BB40-A9A8A96878AA}" srcOrd="0" destOrd="0" presId="urn:microsoft.com/office/officeart/2005/8/layout/bProcess4"/>
    <dgm:cxn modelId="{90EEB57B-A4EB-4E67-AC0A-E5617A86FF94}" type="presParOf" srcId="{10DEFF4C-0C7E-42DB-9195-A4836EFBFE83}" destId="{3A0867FB-F590-479F-A921-64F2267F5CC7}" srcOrd="1" destOrd="0" presId="urn:microsoft.com/office/officeart/2005/8/layout/bProcess4"/>
    <dgm:cxn modelId="{A5B9BF59-2722-4EB2-8045-D21E7B7964F6}" type="presParOf" srcId="{395CA803-74BC-47E2-9E81-9305D1276F80}" destId="{7DFF9F95-B246-4B22-9017-3271E683DD76}" srcOrd="1" destOrd="0" presId="urn:microsoft.com/office/officeart/2005/8/layout/bProcess4"/>
    <dgm:cxn modelId="{50566175-A1B7-4EC6-A3AE-EFD26D0CBF92}" type="presParOf" srcId="{395CA803-74BC-47E2-9E81-9305D1276F80}" destId="{07DF14E3-6A53-4DE9-81E2-F897CBD65D08}" srcOrd="2" destOrd="0" presId="urn:microsoft.com/office/officeart/2005/8/layout/bProcess4"/>
    <dgm:cxn modelId="{18E5DCC6-4F58-41DB-A375-F28C4705FAAD}" type="presParOf" srcId="{07DF14E3-6A53-4DE9-81E2-F897CBD65D08}" destId="{4FC65CC7-B7AD-46C5-8005-5BE0D089BDCA}" srcOrd="0" destOrd="0" presId="urn:microsoft.com/office/officeart/2005/8/layout/bProcess4"/>
    <dgm:cxn modelId="{43871A28-4EBC-4348-8D5F-3F6FB1C57A3B}" type="presParOf" srcId="{07DF14E3-6A53-4DE9-81E2-F897CBD65D08}" destId="{39400777-8D10-468C-B24C-69459B0FEF15}" srcOrd="1" destOrd="0" presId="urn:microsoft.com/office/officeart/2005/8/layout/bProcess4"/>
    <dgm:cxn modelId="{6AF9E755-FBAB-4900-9881-DB249FB7B851}" type="presParOf" srcId="{395CA803-74BC-47E2-9E81-9305D1276F80}" destId="{22EE0C8A-9120-4CC0-9DFA-A01EEA6EC312}" srcOrd="3" destOrd="0" presId="urn:microsoft.com/office/officeart/2005/8/layout/bProcess4"/>
    <dgm:cxn modelId="{EB6EFCDD-A9E2-4139-8CDC-5A160A12A824}" type="presParOf" srcId="{395CA803-74BC-47E2-9E81-9305D1276F80}" destId="{6BB910B7-4BB4-4D3F-8671-995B0B0AF44B}" srcOrd="4" destOrd="0" presId="urn:microsoft.com/office/officeart/2005/8/layout/bProcess4"/>
    <dgm:cxn modelId="{13EB2D61-E981-4D6C-B76E-0222F53382E3}" type="presParOf" srcId="{6BB910B7-4BB4-4D3F-8671-995B0B0AF44B}" destId="{69C68A49-50F1-4B68-A164-4481912F9427}" srcOrd="0" destOrd="0" presId="urn:microsoft.com/office/officeart/2005/8/layout/bProcess4"/>
    <dgm:cxn modelId="{8A328044-28E6-4A44-853C-049885EEC907}" type="presParOf" srcId="{6BB910B7-4BB4-4D3F-8671-995B0B0AF44B}" destId="{CA652B10-B532-4B17-A293-0167F0BCC155}" srcOrd="1" destOrd="0" presId="urn:microsoft.com/office/officeart/2005/8/layout/bProcess4"/>
    <dgm:cxn modelId="{D749D7EC-5916-44F8-8E4B-A376D9EA696C}" type="presParOf" srcId="{395CA803-74BC-47E2-9E81-9305D1276F80}" destId="{7D9FCD2C-3E75-42D6-8054-2FCFB54A6813}" srcOrd="5" destOrd="0" presId="urn:microsoft.com/office/officeart/2005/8/layout/bProcess4"/>
    <dgm:cxn modelId="{FCC26380-3FFF-4A1B-A0E3-D6451FAC5FB0}" type="presParOf" srcId="{395CA803-74BC-47E2-9E81-9305D1276F80}" destId="{511A21F9-5B33-4994-8F9E-D3D3CF67D46F}" srcOrd="6" destOrd="0" presId="urn:microsoft.com/office/officeart/2005/8/layout/bProcess4"/>
    <dgm:cxn modelId="{99C4E7D1-D20D-48F9-9FD0-760A53EB04C8}" type="presParOf" srcId="{511A21F9-5B33-4994-8F9E-D3D3CF67D46F}" destId="{CA04D0A8-4701-4EB1-8914-935B12251C62}" srcOrd="0" destOrd="0" presId="urn:microsoft.com/office/officeart/2005/8/layout/bProcess4"/>
    <dgm:cxn modelId="{F1FBE788-A8C9-4BAF-923E-51850ACD8DA0}" type="presParOf" srcId="{511A21F9-5B33-4994-8F9E-D3D3CF67D46F}" destId="{BACBBAEB-F558-4F3A-8EFD-2B3BDA9A8671}" srcOrd="1" destOrd="0" presId="urn:microsoft.com/office/officeart/2005/8/layout/bProcess4"/>
    <dgm:cxn modelId="{60B3C3FC-7CF2-416A-9888-356A983A1B32}" type="presParOf" srcId="{395CA803-74BC-47E2-9E81-9305D1276F80}" destId="{7731916D-9208-458D-9566-2CF800E7FC8A}" srcOrd="7" destOrd="0" presId="urn:microsoft.com/office/officeart/2005/8/layout/bProcess4"/>
    <dgm:cxn modelId="{133B26E4-0725-46DC-B96F-54B50B13E6B7}" type="presParOf" srcId="{395CA803-74BC-47E2-9E81-9305D1276F80}" destId="{BF07E793-F6D6-487C-B7A8-143156FDDC90}" srcOrd="8" destOrd="0" presId="urn:microsoft.com/office/officeart/2005/8/layout/bProcess4"/>
    <dgm:cxn modelId="{BAEEC51F-EB52-40A3-B0C1-BB0102ED6BA6}" type="presParOf" srcId="{BF07E793-F6D6-487C-B7A8-143156FDDC90}" destId="{A1197CD8-E18D-4AB6-99A0-33FFB925629A}" srcOrd="0" destOrd="0" presId="urn:microsoft.com/office/officeart/2005/8/layout/bProcess4"/>
    <dgm:cxn modelId="{A0EE34F8-20C3-41D3-8FB5-76A3B8FF257D}" type="presParOf" srcId="{BF07E793-F6D6-487C-B7A8-143156FDDC90}" destId="{94734E4E-CC7D-4E17-94C0-C72133E9FB86}" srcOrd="1" destOrd="0" presId="urn:microsoft.com/office/officeart/2005/8/layout/bProcess4"/>
    <dgm:cxn modelId="{30738161-5463-4DC6-BEFA-80725AEE4D7D}" type="presParOf" srcId="{395CA803-74BC-47E2-9E81-9305D1276F80}" destId="{98D7353C-736E-4B3B-B9AE-705D3BB9B89C}" srcOrd="9" destOrd="0" presId="urn:microsoft.com/office/officeart/2005/8/layout/bProcess4"/>
    <dgm:cxn modelId="{01ACE91A-BC1F-4730-8F73-B48E72FBFC41}" type="presParOf" srcId="{395CA803-74BC-47E2-9E81-9305D1276F80}" destId="{7DD19417-C5B0-49B4-B0D3-9EA72B508815}" srcOrd="10" destOrd="0" presId="urn:microsoft.com/office/officeart/2005/8/layout/bProcess4"/>
    <dgm:cxn modelId="{45870287-1A86-4D85-AB8F-884BA02783E8}" type="presParOf" srcId="{7DD19417-C5B0-49B4-B0D3-9EA72B508815}" destId="{9915F853-40EA-4760-BC5D-401906843FD4}" srcOrd="0" destOrd="0" presId="urn:microsoft.com/office/officeart/2005/8/layout/bProcess4"/>
    <dgm:cxn modelId="{4FA40A65-2FCE-491A-8015-2613B394AA65}" type="presParOf" srcId="{7DD19417-C5B0-49B4-B0D3-9EA72B508815}" destId="{51952153-E410-47A7-ADE2-B9D304347CA8}" srcOrd="1" destOrd="0" presId="urn:microsoft.com/office/officeart/2005/8/layout/bProcess4"/>
    <dgm:cxn modelId="{D3A41E4C-8504-42F5-A989-5348B228CF8D}" type="presParOf" srcId="{395CA803-74BC-47E2-9E81-9305D1276F80}" destId="{1235ECCC-F350-4588-99CE-6F7EE3A1C6AE}" srcOrd="11" destOrd="0" presId="urn:microsoft.com/office/officeart/2005/8/layout/bProcess4"/>
    <dgm:cxn modelId="{3147919C-C7EC-4856-93F6-B394421AF91A}" type="presParOf" srcId="{395CA803-74BC-47E2-9E81-9305D1276F80}" destId="{9AB0DF9F-BF39-42A4-813C-A7D55E51B9BC}" srcOrd="12" destOrd="0" presId="urn:microsoft.com/office/officeart/2005/8/layout/bProcess4"/>
    <dgm:cxn modelId="{8453AB5C-90B6-4D49-8F46-CA2855C97C4C}" type="presParOf" srcId="{9AB0DF9F-BF39-42A4-813C-A7D55E51B9BC}" destId="{91AD9D0F-5432-40A2-84C8-C04D09303BE8}" srcOrd="0" destOrd="0" presId="urn:microsoft.com/office/officeart/2005/8/layout/bProcess4"/>
    <dgm:cxn modelId="{6DBB8DAC-0487-4668-B72B-3B6B89D66E70}" type="presParOf" srcId="{9AB0DF9F-BF39-42A4-813C-A7D55E51B9BC}" destId="{9D26F1BE-0DBC-443A-9B09-431A4B11FBED}" srcOrd="1" destOrd="0" presId="urn:microsoft.com/office/officeart/2005/8/layout/bProcess4"/>
    <dgm:cxn modelId="{CDCF9EE0-8B16-4190-B67B-2B262B7CB72E}" type="presParOf" srcId="{395CA803-74BC-47E2-9E81-9305D1276F80}" destId="{AAB5B05C-3BC9-48A7-83A4-115B7C96279A}" srcOrd="13" destOrd="0" presId="urn:microsoft.com/office/officeart/2005/8/layout/bProcess4"/>
    <dgm:cxn modelId="{CAB3341B-7FDB-4D7E-918B-6A44A5394E67}" type="presParOf" srcId="{395CA803-74BC-47E2-9E81-9305D1276F80}" destId="{A1818C9C-807D-4E31-8437-3B1E3A3C2E3C}" srcOrd="14" destOrd="0" presId="urn:microsoft.com/office/officeart/2005/8/layout/bProcess4"/>
    <dgm:cxn modelId="{30FE57E7-1E4C-42AA-A5FB-3E424F6F733C}" type="presParOf" srcId="{A1818C9C-807D-4E31-8437-3B1E3A3C2E3C}" destId="{DA2754C2-F8DE-4B4B-ADCC-03C743D2B191}" srcOrd="0" destOrd="0" presId="urn:microsoft.com/office/officeart/2005/8/layout/bProcess4"/>
    <dgm:cxn modelId="{B5912E4A-ECF2-4ACA-A6E7-7AB22FECC31E}" type="presParOf" srcId="{A1818C9C-807D-4E31-8437-3B1E3A3C2E3C}" destId="{DBEB1199-BB76-42F0-99A0-D06089E17EFA}" srcOrd="1" destOrd="0" presId="urn:microsoft.com/office/officeart/2005/8/layout/bProcess4"/>
    <dgm:cxn modelId="{7AB4DE0F-D794-48D6-A352-3BFEC0D7892E}" type="presParOf" srcId="{395CA803-74BC-47E2-9E81-9305D1276F80}" destId="{4A8172C8-B89C-4DA6-B168-7F91F252C2BD}" srcOrd="15" destOrd="0" presId="urn:microsoft.com/office/officeart/2005/8/layout/bProcess4"/>
    <dgm:cxn modelId="{158CB140-43EE-4E21-9049-DEFDC724F5AF}" type="presParOf" srcId="{395CA803-74BC-47E2-9E81-9305D1276F80}" destId="{CBB2246D-DB6E-49C8-A742-DCBC7C329427}" srcOrd="16" destOrd="0" presId="urn:microsoft.com/office/officeart/2005/8/layout/bProcess4"/>
    <dgm:cxn modelId="{F7D1BDBF-0D1B-4CDF-A2FE-45D47396D182}" type="presParOf" srcId="{CBB2246D-DB6E-49C8-A742-DCBC7C329427}" destId="{D5665E50-2A3F-4801-93F5-AD2ED5946228}" srcOrd="0" destOrd="0" presId="urn:microsoft.com/office/officeart/2005/8/layout/bProcess4"/>
    <dgm:cxn modelId="{7F76ED2B-B567-4A94-A706-DD4334B1388A}" type="presParOf" srcId="{CBB2246D-DB6E-49C8-A742-DCBC7C329427}" destId="{9BBA3029-5579-48CE-A60D-79D2A598FB25}"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5A454D-96B2-4CEF-993E-710EBBD8185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AE029A9-94C2-4C92-97CA-BCE64D7DB8BE}">
      <dgm:prSet phldrT="[Text]" custT="1"/>
      <dgm:spPr/>
      <dgm:t>
        <a:bodyPr/>
        <a:lstStyle/>
        <a:p>
          <a:pPr algn="l"/>
          <a:r>
            <a:rPr lang="en-US" sz="1100" dirty="0">
              <a:solidFill>
                <a:srgbClr val="92D050"/>
              </a:solidFill>
              <a:latin typeface="Arial" panose="020B0604020202020204" pitchFamily="34" charset="0"/>
              <a:cs typeface="Arial" panose="020B0604020202020204" pitchFamily="34" charset="0"/>
            </a:rPr>
            <a:t>-</a:t>
          </a:r>
          <a:r>
            <a:rPr lang="en-US" sz="1100" baseline="0" dirty="0">
              <a:solidFill>
                <a:srgbClr val="92D050"/>
              </a:solidFill>
              <a:latin typeface="Arial" panose="020B0604020202020204" pitchFamily="34" charset="0"/>
              <a:cs typeface="Arial" panose="020B0604020202020204" pitchFamily="34" charset="0"/>
            </a:rPr>
            <a:t> Utilized Google Analytics Software to track traffic to program components</a:t>
          </a:r>
          <a:endParaRPr lang="en-US" sz="1100" dirty="0">
            <a:solidFill>
              <a:srgbClr val="92D050"/>
            </a:solidFill>
            <a:latin typeface="Arial" panose="020B0604020202020204" pitchFamily="34" charset="0"/>
            <a:cs typeface="Arial" panose="020B0604020202020204" pitchFamily="34" charset="0"/>
          </a:endParaRPr>
        </a:p>
      </dgm:t>
    </dgm:pt>
    <dgm:pt modelId="{AD80DFD5-783C-4B0B-B4E3-E28138C91961}" type="parTrans" cxnId="{8B520252-5A4E-466B-AF17-F5CC51B5F2A7}">
      <dgm:prSet/>
      <dgm:spPr/>
      <dgm:t>
        <a:bodyPr/>
        <a:lstStyle/>
        <a:p>
          <a:pPr algn="ctr"/>
          <a:endParaRPr lang="en-US" sz="1100">
            <a:solidFill>
              <a:schemeClr val="bg1"/>
            </a:solidFill>
            <a:latin typeface="Arial" panose="020B0604020202020204" pitchFamily="34" charset="0"/>
            <a:cs typeface="Arial" panose="020B0604020202020204" pitchFamily="34" charset="0"/>
          </a:endParaRPr>
        </a:p>
      </dgm:t>
    </dgm:pt>
    <dgm:pt modelId="{C2003E87-00A0-4293-8E65-433B5875C62C}" type="sibTrans" cxnId="{8B520252-5A4E-466B-AF17-F5CC51B5F2A7}">
      <dgm:prSet custT="1"/>
      <dgm:spPr>
        <a:solidFill>
          <a:schemeClr val="bg1"/>
        </a:solidFill>
      </dgm:spPr>
      <dgm:t>
        <a:bodyPr/>
        <a:lstStyle/>
        <a:p>
          <a:pPr algn="ctr">
            <a:buNone/>
          </a:pPr>
          <a:endParaRPr lang="en-US" sz="1100" dirty="0">
            <a:solidFill>
              <a:schemeClr val="bg1"/>
            </a:solidFill>
            <a:latin typeface="Arial" panose="020B0604020202020204" pitchFamily="34" charset="0"/>
            <a:cs typeface="Arial" panose="020B0604020202020204" pitchFamily="34" charset="0"/>
          </a:endParaRPr>
        </a:p>
      </dgm:t>
    </dgm:pt>
    <dgm:pt modelId="{5D790CFF-C620-41B0-98A9-D84E2C6FAC61}">
      <dgm:prSet phldrT="[Text]" custT="1"/>
      <dgm:spPr/>
      <dgm:t>
        <a:bodyPr/>
        <a:lstStyle/>
        <a:p>
          <a:pPr algn="l">
            <a:buClr>
              <a:srgbClr val="1D4F91"/>
            </a:buClr>
            <a:buFont typeface="Arial" panose="020B0604020202020204" pitchFamily="34" charset="0"/>
            <a:buChar char="•"/>
          </a:pPr>
          <a:r>
            <a:rPr lang="en-US" sz="1100" dirty="0">
              <a:solidFill>
                <a:schemeClr val="bg1"/>
              </a:solidFill>
              <a:latin typeface="Arial" panose="020B0604020202020204" pitchFamily="34" charset="0"/>
              <a:cs typeface="Arial" panose="020B0604020202020204" pitchFamily="34" charset="0"/>
            </a:rPr>
            <a:t>- </a:t>
          </a:r>
          <a:r>
            <a:rPr lang="en-US" sz="1100" dirty="0">
              <a:solidFill>
                <a:srgbClr val="92D050"/>
              </a:solidFill>
              <a:latin typeface="Arial" panose="020B0604020202020204" pitchFamily="34" charset="0"/>
              <a:cs typeface="Arial" panose="020B0604020202020204" pitchFamily="34" charset="0"/>
            </a:rPr>
            <a:t>Created new program content</a:t>
          </a:r>
        </a:p>
      </dgm:t>
    </dgm:pt>
    <dgm:pt modelId="{E7577A98-3E0D-4B92-871E-E588F8375ED1}" type="parTrans" cxnId="{5D718BE4-0A1D-4484-A87D-248B8C1B0FB1}">
      <dgm:prSet/>
      <dgm:spPr/>
      <dgm:t>
        <a:bodyPr/>
        <a:lstStyle/>
        <a:p>
          <a:pPr algn="ctr"/>
          <a:endParaRPr lang="en-US" sz="1100">
            <a:solidFill>
              <a:schemeClr val="bg1"/>
            </a:solidFill>
            <a:latin typeface="Arial" panose="020B0604020202020204" pitchFamily="34" charset="0"/>
            <a:cs typeface="Arial" panose="020B0604020202020204" pitchFamily="34" charset="0"/>
          </a:endParaRPr>
        </a:p>
      </dgm:t>
    </dgm:pt>
    <dgm:pt modelId="{88168453-C797-488A-A380-7C81E5F1B19C}" type="sibTrans" cxnId="{5D718BE4-0A1D-4484-A87D-248B8C1B0FB1}">
      <dgm:prSet custT="1"/>
      <dgm:spPr/>
      <dgm:t>
        <a:bodyPr/>
        <a:lstStyle/>
        <a:p>
          <a:endParaRPr lang="en-US" sz="1200"/>
        </a:p>
      </dgm:t>
    </dgm:pt>
    <dgm:pt modelId="{1FF47B01-AE70-4739-B3DD-6CE337E40C23}">
      <dgm:prSet phldrT="[Text]" custT="1"/>
      <dgm:spPr/>
      <dgm:t>
        <a:bodyPr/>
        <a:lstStyle/>
        <a:p>
          <a:pPr algn="l"/>
          <a:r>
            <a:rPr lang="en-US" sz="1100" dirty="0">
              <a:solidFill>
                <a:srgbClr val="92D050"/>
              </a:solidFill>
              <a:latin typeface="Arial" panose="020B0604020202020204" pitchFamily="34" charset="0"/>
              <a:cs typeface="Arial" panose="020B0604020202020204" pitchFamily="34" charset="0"/>
            </a:rPr>
            <a:t>- Developed a program inclusive of other well-being programs across the institution</a:t>
          </a:r>
        </a:p>
      </dgm:t>
    </dgm:pt>
    <dgm:pt modelId="{4D13115C-EE96-4BE4-90AE-F8FCDEC05219}" type="sibTrans" cxnId="{7122E791-EB75-465A-B305-7ADBBA59F5F6}">
      <dgm:prSet custT="1"/>
      <dgm:spPr/>
      <dgm:t>
        <a:bodyPr/>
        <a:lstStyle/>
        <a:p>
          <a:endParaRPr lang="en-US" sz="1200"/>
        </a:p>
      </dgm:t>
    </dgm:pt>
    <dgm:pt modelId="{5721A45D-AFE6-45A5-B37B-E64B0D4AB71A}" type="parTrans" cxnId="{7122E791-EB75-465A-B305-7ADBBA59F5F6}">
      <dgm:prSet/>
      <dgm:spPr/>
      <dgm:t>
        <a:bodyPr/>
        <a:lstStyle/>
        <a:p>
          <a:pPr algn="ctr"/>
          <a:endParaRPr lang="en-US" sz="1100">
            <a:solidFill>
              <a:schemeClr val="bg1"/>
            </a:solidFill>
            <a:latin typeface="Arial" panose="020B0604020202020204" pitchFamily="34" charset="0"/>
            <a:cs typeface="Arial" panose="020B0604020202020204" pitchFamily="34" charset="0"/>
          </a:endParaRPr>
        </a:p>
      </dgm:t>
    </dgm:pt>
    <dgm:pt modelId="{01D3ADE6-A11D-4911-97AF-2DF5297DB4A1}">
      <dgm:prSet custT="1"/>
      <dgm:spPr>
        <a:solidFill>
          <a:srgbClr val="1D4F91"/>
        </a:solidFill>
      </dgm:spPr>
      <dgm:t>
        <a:bodyPr/>
        <a:lstStyle/>
        <a:p>
          <a:pPr algn="l">
            <a:buNone/>
          </a:pPr>
          <a:r>
            <a:rPr lang="en-US" sz="1100" dirty="0">
              <a:solidFill>
                <a:srgbClr val="92D050"/>
              </a:solidFill>
              <a:latin typeface="Arial" panose="020B0604020202020204" pitchFamily="34" charset="0"/>
              <a:cs typeface="Arial" panose="020B0604020202020204" pitchFamily="34" charset="0"/>
            </a:rPr>
            <a:t>-</a:t>
          </a:r>
          <a:r>
            <a:rPr lang="en-US" sz="1100" baseline="0" dirty="0">
              <a:solidFill>
                <a:srgbClr val="92D050"/>
              </a:solidFill>
              <a:latin typeface="Arial" panose="020B0604020202020204" pitchFamily="34" charset="0"/>
              <a:cs typeface="Arial" panose="020B0604020202020204" pitchFamily="34" charset="0"/>
            </a:rPr>
            <a:t> Filmed videos to increase access to experiential modules</a:t>
          </a:r>
          <a:endParaRPr lang="en-US" sz="1100" dirty="0">
            <a:solidFill>
              <a:srgbClr val="92D050"/>
            </a:solidFill>
            <a:latin typeface="Arial" panose="020B0604020202020204" pitchFamily="34" charset="0"/>
            <a:cs typeface="Arial" panose="020B0604020202020204" pitchFamily="34" charset="0"/>
          </a:endParaRPr>
        </a:p>
      </dgm:t>
    </dgm:pt>
    <dgm:pt modelId="{8460AEEB-2196-4D4E-A43C-BAF1B7D80983}" type="sibTrans" cxnId="{512B34F6-61A4-4E55-92B7-8B0FB7C137D8}">
      <dgm:prSet custT="1"/>
      <dgm:spPr/>
      <dgm:t>
        <a:bodyPr/>
        <a:lstStyle/>
        <a:p>
          <a:endParaRPr lang="en-US" sz="1200"/>
        </a:p>
      </dgm:t>
    </dgm:pt>
    <dgm:pt modelId="{88ADF0C9-C3C0-467D-BABC-F866BFB9C1BB}" type="parTrans" cxnId="{512B34F6-61A4-4E55-92B7-8B0FB7C137D8}">
      <dgm:prSet/>
      <dgm:spPr/>
      <dgm:t>
        <a:bodyPr/>
        <a:lstStyle/>
        <a:p>
          <a:pPr algn="ctr"/>
          <a:endParaRPr lang="en-US" sz="1100">
            <a:solidFill>
              <a:schemeClr val="bg1"/>
            </a:solidFill>
            <a:latin typeface="Arial" panose="020B0604020202020204" pitchFamily="34" charset="0"/>
            <a:cs typeface="Arial" panose="020B0604020202020204" pitchFamily="34" charset="0"/>
          </a:endParaRPr>
        </a:p>
      </dgm:t>
    </dgm:pt>
    <dgm:pt modelId="{57E0FAE5-B686-425A-A344-5A2AA23BDF0A}">
      <dgm:prSet custT="1"/>
      <dgm:spPr/>
      <dgm:t>
        <a:bodyPr/>
        <a:lstStyle/>
        <a:p>
          <a:pPr algn="l">
            <a:buClr>
              <a:srgbClr val="1D4F91"/>
            </a:buClr>
            <a:buFont typeface="Arial" panose="020B0604020202020204" pitchFamily="34" charset="0"/>
            <a:buNone/>
          </a:pPr>
          <a:r>
            <a:rPr lang="en-US" sz="1100" dirty="0">
              <a:solidFill>
                <a:srgbClr val="92D050"/>
              </a:solidFill>
              <a:latin typeface="Arial" panose="020B0604020202020204" pitchFamily="34" charset="0"/>
              <a:ea typeface="+mn-ea"/>
              <a:cs typeface="Arial" panose="020B0604020202020204" pitchFamily="34" charset="0"/>
            </a:rPr>
            <a:t>- Open access during weeks of delivery </a:t>
          </a:r>
        </a:p>
      </dgm:t>
    </dgm:pt>
    <dgm:pt modelId="{9BDC4341-EF64-4433-8C3C-5140E4107604}" type="parTrans" cxnId="{270393A3-4227-469E-80D8-AEC4922E0865}">
      <dgm:prSet/>
      <dgm:spPr/>
      <dgm:t>
        <a:bodyPr/>
        <a:lstStyle/>
        <a:p>
          <a:pPr algn="ctr"/>
          <a:endParaRPr lang="en-US" sz="1100"/>
        </a:p>
      </dgm:t>
    </dgm:pt>
    <dgm:pt modelId="{40ACDFFA-67DF-46CB-B3F5-9192E92AD6BD}" type="sibTrans" cxnId="{270393A3-4227-469E-80D8-AEC4922E0865}">
      <dgm:prSet/>
      <dgm:spPr/>
      <dgm:t>
        <a:bodyPr/>
        <a:lstStyle/>
        <a:p>
          <a:pPr algn="ctr"/>
          <a:endParaRPr lang="en-US" sz="1100"/>
        </a:p>
      </dgm:t>
    </dgm:pt>
    <dgm:pt modelId="{41A2C082-29D5-4043-8E18-59F563C48769}">
      <dgm:prSet custT="1"/>
      <dgm:spPr>
        <a:solidFill>
          <a:srgbClr val="1D4F91">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49530" tIns="24765" rIns="49530" bIns="24765" numCol="1" spcCol="1270" anchor="ctr" anchorCtr="0"/>
        <a:lstStyle/>
        <a:p>
          <a:pPr marL="0" lvl="0" algn="l" defTabSz="577850">
            <a:lnSpc>
              <a:spcPct val="90000"/>
            </a:lnSpc>
            <a:spcBef>
              <a:spcPct val="0"/>
            </a:spcBef>
            <a:spcAft>
              <a:spcPct val="35000"/>
            </a:spcAft>
            <a:buNone/>
          </a:pPr>
          <a:r>
            <a:rPr lang="en-US" sz="1100" kern="1200" dirty="0">
              <a:solidFill>
                <a:srgbClr val="92D050"/>
              </a:solidFill>
              <a:latin typeface="Arial" panose="020B0604020202020204" pitchFamily="34" charset="0"/>
              <a:ea typeface="+mn-ea"/>
              <a:cs typeface="Arial" panose="020B0604020202020204" pitchFamily="34" charset="0"/>
            </a:rPr>
            <a:t>-</a:t>
          </a:r>
          <a:r>
            <a:rPr lang="en-US" sz="1100" kern="1200" baseline="0" dirty="0">
              <a:solidFill>
                <a:srgbClr val="92D050"/>
              </a:solidFill>
              <a:latin typeface="Arial" panose="020B0604020202020204" pitchFamily="34" charset="0"/>
              <a:ea typeface="+mn-ea"/>
              <a:cs typeface="Arial" panose="020B0604020202020204" pitchFamily="34" charset="0"/>
            </a:rPr>
            <a:t> Appoint Ambassadors to email their division, department, unit, or team listserv</a:t>
          </a:r>
          <a:endParaRPr lang="en-US" sz="1100" kern="1200" dirty="0">
            <a:solidFill>
              <a:srgbClr val="92D050"/>
            </a:solidFill>
            <a:latin typeface="Arial" panose="020B0604020202020204" pitchFamily="34" charset="0"/>
            <a:ea typeface="+mn-ea"/>
            <a:cs typeface="Arial" panose="020B0604020202020204" pitchFamily="34" charset="0"/>
          </a:endParaRPr>
        </a:p>
      </dgm:t>
    </dgm:pt>
    <dgm:pt modelId="{57E72559-8CDA-4516-8C97-879C8E473AFA}" type="parTrans" cxnId="{DE2BC3F7-59D4-4C57-B35E-0D28607C46F8}">
      <dgm:prSet/>
      <dgm:spPr/>
      <dgm:t>
        <a:bodyPr/>
        <a:lstStyle/>
        <a:p>
          <a:pPr algn="ctr"/>
          <a:endParaRPr lang="en-US" sz="1100"/>
        </a:p>
      </dgm:t>
    </dgm:pt>
    <dgm:pt modelId="{E463BA1D-8595-4123-AD9C-52DFF09922A3}" type="sibTrans" cxnId="{DE2BC3F7-59D4-4C57-B35E-0D28607C46F8}">
      <dgm:prSet/>
      <dgm:spPr/>
      <dgm:t>
        <a:bodyPr/>
        <a:lstStyle/>
        <a:p>
          <a:pPr algn="ctr"/>
          <a:endParaRPr lang="en-US" sz="1100"/>
        </a:p>
      </dgm:t>
    </dgm:pt>
    <dgm:pt modelId="{5602231E-22E7-4078-BF57-BCAF1A53B47B}">
      <dgm:prSet custT="1"/>
      <dgm:spPr/>
      <dgm:t>
        <a:bodyPr/>
        <a:lstStyle/>
        <a:p>
          <a:pPr algn="ctr"/>
          <a:endParaRPr lang="en-US" sz="1100" kern="1200" dirty="0">
            <a:solidFill>
              <a:srgbClr val="1D4F91"/>
            </a:solidFill>
          </a:endParaRPr>
        </a:p>
      </dgm:t>
    </dgm:pt>
    <dgm:pt modelId="{16C0C4FD-F40D-4518-BFF0-5453E44F51A2}" type="parTrans" cxnId="{FD069858-DE1D-44CF-8386-5C71DA68B248}">
      <dgm:prSet/>
      <dgm:spPr/>
      <dgm:t>
        <a:bodyPr/>
        <a:lstStyle/>
        <a:p>
          <a:pPr algn="ctr"/>
          <a:endParaRPr lang="en-US" sz="1100"/>
        </a:p>
      </dgm:t>
    </dgm:pt>
    <dgm:pt modelId="{909C884A-8C61-493B-A824-C92E06E67C5F}" type="sibTrans" cxnId="{FD069858-DE1D-44CF-8386-5C71DA68B248}">
      <dgm:prSet/>
      <dgm:spPr/>
      <dgm:t>
        <a:bodyPr/>
        <a:lstStyle/>
        <a:p>
          <a:pPr algn="ctr"/>
          <a:endParaRPr lang="en-US" sz="1100"/>
        </a:p>
      </dgm:t>
    </dgm:pt>
    <dgm:pt modelId="{A9D5B89D-892B-46C9-AAD9-A3E4676A9855}">
      <dgm:prSet custT="1"/>
      <dgm:spPr/>
      <dgm:t>
        <a:bodyPr/>
        <a:lstStyle/>
        <a:p>
          <a:pPr algn="ctr">
            <a:buClr>
              <a:srgbClr val="1D4F91"/>
            </a:buClr>
            <a:buFont typeface="Arial" panose="020B0604020202020204" pitchFamily="34" charset="0"/>
            <a:buNone/>
          </a:pPr>
          <a:r>
            <a:rPr lang="en-US" sz="1100" kern="1200" dirty="0">
              <a:solidFill>
                <a:srgbClr val="1D4F91"/>
              </a:solidFill>
              <a:latin typeface="Arial" panose="020B0604020202020204" pitchFamily="34" charset="0"/>
              <a:ea typeface="+mn-ea"/>
              <a:cs typeface="Arial" panose="020B0604020202020204" pitchFamily="34" charset="0"/>
            </a:rPr>
            <a:t>6. Many participants may have previously received Healthy Monday Programming</a:t>
          </a:r>
        </a:p>
      </dgm:t>
    </dgm:pt>
    <dgm:pt modelId="{6208BBA3-E861-4710-90CA-87FD80949240}" type="parTrans" cxnId="{2AFBC0BC-8D33-40B1-BFD5-EC5F6971FC61}">
      <dgm:prSet/>
      <dgm:spPr/>
      <dgm:t>
        <a:bodyPr/>
        <a:lstStyle/>
        <a:p>
          <a:pPr algn="ctr"/>
          <a:endParaRPr lang="en-US" sz="1100"/>
        </a:p>
      </dgm:t>
    </dgm:pt>
    <dgm:pt modelId="{B3EEF87B-7ADE-4E15-A85B-6B71DA67AE00}" type="sibTrans" cxnId="{2AFBC0BC-8D33-40B1-BFD5-EC5F6971FC61}">
      <dgm:prSet/>
      <dgm:spPr/>
      <dgm:t>
        <a:bodyPr/>
        <a:lstStyle/>
        <a:p>
          <a:pPr algn="ctr"/>
          <a:endParaRPr lang="en-US" sz="1100"/>
        </a:p>
      </dgm:t>
    </dgm:pt>
    <dgm:pt modelId="{3A5F015C-8D55-480C-92F9-B3BEF329EA71}">
      <dgm:prSet custT="1"/>
      <dgm:spPr/>
      <dgm:t>
        <a:bodyPr/>
        <a:lstStyle/>
        <a:p>
          <a:pPr algn="ctr">
            <a:buNone/>
          </a:pPr>
          <a:r>
            <a:rPr lang="en-US" sz="1100" dirty="0">
              <a:solidFill>
                <a:srgbClr val="1D4F91"/>
              </a:solidFill>
              <a:latin typeface="Arial" panose="020B0604020202020204" pitchFamily="34" charset="0"/>
              <a:cs typeface="Arial" panose="020B0604020202020204" pitchFamily="34" charset="0"/>
            </a:rPr>
            <a:t>1. Technical difficulties preventing ease of dissemination</a:t>
          </a:r>
        </a:p>
      </dgm:t>
    </dgm:pt>
    <dgm:pt modelId="{78EA2320-9BA2-4764-A121-9DD69B8B4090}" type="parTrans" cxnId="{0B6A5F8F-C158-4DA5-8A34-4F37BFDFE595}">
      <dgm:prSet/>
      <dgm:spPr/>
      <dgm:t>
        <a:bodyPr/>
        <a:lstStyle/>
        <a:p>
          <a:pPr algn="ctr"/>
          <a:endParaRPr lang="en-US" sz="1100"/>
        </a:p>
      </dgm:t>
    </dgm:pt>
    <dgm:pt modelId="{B8DFB8BC-8E81-41DF-81D0-53A57B736BA2}" type="sibTrans" cxnId="{0B6A5F8F-C158-4DA5-8A34-4F37BFDFE595}">
      <dgm:prSet/>
      <dgm:spPr/>
      <dgm:t>
        <a:bodyPr/>
        <a:lstStyle/>
        <a:p>
          <a:pPr algn="ctr"/>
          <a:endParaRPr lang="en-US" sz="1100"/>
        </a:p>
      </dgm:t>
    </dgm:pt>
    <dgm:pt modelId="{1FD3E282-E043-4EC9-9A63-B9CC3DD21D73}">
      <dgm:prSet custT="1"/>
      <dgm:spPr/>
      <dgm:t>
        <a:bodyPr/>
        <a:lstStyle/>
        <a:p>
          <a:pPr algn="ctr">
            <a:buNone/>
          </a:pPr>
          <a:endParaRPr lang="en-US" sz="1100" dirty="0">
            <a:solidFill>
              <a:srgbClr val="1D4F91"/>
            </a:solidFill>
          </a:endParaRPr>
        </a:p>
      </dgm:t>
    </dgm:pt>
    <dgm:pt modelId="{D11AB28F-E320-4D01-96F1-98CAF60F3707}" type="parTrans" cxnId="{78C6CDDD-C337-4190-A339-70D16A58AF76}">
      <dgm:prSet/>
      <dgm:spPr/>
      <dgm:t>
        <a:bodyPr/>
        <a:lstStyle/>
        <a:p>
          <a:pPr algn="ctr"/>
          <a:endParaRPr lang="en-US" sz="1100"/>
        </a:p>
      </dgm:t>
    </dgm:pt>
    <dgm:pt modelId="{CD1739E5-7D62-468E-8243-347F3468ACF5}" type="sibTrans" cxnId="{78C6CDDD-C337-4190-A339-70D16A58AF76}">
      <dgm:prSet/>
      <dgm:spPr/>
      <dgm:t>
        <a:bodyPr/>
        <a:lstStyle/>
        <a:p>
          <a:pPr algn="ctr"/>
          <a:endParaRPr lang="en-US" sz="1100"/>
        </a:p>
      </dgm:t>
    </dgm:pt>
    <dgm:pt modelId="{29AA2196-5D25-4F05-AB33-F606B6E71988}">
      <dgm:prSet custT="1"/>
      <dgm:spPr/>
      <dgm:t>
        <a:bodyPr/>
        <a:lstStyle/>
        <a:p>
          <a:pPr algn="ctr">
            <a:buClr>
              <a:srgbClr val="1D4F91"/>
            </a:buClr>
            <a:buFont typeface="Arial" panose="020B0604020202020204" pitchFamily="34" charset="0"/>
            <a:buNone/>
          </a:pPr>
          <a:r>
            <a:rPr lang="en-US" sz="1100" dirty="0">
              <a:solidFill>
                <a:srgbClr val="1D4F91"/>
              </a:solidFill>
              <a:latin typeface="Arial" panose="020B0604020202020204" pitchFamily="34" charset="0"/>
              <a:cs typeface="Arial" panose="020B0604020202020204" pitchFamily="34" charset="0"/>
            </a:rPr>
            <a:t> </a:t>
          </a:r>
          <a:endParaRPr lang="en-US" sz="1100" dirty="0">
            <a:solidFill>
              <a:srgbClr val="1D4F91"/>
            </a:solidFill>
          </a:endParaRPr>
        </a:p>
      </dgm:t>
    </dgm:pt>
    <dgm:pt modelId="{6DFDC1F5-C1CB-4F0B-8C3D-32CEDD7E2BE3}" type="parTrans" cxnId="{3DAAD65F-B0CE-4159-83F6-4424CA7BECC3}">
      <dgm:prSet/>
      <dgm:spPr/>
      <dgm:t>
        <a:bodyPr/>
        <a:lstStyle/>
        <a:p>
          <a:pPr algn="ctr"/>
          <a:endParaRPr lang="en-US" sz="1100"/>
        </a:p>
      </dgm:t>
    </dgm:pt>
    <dgm:pt modelId="{20FBFE90-5646-4B3B-9409-91A0972106D6}" type="sibTrans" cxnId="{3DAAD65F-B0CE-4159-83F6-4424CA7BECC3}">
      <dgm:prSet/>
      <dgm:spPr/>
      <dgm:t>
        <a:bodyPr/>
        <a:lstStyle/>
        <a:p>
          <a:pPr algn="ctr"/>
          <a:endParaRPr lang="en-US" sz="1100"/>
        </a:p>
      </dgm:t>
    </dgm:pt>
    <dgm:pt modelId="{78C44C07-5F7A-4947-9151-32666FBB6B64}">
      <dgm:prSet custT="1"/>
      <dgm:spPr/>
      <dgm:t>
        <a:bodyPr/>
        <a:lstStyle/>
        <a:p>
          <a:pPr algn="ctr">
            <a:buNone/>
          </a:pPr>
          <a:endParaRPr lang="en-US" sz="1100" dirty="0">
            <a:solidFill>
              <a:srgbClr val="1D4F91"/>
            </a:solidFill>
          </a:endParaRPr>
        </a:p>
      </dgm:t>
    </dgm:pt>
    <dgm:pt modelId="{79A708AA-4017-4357-A685-4D4A17554713}" type="parTrans" cxnId="{FFEE08BE-CB10-4E50-9548-961D7F5F0C78}">
      <dgm:prSet/>
      <dgm:spPr/>
      <dgm:t>
        <a:bodyPr/>
        <a:lstStyle/>
        <a:p>
          <a:pPr algn="ctr"/>
          <a:endParaRPr lang="en-US" sz="1100"/>
        </a:p>
      </dgm:t>
    </dgm:pt>
    <dgm:pt modelId="{3BCF63AD-7625-41C8-B295-D4EB51C75F08}" type="sibTrans" cxnId="{FFEE08BE-CB10-4E50-9548-961D7F5F0C78}">
      <dgm:prSet/>
      <dgm:spPr/>
      <dgm:t>
        <a:bodyPr/>
        <a:lstStyle/>
        <a:p>
          <a:pPr algn="ctr"/>
          <a:endParaRPr lang="en-US" sz="1100"/>
        </a:p>
      </dgm:t>
    </dgm:pt>
    <dgm:pt modelId="{F8F03F77-C9C5-420A-9A36-0CC9FDC00F4A}">
      <dgm:prSet custT="1"/>
      <dgm:spPr/>
      <dgm:t>
        <a:bodyPr/>
        <a:lstStyle/>
        <a:p>
          <a:pPr algn="ctr">
            <a:buClr>
              <a:srgbClr val="1D4F91"/>
            </a:buClr>
            <a:buFont typeface="Arial" panose="020B0604020202020204" pitchFamily="34" charset="0"/>
            <a:buNone/>
          </a:pPr>
          <a:r>
            <a:rPr lang="en-US" sz="1100" dirty="0">
              <a:solidFill>
                <a:srgbClr val="1D4F91"/>
              </a:solidFill>
              <a:latin typeface="Arial" panose="020B0604020202020204" pitchFamily="34" charset="0"/>
              <a:cs typeface="Arial" panose="020B0604020202020204" pitchFamily="34" charset="0"/>
            </a:rPr>
            <a:t>5. Unclear knowledge of available well-being resources throughout the institution</a:t>
          </a:r>
          <a:endParaRPr lang="en-US" sz="1100" dirty="0">
            <a:solidFill>
              <a:srgbClr val="1D4F91"/>
            </a:solidFill>
          </a:endParaRPr>
        </a:p>
      </dgm:t>
    </dgm:pt>
    <dgm:pt modelId="{2956EFF5-40A6-4774-A706-F05690B67CE0}" type="parTrans" cxnId="{DF7CBAB6-C295-44FA-BB05-050834F596CA}">
      <dgm:prSet/>
      <dgm:spPr/>
      <dgm:t>
        <a:bodyPr/>
        <a:lstStyle/>
        <a:p>
          <a:pPr algn="ctr"/>
          <a:endParaRPr lang="en-US" sz="1100"/>
        </a:p>
      </dgm:t>
    </dgm:pt>
    <dgm:pt modelId="{6CFB14B0-60B5-4847-A0EB-D0FDEC2F4EC2}" type="sibTrans" cxnId="{DF7CBAB6-C295-44FA-BB05-050834F596CA}">
      <dgm:prSet/>
      <dgm:spPr/>
      <dgm:t>
        <a:bodyPr/>
        <a:lstStyle/>
        <a:p>
          <a:pPr algn="ctr"/>
          <a:endParaRPr lang="en-US" sz="1100"/>
        </a:p>
      </dgm:t>
    </dgm:pt>
    <dgm:pt modelId="{6E3B1001-2856-43F6-8D46-382674101C33}">
      <dgm:prSet custT="1"/>
      <dgm:spPr/>
      <dgm:t>
        <a:bodyPr/>
        <a:lstStyle/>
        <a:p>
          <a:pPr algn="ctr">
            <a:buFont typeface="+mj-lt"/>
            <a:buNone/>
          </a:pPr>
          <a:r>
            <a:rPr lang="en-US" sz="1100" dirty="0">
              <a:solidFill>
                <a:srgbClr val="1D4F91"/>
              </a:solidFill>
              <a:latin typeface="Arial" panose="020B0604020202020204" pitchFamily="34" charset="0"/>
              <a:ea typeface="+mn-ea"/>
              <a:cs typeface="Arial" panose="020B0604020202020204" pitchFamily="34" charset="0"/>
            </a:rPr>
            <a:t>2. Difficulty tracking participation engagement</a:t>
          </a:r>
          <a:endParaRPr lang="en-US" sz="1100" dirty="0">
            <a:solidFill>
              <a:srgbClr val="1D4F91"/>
            </a:solidFill>
          </a:endParaRPr>
        </a:p>
      </dgm:t>
    </dgm:pt>
    <dgm:pt modelId="{69F6410D-A10C-4BAE-8EAD-2EA9950F13B8}" type="parTrans" cxnId="{98151BB6-EC52-4834-8091-866CB3378056}">
      <dgm:prSet/>
      <dgm:spPr/>
      <dgm:t>
        <a:bodyPr/>
        <a:lstStyle/>
        <a:p>
          <a:endParaRPr lang="en-US" sz="1200"/>
        </a:p>
      </dgm:t>
    </dgm:pt>
    <dgm:pt modelId="{A729A0D4-9BC4-40C9-99E2-5673EB73F44C}" type="sibTrans" cxnId="{98151BB6-EC52-4834-8091-866CB3378056}">
      <dgm:prSet/>
      <dgm:spPr/>
      <dgm:t>
        <a:bodyPr/>
        <a:lstStyle/>
        <a:p>
          <a:endParaRPr lang="en-US" sz="1200"/>
        </a:p>
      </dgm:t>
    </dgm:pt>
    <dgm:pt modelId="{6A7689A0-5D5A-45AD-863A-AA9C92F3CD72}">
      <dgm:prSet custT="1"/>
      <dgm:spPr/>
      <dgm:t>
        <a:bodyPr/>
        <a:lstStyle/>
        <a:p>
          <a:pPr algn="ctr">
            <a:buFont typeface="+mj-lt"/>
            <a:buNone/>
          </a:pPr>
          <a:r>
            <a:rPr lang="en-US" sz="1100" dirty="0">
              <a:solidFill>
                <a:srgbClr val="1D4F91"/>
              </a:solidFill>
              <a:latin typeface="Arial" panose="020B0604020202020204" pitchFamily="34" charset="0"/>
              <a:cs typeface="Arial" panose="020B0604020202020204" pitchFamily="34" charset="0"/>
            </a:rPr>
            <a:t> (email firewall) </a:t>
          </a:r>
        </a:p>
      </dgm:t>
    </dgm:pt>
    <dgm:pt modelId="{95A5669F-4B8A-46C0-A59F-CDBFF9768E5A}" type="parTrans" cxnId="{A879BF31-8474-4733-8406-BE049A84F19E}">
      <dgm:prSet/>
      <dgm:spPr/>
      <dgm:t>
        <a:bodyPr/>
        <a:lstStyle/>
        <a:p>
          <a:endParaRPr lang="en-US" sz="1200"/>
        </a:p>
      </dgm:t>
    </dgm:pt>
    <dgm:pt modelId="{E750FCFD-4106-4EC9-808F-FBA36688DBAD}" type="sibTrans" cxnId="{A879BF31-8474-4733-8406-BE049A84F19E}">
      <dgm:prSet/>
      <dgm:spPr/>
      <dgm:t>
        <a:bodyPr/>
        <a:lstStyle/>
        <a:p>
          <a:endParaRPr lang="en-US" sz="1200"/>
        </a:p>
      </dgm:t>
    </dgm:pt>
    <dgm:pt modelId="{B15DC91A-6E00-46E2-A9C3-730F073679CC}">
      <dgm:prSet custT="1"/>
      <dgm:spPr/>
      <dgm:t>
        <a:bodyPr/>
        <a:lstStyle/>
        <a:p>
          <a:pPr algn="ctr">
            <a:buClr>
              <a:srgbClr val="1D4F91"/>
            </a:buClr>
            <a:buFont typeface="Arial" panose="020B0604020202020204" pitchFamily="34" charset="0"/>
            <a:buNone/>
          </a:pPr>
          <a:r>
            <a:rPr lang="en-US" sz="1100" dirty="0">
              <a:solidFill>
                <a:srgbClr val="1D4F91"/>
              </a:solidFill>
              <a:latin typeface="Arial" panose="020B0604020202020204" pitchFamily="34" charset="0"/>
              <a:cs typeface="Arial" panose="020B0604020202020204" pitchFamily="34" charset="0"/>
            </a:rPr>
            <a:t>3. Not all work shifts aligned with program delivery (Monday email)</a:t>
          </a:r>
          <a:endParaRPr lang="en-US" sz="1100" dirty="0">
            <a:solidFill>
              <a:srgbClr val="1D4F91"/>
            </a:solidFill>
          </a:endParaRPr>
        </a:p>
      </dgm:t>
    </dgm:pt>
    <dgm:pt modelId="{D3289B2F-3E48-4C05-8E1B-729E7B38FBB8}" type="parTrans" cxnId="{DECB0A69-3D5F-45E4-91BF-D763C0846798}">
      <dgm:prSet/>
      <dgm:spPr/>
      <dgm:t>
        <a:bodyPr/>
        <a:lstStyle/>
        <a:p>
          <a:endParaRPr lang="en-US" sz="1200"/>
        </a:p>
      </dgm:t>
    </dgm:pt>
    <dgm:pt modelId="{934922D3-CB41-4DC1-9E2F-F5408C4C8FBC}" type="sibTrans" cxnId="{DECB0A69-3D5F-45E4-91BF-D763C0846798}">
      <dgm:prSet/>
      <dgm:spPr/>
      <dgm:t>
        <a:bodyPr/>
        <a:lstStyle/>
        <a:p>
          <a:endParaRPr lang="en-US" sz="1200"/>
        </a:p>
      </dgm:t>
    </dgm:pt>
    <dgm:pt modelId="{12AD8FE5-9D87-47E8-BF87-5873AFEDBC1E}">
      <dgm:prSet custT="1"/>
      <dgm:spPr/>
      <dgm:t>
        <a:bodyPr/>
        <a:lstStyle/>
        <a:p>
          <a:pPr algn="ctr">
            <a:buNone/>
          </a:pPr>
          <a:endParaRPr lang="en-US" sz="1100" dirty="0">
            <a:solidFill>
              <a:srgbClr val="1D4F91"/>
            </a:solidFill>
            <a:latin typeface="Arial" panose="020B0604020202020204" pitchFamily="34" charset="0"/>
            <a:cs typeface="Arial" panose="020B0604020202020204" pitchFamily="34" charset="0"/>
          </a:endParaRPr>
        </a:p>
      </dgm:t>
    </dgm:pt>
    <dgm:pt modelId="{1D1BB5EA-D6CB-4EDB-93BF-E5404794F8A0}" type="parTrans" cxnId="{E733BCDE-3698-4932-9D74-4FE1057E43CA}">
      <dgm:prSet/>
      <dgm:spPr/>
      <dgm:t>
        <a:bodyPr/>
        <a:lstStyle/>
        <a:p>
          <a:endParaRPr lang="en-US" sz="1200"/>
        </a:p>
      </dgm:t>
    </dgm:pt>
    <dgm:pt modelId="{8E7EA600-2ABE-4B4A-98A3-3A00414E7A36}" type="sibTrans" cxnId="{E733BCDE-3698-4932-9D74-4FE1057E43CA}">
      <dgm:prSet/>
      <dgm:spPr/>
      <dgm:t>
        <a:bodyPr/>
        <a:lstStyle/>
        <a:p>
          <a:endParaRPr lang="en-US" sz="1200"/>
        </a:p>
      </dgm:t>
    </dgm:pt>
    <dgm:pt modelId="{CA810D8C-841E-4C84-BC4C-8210EB0CBE28}">
      <dgm:prSet custT="1"/>
      <dgm:spPr/>
      <dgm:t>
        <a:bodyPr/>
        <a:lstStyle/>
        <a:p>
          <a:pPr algn="ctr">
            <a:buNone/>
          </a:pPr>
          <a:r>
            <a:rPr lang="en-US" sz="1100" dirty="0">
              <a:solidFill>
                <a:srgbClr val="1D4F91"/>
              </a:solidFill>
              <a:latin typeface="Arial" panose="020B0604020202020204" pitchFamily="34" charset="0"/>
              <a:cs typeface="Arial" panose="020B0604020202020204" pitchFamily="34" charset="0"/>
            </a:rPr>
            <a:t>4. Pilot programs included in-person workshops that had low attendance due to conflicting clinic schedules</a:t>
          </a:r>
          <a:endParaRPr lang="en-US" sz="1100" dirty="0">
            <a:solidFill>
              <a:srgbClr val="1D4F91"/>
            </a:solidFill>
          </a:endParaRPr>
        </a:p>
      </dgm:t>
    </dgm:pt>
    <dgm:pt modelId="{B355E0CA-6BC3-4E05-9F1B-0A872B0A3B50}" type="parTrans" cxnId="{9487E87F-F952-448C-82BF-1A7204492449}">
      <dgm:prSet/>
      <dgm:spPr/>
      <dgm:t>
        <a:bodyPr/>
        <a:lstStyle/>
        <a:p>
          <a:endParaRPr lang="en-US" sz="1200"/>
        </a:p>
      </dgm:t>
    </dgm:pt>
    <dgm:pt modelId="{B18F617E-129F-486C-A1A1-00D945ED9C32}" type="sibTrans" cxnId="{9487E87F-F952-448C-82BF-1A7204492449}">
      <dgm:prSet/>
      <dgm:spPr/>
      <dgm:t>
        <a:bodyPr/>
        <a:lstStyle/>
        <a:p>
          <a:endParaRPr lang="en-US" sz="1200"/>
        </a:p>
      </dgm:t>
    </dgm:pt>
    <dgm:pt modelId="{40B2F4A7-BC82-4190-8D2C-BE8B5A5FE47A}" type="pres">
      <dgm:prSet presAssocID="{055A454D-96B2-4CEF-993E-710EBBD81852}" presName="Name0" presStyleCnt="0">
        <dgm:presLayoutVars>
          <dgm:dir/>
          <dgm:animLvl val="lvl"/>
          <dgm:resizeHandles/>
        </dgm:presLayoutVars>
      </dgm:prSet>
      <dgm:spPr/>
    </dgm:pt>
    <dgm:pt modelId="{783730B6-9440-43E1-B397-4C62B5E5B35A}" type="pres">
      <dgm:prSet presAssocID="{01D3ADE6-A11D-4911-97AF-2DF5297DB4A1}" presName="linNode" presStyleCnt="0"/>
      <dgm:spPr/>
    </dgm:pt>
    <dgm:pt modelId="{FCFB8C51-63B9-4414-ADDB-9DFD7B0F2624}" type="pres">
      <dgm:prSet presAssocID="{01D3ADE6-A11D-4911-97AF-2DF5297DB4A1}" presName="parentShp" presStyleLbl="node1" presStyleIdx="0" presStyleCnt="6" custLinFactY="123020" custLinFactNeighborX="100000" custLinFactNeighborY="200000">
        <dgm:presLayoutVars>
          <dgm:bulletEnabled val="1"/>
        </dgm:presLayoutVars>
      </dgm:prSet>
      <dgm:spPr/>
    </dgm:pt>
    <dgm:pt modelId="{FF60AB25-CC71-4C1F-81F0-FB8C21F21734}" type="pres">
      <dgm:prSet presAssocID="{01D3ADE6-A11D-4911-97AF-2DF5297DB4A1}" presName="childShp" presStyleLbl="bgAccFollowNode1" presStyleIdx="0" presStyleCnt="6" custLinFactNeighborX="-100000" custLinFactNeighborY="11374">
        <dgm:presLayoutVars>
          <dgm:bulletEnabled val="1"/>
        </dgm:presLayoutVars>
      </dgm:prSet>
      <dgm:spPr/>
    </dgm:pt>
    <dgm:pt modelId="{A1641F6E-9AF4-404E-9497-D9304F45204D}" type="pres">
      <dgm:prSet presAssocID="{8460AEEB-2196-4D4E-A43C-BAF1B7D80983}" presName="spacing" presStyleCnt="0"/>
      <dgm:spPr/>
    </dgm:pt>
    <dgm:pt modelId="{5871A4C7-636D-4123-B38B-6A5E1519A65C}" type="pres">
      <dgm:prSet presAssocID="{57E0FAE5-B686-425A-A344-5A2AA23BDF0A}" presName="linNode" presStyleCnt="0"/>
      <dgm:spPr/>
    </dgm:pt>
    <dgm:pt modelId="{6BE4C540-F7CD-4C03-A73F-7BDFA4287B45}" type="pres">
      <dgm:prSet presAssocID="{57E0FAE5-B686-425A-A344-5A2AA23BDF0A}" presName="parentShp" presStyleLbl="node1" presStyleIdx="1" presStyleCnt="6" custLinFactY="3591" custLinFactNeighborX="100000" custLinFactNeighborY="100000">
        <dgm:presLayoutVars>
          <dgm:bulletEnabled val="1"/>
        </dgm:presLayoutVars>
      </dgm:prSet>
      <dgm:spPr/>
    </dgm:pt>
    <dgm:pt modelId="{B55C184A-15C5-49C3-95D7-0619F5878724}" type="pres">
      <dgm:prSet presAssocID="{57E0FAE5-B686-425A-A344-5A2AA23BDF0A}" presName="childShp" presStyleLbl="bgAccFollowNode1" presStyleIdx="1" presStyleCnt="6" custLinFactNeighborX="-100000" custLinFactNeighborY="-1112">
        <dgm:presLayoutVars>
          <dgm:bulletEnabled val="1"/>
        </dgm:presLayoutVars>
      </dgm:prSet>
      <dgm:spPr/>
    </dgm:pt>
    <dgm:pt modelId="{B8774939-5FBF-4525-9B74-4D6C5CD78B1F}" type="pres">
      <dgm:prSet presAssocID="{40ACDFFA-67DF-46CB-B3F5-9192E92AD6BD}" presName="spacing" presStyleCnt="0"/>
      <dgm:spPr/>
    </dgm:pt>
    <dgm:pt modelId="{591938BE-9B5E-4114-B96F-F7B4D74D8C65}" type="pres">
      <dgm:prSet presAssocID="{41A2C082-29D5-4043-8E18-59F563C48769}" presName="linNode" presStyleCnt="0"/>
      <dgm:spPr/>
    </dgm:pt>
    <dgm:pt modelId="{DCD944DB-2FE5-44D0-91E8-054E1EED759A}" type="pres">
      <dgm:prSet presAssocID="{41A2C082-29D5-4043-8E18-59F563C48769}" presName="parentShp" presStyleLbl="node1" presStyleIdx="2" presStyleCnt="6" custLinFactX="0" custLinFactY="-100000" custLinFactNeighborX="100000" custLinFactNeighborY="-108626">
        <dgm:presLayoutVars>
          <dgm:bulletEnabled val="1"/>
        </dgm:presLayoutVars>
      </dgm:prSet>
      <dgm:spPr>
        <a:xfrm>
          <a:off x="6235147" y="1"/>
          <a:ext cx="4156764" cy="711729"/>
        </a:xfrm>
        <a:prstGeom prst="roundRect">
          <a:avLst/>
        </a:prstGeom>
      </dgm:spPr>
    </dgm:pt>
    <dgm:pt modelId="{8540D03E-E0B8-4988-BBAF-0E18DDF3C163}" type="pres">
      <dgm:prSet presAssocID="{41A2C082-29D5-4043-8E18-59F563C48769}" presName="childShp" presStyleLbl="bgAccFollowNode1" presStyleIdx="2" presStyleCnt="6" custLinFactNeighborX="-100000" custLinFactNeighborY="-2790">
        <dgm:presLayoutVars>
          <dgm:bulletEnabled val="1"/>
        </dgm:presLayoutVars>
      </dgm:prSet>
      <dgm:spPr/>
    </dgm:pt>
    <dgm:pt modelId="{918FBC51-2E17-4D09-9B39-D1DE5B90E334}" type="pres">
      <dgm:prSet presAssocID="{E463BA1D-8595-4123-AD9C-52DFF09922A3}" presName="spacing" presStyleCnt="0"/>
      <dgm:spPr/>
    </dgm:pt>
    <dgm:pt modelId="{EBCBFE87-8988-4970-B6BB-38ED62EEFC09}" type="pres">
      <dgm:prSet presAssocID="{BAE029A9-94C2-4C92-97CA-BCE64D7DB8BE}" presName="linNode" presStyleCnt="0"/>
      <dgm:spPr/>
    </dgm:pt>
    <dgm:pt modelId="{AC918075-507A-4F99-9CD6-35DD3FF3322C}" type="pres">
      <dgm:prSet presAssocID="{BAE029A9-94C2-4C92-97CA-BCE64D7DB8BE}" presName="parentShp" presStyleLbl="node1" presStyleIdx="3" presStyleCnt="6" custLinFactX="0" custLinFactY="-100000" custLinFactNeighborX="100000" custLinFactNeighborY="-119292">
        <dgm:presLayoutVars>
          <dgm:bulletEnabled val="1"/>
        </dgm:presLayoutVars>
      </dgm:prSet>
      <dgm:spPr/>
    </dgm:pt>
    <dgm:pt modelId="{7961CB81-06A8-4317-BD5F-55798125A377}" type="pres">
      <dgm:prSet presAssocID="{BAE029A9-94C2-4C92-97CA-BCE64D7DB8BE}" presName="childShp" presStyleLbl="bgAccFollowNode1" presStyleIdx="3" presStyleCnt="6" custLinFactNeighborX="-100000" custLinFactNeighborY="-4188">
        <dgm:presLayoutVars>
          <dgm:bulletEnabled val="1"/>
        </dgm:presLayoutVars>
      </dgm:prSet>
      <dgm:spPr/>
    </dgm:pt>
    <dgm:pt modelId="{AEBE5058-D213-44F7-B405-2584D1B1674E}" type="pres">
      <dgm:prSet presAssocID="{C2003E87-00A0-4293-8E65-433B5875C62C}" presName="spacing" presStyleCnt="0"/>
      <dgm:spPr/>
    </dgm:pt>
    <dgm:pt modelId="{7106C247-F3F2-46C0-A801-83B0F557D11B}" type="pres">
      <dgm:prSet presAssocID="{1FF47B01-AE70-4739-B3DD-6CE337E40C23}" presName="linNode" presStyleCnt="0"/>
      <dgm:spPr/>
    </dgm:pt>
    <dgm:pt modelId="{DF7244F7-228A-46D4-8475-F68B5081538E}" type="pres">
      <dgm:prSet presAssocID="{1FF47B01-AE70-4739-B3DD-6CE337E40C23}" presName="parentShp" presStyleLbl="node1" presStyleIdx="4" presStyleCnt="6" custLinFactNeighborX="100000" custLinFactNeighborY="-7074">
        <dgm:presLayoutVars>
          <dgm:bulletEnabled val="1"/>
        </dgm:presLayoutVars>
      </dgm:prSet>
      <dgm:spPr/>
    </dgm:pt>
    <dgm:pt modelId="{610FCC8A-0E0E-4543-9E5D-DA7016942B22}" type="pres">
      <dgm:prSet presAssocID="{1FF47B01-AE70-4739-B3DD-6CE337E40C23}" presName="childShp" presStyleLbl="bgAccFollowNode1" presStyleIdx="4" presStyleCnt="6" custLinFactNeighborX="-100000" custLinFactNeighborY="-5677">
        <dgm:presLayoutVars>
          <dgm:bulletEnabled val="1"/>
        </dgm:presLayoutVars>
      </dgm:prSet>
      <dgm:spPr/>
    </dgm:pt>
    <dgm:pt modelId="{0DD83342-FA82-4A0C-B2BE-843CA04DECA1}" type="pres">
      <dgm:prSet presAssocID="{4D13115C-EE96-4BE4-90AE-F8FCDEC05219}" presName="spacing" presStyleCnt="0"/>
      <dgm:spPr/>
    </dgm:pt>
    <dgm:pt modelId="{8289004E-31A6-440E-99BE-F3502A665362}" type="pres">
      <dgm:prSet presAssocID="{5D790CFF-C620-41B0-98A9-D84E2C6FAC61}" presName="linNode" presStyleCnt="0"/>
      <dgm:spPr/>
    </dgm:pt>
    <dgm:pt modelId="{F6C844FD-F5FF-4BF9-A0A8-025261C23BA2}" type="pres">
      <dgm:prSet presAssocID="{5D790CFF-C620-41B0-98A9-D84E2C6FAC61}" presName="parentShp" presStyleLbl="node1" presStyleIdx="5" presStyleCnt="6" custLinFactX="0" custLinFactNeighborX="100000" custLinFactNeighborY="-6978">
        <dgm:presLayoutVars>
          <dgm:bulletEnabled val="1"/>
        </dgm:presLayoutVars>
      </dgm:prSet>
      <dgm:spPr/>
    </dgm:pt>
    <dgm:pt modelId="{3BFF9BA5-D4E9-4F76-8C9D-1BEA58735E6D}" type="pres">
      <dgm:prSet presAssocID="{5D790CFF-C620-41B0-98A9-D84E2C6FAC61}" presName="childShp" presStyleLbl="bgAccFollowNode1" presStyleIdx="5" presStyleCnt="6" custLinFactNeighborX="-100000" custLinFactNeighborY="-8696">
        <dgm:presLayoutVars>
          <dgm:bulletEnabled val="1"/>
        </dgm:presLayoutVars>
      </dgm:prSet>
      <dgm:spPr/>
    </dgm:pt>
  </dgm:ptLst>
  <dgm:cxnLst>
    <dgm:cxn modelId="{F48E8D00-6F4B-4BB6-8F8B-FB686A5655D3}" type="presOf" srcId="{BAE029A9-94C2-4C92-97CA-BCE64D7DB8BE}" destId="{AC918075-507A-4F99-9CD6-35DD3FF3322C}" srcOrd="0" destOrd="0" presId="urn:microsoft.com/office/officeart/2005/8/layout/vList6"/>
    <dgm:cxn modelId="{1EBA2024-86F8-4661-B89D-B2E8715BA68E}" type="presOf" srcId="{01D3ADE6-A11D-4911-97AF-2DF5297DB4A1}" destId="{FCFB8C51-63B9-4414-ADDB-9DFD7B0F2624}" srcOrd="0" destOrd="0" presId="urn:microsoft.com/office/officeart/2005/8/layout/vList6"/>
    <dgm:cxn modelId="{A879BF31-8474-4733-8406-BE049A84F19E}" srcId="{01D3ADE6-A11D-4911-97AF-2DF5297DB4A1}" destId="{6A7689A0-5D5A-45AD-863A-AA9C92F3CD72}" srcOrd="2" destOrd="0" parTransId="{95A5669F-4B8A-46C0-A59F-CDBFF9768E5A}" sibTransId="{E750FCFD-4106-4EC9-808F-FBA36688DBAD}"/>
    <dgm:cxn modelId="{64101834-A6B4-45CD-91F8-0EEFB2551B40}" type="presOf" srcId="{A9D5B89D-892B-46C9-AAD9-A3E4676A9855}" destId="{3BFF9BA5-D4E9-4F76-8C9D-1BEA58735E6D}" srcOrd="0" destOrd="0" presId="urn:microsoft.com/office/officeart/2005/8/layout/vList6"/>
    <dgm:cxn modelId="{3FDCB33A-0E75-4C63-AA59-5962A6FEE19A}" type="presOf" srcId="{5D790CFF-C620-41B0-98A9-D84E2C6FAC61}" destId="{F6C844FD-F5FF-4BF9-A0A8-025261C23BA2}" srcOrd="0" destOrd="0" presId="urn:microsoft.com/office/officeart/2005/8/layout/vList6"/>
    <dgm:cxn modelId="{AA0B555B-B6D3-4184-ACCA-F2AE869614B9}" type="presOf" srcId="{12AD8FE5-9D87-47E8-BF87-5873AFEDBC1E}" destId="{FF60AB25-CC71-4C1F-81F0-FB8C21F21734}" srcOrd="0" destOrd="0" presId="urn:microsoft.com/office/officeart/2005/8/layout/vList6"/>
    <dgm:cxn modelId="{3DAAD65F-B0CE-4159-83F6-4424CA7BECC3}" srcId="{41A2C082-29D5-4043-8E18-59F563C48769}" destId="{29AA2196-5D25-4F05-AB33-F606B6E71988}" srcOrd="0" destOrd="0" parTransId="{6DFDC1F5-C1CB-4F0B-8C3D-32CEDD7E2BE3}" sibTransId="{20FBFE90-5646-4B3B-9409-91A0972106D6}"/>
    <dgm:cxn modelId="{63F87142-E0CB-4811-83A4-71CE562750B9}" type="presOf" srcId="{57E0FAE5-B686-425A-A344-5A2AA23BDF0A}" destId="{6BE4C540-F7CD-4C03-A73F-7BDFA4287B45}" srcOrd="0" destOrd="0" presId="urn:microsoft.com/office/officeart/2005/8/layout/vList6"/>
    <dgm:cxn modelId="{DA667864-EF4F-4CE9-93C0-F3DA9C621FA0}" type="presOf" srcId="{055A454D-96B2-4CEF-993E-710EBBD81852}" destId="{40B2F4A7-BC82-4190-8D2C-BE8B5A5FE47A}" srcOrd="0" destOrd="0" presId="urn:microsoft.com/office/officeart/2005/8/layout/vList6"/>
    <dgm:cxn modelId="{DECB0A69-3D5F-45E4-91BF-D763C0846798}" srcId="{41A2C082-29D5-4043-8E18-59F563C48769}" destId="{B15DC91A-6E00-46E2-A9C3-730F073679CC}" srcOrd="1" destOrd="0" parTransId="{D3289B2F-3E48-4C05-8E1B-729E7B38FBB8}" sibTransId="{934922D3-CB41-4DC1-9E2F-F5408C4C8FBC}"/>
    <dgm:cxn modelId="{8B520252-5A4E-466B-AF17-F5CC51B5F2A7}" srcId="{055A454D-96B2-4CEF-993E-710EBBD81852}" destId="{BAE029A9-94C2-4C92-97CA-BCE64D7DB8BE}" srcOrd="3" destOrd="0" parTransId="{AD80DFD5-783C-4B0B-B4E3-E28138C91961}" sibTransId="{C2003E87-00A0-4293-8E65-433B5875C62C}"/>
    <dgm:cxn modelId="{FD069858-DE1D-44CF-8386-5C71DA68B248}" srcId="{5D790CFF-C620-41B0-98A9-D84E2C6FAC61}" destId="{5602231E-22E7-4078-BF57-BCAF1A53B47B}" srcOrd="1" destOrd="0" parTransId="{16C0C4FD-F40D-4518-BFF0-5453E44F51A2}" sibTransId="{909C884A-8C61-493B-A824-C92E06E67C5F}"/>
    <dgm:cxn modelId="{966FCC79-E99A-4531-8240-FEE8458E263F}" type="presOf" srcId="{3A5F015C-8D55-480C-92F9-B3BEF329EA71}" destId="{FF60AB25-CC71-4C1F-81F0-FB8C21F21734}" srcOrd="0" destOrd="1" presId="urn:microsoft.com/office/officeart/2005/8/layout/vList6"/>
    <dgm:cxn modelId="{9487E87F-F952-448C-82BF-1A7204492449}" srcId="{BAE029A9-94C2-4C92-97CA-BCE64D7DB8BE}" destId="{CA810D8C-841E-4C84-BC4C-8210EB0CBE28}" srcOrd="1" destOrd="0" parTransId="{B355E0CA-6BC3-4E05-9F1B-0A872B0A3B50}" sibTransId="{B18F617E-129F-486C-A1A1-00D945ED9C32}"/>
    <dgm:cxn modelId="{0B6A5F8F-C158-4DA5-8A34-4F37BFDFE595}" srcId="{01D3ADE6-A11D-4911-97AF-2DF5297DB4A1}" destId="{3A5F015C-8D55-480C-92F9-B3BEF329EA71}" srcOrd="1" destOrd="0" parTransId="{78EA2320-9BA2-4764-A121-9DD69B8B4090}" sibTransId="{B8DFB8BC-8E81-41DF-81D0-53A57B736BA2}"/>
    <dgm:cxn modelId="{7122E791-EB75-465A-B305-7ADBBA59F5F6}" srcId="{055A454D-96B2-4CEF-993E-710EBBD81852}" destId="{1FF47B01-AE70-4739-B3DD-6CE337E40C23}" srcOrd="4" destOrd="0" parTransId="{5721A45D-AFE6-45A5-B37B-E64B0D4AB71A}" sibTransId="{4D13115C-EE96-4BE4-90AE-F8FCDEC05219}"/>
    <dgm:cxn modelId="{270393A3-4227-469E-80D8-AEC4922E0865}" srcId="{055A454D-96B2-4CEF-993E-710EBBD81852}" destId="{57E0FAE5-B686-425A-A344-5A2AA23BDF0A}" srcOrd="1" destOrd="0" parTransId="{9BDC4341-EF64-4433-8C3C-5140E4107604}" sibTransId="{40ACDFFA-67DF-46CB-B3F5-9192E92AD6BD}"/>
    <dgm:cxn modelId="{8E1DA5B4-912B-4D09-A39D-85426D2277BF}" type="presOf" srcId="{B15DC91A-6E00-46E2-A9C3-730F073679CC}" destId="{8540D03E-E0B8-4988-BBAF-0E18DDF3C163}" srcOrd="0" destOrd="1" presId="urn:microsoft.com/office/officeart/2005/8/layout/vList6"/>
    <dgm:cxn modelId="{44DE68B5-806F-4EC2-971F-E6872BF7BBF2}" type="presOf" srcId="{41A2C082-29D5-4043-8E18-59F563C48769}" destId="{DCD944DB-2FE5-44D0-91E8-054E1EED759A}" srcOrd="0" destOrd="0" presId="urn:microsoft.com/office/officeart/2005/8/layout/vList6"/>
    <dgm:cxn modelId="{98151BB6-EC52-4834-8091-866CB3378056}" srcId="{57E0FAE5-B686-425A-A344-5A2AA23BDF0A}" destId="{6E3B1001-2856-43F6-8D46-382674101C33}" srcOrd="1" destOrd="0" parTransId="{69F6410D-A10C-4BAE-8EAD-2EA9950F13B8}" sibTransId="{A729A0D4-9BC4-40C9-99E2-5673EB73F44C}"/>
    <dgm:cxn modelId="{DF7CBAB6-C295-44FA-BB05-050834F596CA}" srcId="{1FF47B01-AE70-4739-B3DD-6CE337E40C23}" destId="{F8F03F77-C9C5-420A-9A36-0CC9FDC00F4A}" srcOrd="0" destOrd="0" parTransId="{2956EFF5-40A6-4774-A706-F05690B67CE0}" sibTransId="{6CFB14B0-60B5-4847-A0EB-D0FDEC2F4EC2}"/>
    <dgm:cxn modelId="{2AFBC0BC-8D33-40B1-BFD5-EC5F6971FC61}" srcId="{5D790CFF-C620-41B0-98A9-D84E2C6FAC61}" destId="{A9D5B89D-892B-46C9-AAD9-A3E4676A9855}" srcOrd="0" destOrd="0" parTransId="{6208BBA3-E861-4710-90CA-87FD80949240}" sibTransId="{B3EEF87B-7ADE-4E15-A85B-6B71DA67AE00}"/>
    <dgm:cxn modelId="{FFEE08BE-CB10-4E50-9548-961D7F5F0C78}" srcId="{BAE029A9-94C2-4C92-97CA-BCE64D7DB8BE}" destId="{78C44C07-5F7A-4947-9151-32666FBB6B64}" srcOrd="0" destOrd="0" parTransId="{79A708AA-4017-4357-A685-4D4A17554713}" sibTransId="{3BCF63AD-7625-41C8-B295-D4EB51C75F08}"/>
    <dgm:cxn modelId="{8A57D4BF-EFF5-4C59-BD19-13E8DE535D11}" type="presOf" srcId="{78C44C07-5F7A-4947-9151-32666FBB6B64}" destId="{7961CB81-06A8-4317-BD5F-55798125A377}" srcOrd="0" destOrd="0" presId="urn:microsoft.com/office/officeart/2005/8/layout/vList6"/>
    <dgm:cxn modelId="{B530F2C3-C5FC-4A04-A84C-E9347BBA1930}" type="presOf" srcId="{1FF47B01-AE70-4739-B3DD-6CE337E40C23}" destId="{DF7244F7-228A-46D4-8475-F68B5081538E}" srcOrd="0" destOrd="0" presId="urn:microsoft.com/office/officeart/2005/8/layout/vList6"/>
    <dgm:cxn modelId="{20F2DACA-415F-4C38-9F61-07FD1423A921}" type="presOf" srcId="{5602231E-22E7-4078-BF57-BCAF1A53B47B}" destId="{3BFF9BA5-D4E9-4F76-8C9D-1BEA58735E6D}" srcOrd="0" destOrd="1" presId="urn:microsoft.com/office/officeart/2005/8/layout/vList6"/>
    <dgm:cxn modelId="{9CFB3FCC-5288-4360-8D7A-50E8CBD984C3}" type="presOf" srcId="{29AA2196-5D25-4F05-AB33-F606B6E71988}" destId="{8540D03E-E0B8-4988-BBAF-0E18DDF3C163}" srcOrd="0" destOrd="0" presId="urn:microsoft.com/office/officeart/2005/8/layout/vList6"/>
    <dgm:cxn modelId="{7742B7D1-AA3F-4472-B8C6-8557C5E3FC85}" type="presOf" srcId="{F8F03F77-C9C5-420A-9A36-0CC9FDC00F4A}" destId="{610FCC8A-0E0E-4543-9E5D-DA7016942B22}" srcOrd="0" destOrd="0" presId="urn:microsoft.com/office/officeart/2005/8/layout/vList6"/>
    <dgm:cxn modelId="{AFD962D9-71CB-4631-ADB6-6C1609BC2F94}" type="presOf" srcId="{CA810D8C-841E-4C84-BC4C-8210EB0CBE28}" destId="{7961CB81-06A8-4317-BD5F-55798125A377}" srcOrd="0" destOrd="1" presId="urn:microsoft.com/office/officeart/2005/8/layout/vList6"/>
    <dgm:cxn modelId="{78C6CDDD-C337-4190-A339-70D16A58AF76}" srcId="{57E0FAE5-B686-425A-A344-5A2AA23BDF0A}" destId="{1FD3E282-E043-4EC9-9A63-B9CC3DD21D73}" srcOrd="0" destOrd="0" parTransId="{D11AB28F-E320-4D01-96F1-98CAF60F3707}" sibTransId="{CD1739E5-7D62-468E-8243-347F3468ACF5}"/>
    <dgm:cxn modelId="{E733BCDE-3698-4932-9D74-4FE1057E43CA}" srcId="{01D3ADE6-A11D-4911-97AF-2DF5297DB4A1}" destId="{12AD8FE5-9D87-47E8-BF87-5873AFEDBC1E}" srcOrd="0" destOrd="0" parTransId="{1D1BB5EA-D6CB-4EDB-93BF-E5404794F8A0}" sibTransId="{8E7EA600-2ABE-4B4A-98A3-3A00414E7A36}"/>
    <dgm:cxn modelId="{B23ED6E0-AE4E-4823-85BD-C6BA58A32493}" type="presOf" srcId="{1FD3E282-E043-4EC9-9A63-B9CC3DD21D73}" destId="{B55C184A-15C5-49C3-95D7-0619F5878724}" srcOrd="0" destOrd="0" presId="urn:microsoft.com/office/officeart/2005/8/layout/vList6"/>
    <dgm:cxn modelId="{5D718BE4-0A1D-4484-A87D-248B8C1B0FB1}" srcId="{055A454D-96B2-4CEF-993E-710EBBD81852}" destId="{5D790CFF-C620-41B0-98A9-D84E2C6FAC61}" srcOrd="5" destOrd="0" parTransId="{E7577A98-3E0D-4B92-871E-E588F8375ED1}" sibTransId="{88168453-C797-488A-A380-7C81E5F1B19C}"/>
    <dgm:cxn modelId="{512B34F6-61A4-4E55-92B7-8B0FB7C137D8}" srcId="{055A454D-96B2-4CEF-993E-710EBBD81852}" destId="{01D3ADE6-A11D-4911-97AF-2DF5297DB4A1}" srcOrd="0" destOrd="0" parTransId="{88ADF0C9-C3C0-467D-BABC-F866BFB9C1BB}" sibTransId="{8460AEEB-2196-4D4E-A43C-BAF1B7D80983}"/>
    <dgm:cxn modelId="{DE2BC3F7-59D4-4C57-B35E-0D28607C46F8}" srcId="{055A454D-96B2-4CEF-993E-710EBBD81852}" destId="{41A2C082-29D5-4043-8E18-59F563C48769}" srcOrd="2" destOrd="0" parTransId="{57E72559-8CDA-4516-8C97-879C8E473AFA}" sibTransId="{E463BA1D-8595-4123-AD9C-52DFF09922A3}"/>
    <dgm:cxn modelId="{0128BBFB-636D-40AC-AA60-C4AE605B309F}" type="presOf" srcId="{6A7689A0-5D5A-45AD-863A-AA9C92F3CD72}" destId="{FF60AB25-CC71-4C1F-81F0-FB8C21F21734}" srcOrd="0" destOrd="2" presId="urn:microsoft.com/office/officeart/2005/8/layout/vList6"/>
    <dgm:cxn modelId="{1FFEF3FE-EFDE-4606-A97E-93175B6280F1}" type="presOf" srcId="{6E3B1001-2856-43F6-8D46-382674101C33}" destId="{B55C184A-15C5-49C3-95D7-0619F5878724}" srcOrd="0" destOrd="1" presId="urn:microsoft.com/office/officeart/2005/8/layout/vList6"/>
    <dgm:cxn modelId="{BB5FCE35-9962-48A5-B6D2-75299F1E0147}" type="presParOf" srcId="{40B2F4A7-BC82-4190-8D2C-BE8B5A5FE47A}" destId="{783730B6-9440-43E1-B397-4C62B5E5B35A}" srcOrd="0" destOrd="0" presId="urn:microsoft.com/office/officeart/2005/8/layout/vList6"/>
    <dgm:cxn modelId="{041969C6-387A-4C34-9E2E-8C7155737919}" type="presParOf" srcId="{783730B6-9440-43E1-B397-4C62B5E5B35A}" destId="{FCFB8C51-63B9-4414-ADDB-9DFD7B0F2624}" srcOrd="0" destOrd="0" presId="urn:microsoft.com/office/officeart/2005/8/layout/vList6"/>
    <dgm:cxn modelId="{E015C677-99DC-4AFC-8B7D-8AA4D345A0FB}" type="presParOf" srcId="{783730B6-9440-43E1-B397-4C62B5E5B35A}" destId="{FF60AB25-CC71-4C1F-81F0-FB8C21F21734}" srcOrd="1" destOrd="0" presId="urn:microsoft.com/office/officeart/2005/8/layout/vList6"/>
    <dgm:cxn modelId="{13822024-7430-439C-8B5D-7247945AB0B3}" type="presParOf" srcId="{40B2F4A7-BC82-4190-8D2C-BE8B5A5FE47A}" destId="{A1641F6E-9AF4-404E-9497-D9304F45204D}" srcOrd="1" destOrd="0" presId="urn:microsoft.com/office/officeart/2005/8/layout/vList6"/>
    <dgm:cxn modelId="{A6AEC838-9B43-47BB-87E3-E785100C79F3}" type="presParOf" srcId="{40B2F4A7-BC82-4190-8D2C-BE8B5A5FE47A}" destId="{5871A4C7-636D-4123-B38B-6A5E1519A65C}" srcOrd="2" destOrd="0" presId="urn:microsoft.com/office/officeart/2005/8/layout/vList6"/>
    <dgm:cxn modelId="{B5074EC6-F5CA-42E4-A4EA-36DCA4C8B0D0}" type="presParOf" srcId="{5871A4C7-636D-4123-B38B-6A5E1519A65C}" destId="{6BE4C540-F7CD-4C03-A73F-7BDFA4287B45}" srcOrd="0" destOrd="0" presId="urn:microsoft.com/office/officeart/2005/8/layout/vList6"/>
    <dgm:cxn modelId="{D61A3BFF-D7C6-427E-BFC4-444DF9844CF3}" type="presParOf" srcId="{5871A4C7-636D-4123-B38B-6A5E1519A65C}" destId="{B55C184A-15C5-49C3-95D7-0619F5878724}" srcOrd="1" destOrd="0" presId="urn:microsoft.com/office/officeart/2005/8/layout/vList6"/>
    <dgm:cxn modelId="{34390AF6-19AA-477E-BEB8-B804B806982C}" type="presParOf" srcId="{40B2F4A7-BC82-4190-8D2C-BE8B5A5FE47A}" destId="{B8774939-5FBF-4525-9B74-4D6C5CD78B1F}" srcOrd="3" destOrd="0" presId="urn:microsoft.com/office/officeart/2005/8/layout/vList6"/>
    <dgm:cxn modelId="{7DB0CDCD-556B-443D-B888-E3AB46F8EC85}" type="presParOf" srcId="{40B2F4A7-BC82-4190-8D2C-BE8B5A5FE47A}" destId="{591938BE-9B5E-4114-B96F-F7B4D74D8C65}" srcOrd="4" destOrd="0" presId="urn:microsoft.com/office/officeart/2005/8/layout/vList6"/>
    <dgm:cxn modelId="{7945AF23-5998-4799-A3FB-4636F92F002E}" type="presParOf" srcId="{591938BE-9B5E-4114-B96F-F7B4D74D8C65}" destId="{DCD944DB-2FE5-44D0-91E8-054E1EED759A}" srcOrd="0" destOrd="0" presId="urn:microsoft.com/office/officeart/2005/8/layout/vList6"/>
    <dgm:cxn modelId="{A437A0BB-42DB-45D4-BF0F-6BEBFADDFD3E}" type="presParOf" srcId="{591938BE-9B5E-4114-B96F-F7B4D74D8C65}" destId="{8540D03E-E0B8-4988-BBAF-0E18DDF3C163}" srcOrd="1" destOrd="0" presId="urn:microsoft.com/office/officeart/2005/8/layout/vList6"/>
    <dgm:cxn modelId="{6E3633ED-85DB-413D-80A8-34ECDD91AF81}" type="presParOf" srcId="{40B2F4A7-BC82-4190-8D2C-BE8B5A5FE47A}" destId="{918FBC51-2E17-4D09-9B39-D1DE5B90E334}" srcOrd="5" destOrd="0" presId="urn:microsoft.com/office/officeart/2005/8/layout/vList6"/>
    <dgm:cxn modelId="{88AAD016-4BD0-47C9-AF8D-9CF271F5D7B2}" type="presParOf" srcId="{40B2F4A7-BC82-4190-8D2C-BE8B5A5FE47A}" destId="{EBCBFE87-8988-4970-B6BB-38ED62EEFC09}" srcOrd="6" destOrd="0" presId="urn:microsoft.com/office/officeart/2005/8/layout/vList6"/>
    <dgm:cxn modelId="{1AC1FAF1-CB1F-4514-B5AE-9D4D701BFB70}" type="presParOf" srcId="{EBCBFE87-8988-4970-B6BB-38ED62EEFC09}" destId="{AC918075-507A-4F99-9CD6-35DD3FF3322C}" srcOrd="0" destOrd="0" presId="urn:microsoft.com/office/officeart/2005/8/layout/vList6"/>
    <dgm:cxn modelId="{950DD2ED-222C-4FAD-A2ED-EC9F154B983C}" type="presParOf" srcId="{EBCBFE87-8988-4970-B6BB-38ED62EEFC09}" destId="{7961CB81-06A8-4317-BD5F-55798125A377}" srcOrd="1" destOrd="0" presId="urn:microsoft.com/office/officeart/2005/8/layout/vList6"/>
    <dgm:cxn modelId="{5655BE85-33E2-4863-95FF-303FF37AC4C9}" type="presParOf" srcId="{40B2F4A7-BC82-4190-8D2C-BE8B5A5FE47A}" destId="{AEBE5058-D213-44F7-B405-2584D1B1674E}" srcOrd="7" destOrd="0" presId="urn:microsoft.com/office/officeart/2005/8/layout/vList6"/>
    <dgm:cxn modelId="{D9C47606-DC82-4CCE-A4EE-933F40FE9190}" type="presParOf" srcId="{40B2F4A7-BC82-4190-8D2C-BE8B5A5FE47A}" destId="{7106C247-F3F2-46C0-A801-83B0F557D11B}" srcOrd="8" destOrd="0" presId="urn:microsoft.com/office/officeart/2005/8/layout/vList6"/>
    <dgm:cxn modelId="{41294AE7-9C28-461E-A69E-8C3C7646F79E}" type="presParOf" srcId="{7106C247-F3F2-46C0-A801-83B0F557D11B}" destId="{DF7244F7-228A-46D4-8475-F68B5081538E}" srcOrd="0" destOrd="0" presId="urn:microsoft.com/office/officeart/2005/8/layout/vList6"/>
    <dgm:cxn modelId="{4BD15326-4D08-40CA-97E5-4B005BF2E9FC}" type="presParOf" srcId="{7106C247-F3F2-46C0-A801-83B0F557D11B}" destId="{610FCC8A-0E0E-4543-9E5D-DA7016942B22}" srcOrd="1" destOrd="0" presId="urn:microsoft.com/office/officeart/2005/8/layout/vList6"/>
    <dgm:cxn modelId="{EAAD9F2B-7636-4FC7-81E9-0AF8EC63C350}" type="presParOf" srcId="{40B2F4A7-BC82-4190-8D2C-BE8B5A5FE47A}" destId="{0DD83342-FA82-4A0C-B2BE-843CA04DECA1}" srcOrd="9" destOrd="0" presId="urn:microsoft.com/office/officeart/2005/8/layout/vList6"/>
    <dgm:cxn modelId="{D26CBFCE-E736-495F-A78C-DCA5D5A6692C}" type="presParOf" srcId="{40B2F4A7-BC82-4190-8D2C-BE8B5A5FE47A}" destId="{8289004E-31A6-440E-99BE-F3502A665362}" srcOrd="10" destOrd="0" presId="urn:microsoft.com/office/officeart/2005/8/layout/vList6"/>
    <dgm:cxn modelId="{54440B8A-9907-490B-A3E5-30F3544362A7}" type="presParOf" srcId="{8289004E-31A6-440E-99BE-F3502A665362}" destId="{F6C844FD-F5FF-4BF9-A0A8-025261C23BA2}" srcOrd="0" destOrd="0" presId="urn:microsoft.com/office/officeart/2005/8/layout/vList6"/>
    <dgm:cxn modelId="{ABE64387-2A32-44B2-B1B3-0C62D76DAD9E}" type="presParOf" srcId="{8289004E-31A6-440E-99BE-F3502A665362}" destId="{3BFF9BA5-D4E9-4F76-8C9D-1BEA58735E6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5A454D-96B2-4CEF-993E-710EBBD8185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BAE029A9-94C2-4C92-97CA-BCE64D7DB8BE}">
      <dgm:prSet phldrT="[Text]" custT="1"/>
      <dgm:spPr/>
      <dgm:t>
        <a:bodyPr/>
        <a:lstStyle/>
        <a:p>
          <a:pPr algn="l"/>
          <a:r>
            <a:rPr lang="en-US" sz="1100" dirty="0">
              <a:solidFill>
                <a:schemeClr val="bg1"/>
              </a:solidFill>
              <a:latin typeface="Arial" panose="020B0604020202020204" pitchFamily="34" charset="0"/>
              <a:cs typeface="Arial" panose="020B0604020202020204" pitchFamily="34" charset="0"/>
            </a:rPr>
            <a:t>- </a:t>
          </a:r>
          <a:r>
            <a:rPr lang="en-US" sz="1100" dirty="0">
              <a:solidFill>
                <a:srgbClr val="92D050"/>
              </a:solidFill>
              <a:latin typeface="Arial" panose="020B0604020202020204" pitchFamily="34" charset="0"/>
              <a:cs typeface="Arial" panose="020B0604020202020204" pitchFamily="34" charset="0"/>
            </a:rPr>
            <a:t>Set a study timeline for enrollment, intervention, and survey completion</a:t>
          </a:r>
        </a:p>
      </dgm:t>
    </dgm:pt>
    <dgm:pt modelId="{AD80DFD5-783C-4B0B-B4E3-E28138C91961}" type="parTrans" cxnId="{8B520252-5A4E-466B-AF17-F5CC51B5F2A7}">
      <dgm:prSet/>
      <dgm:spPr/>
      <dgm:t>
        <a:bodyPr/>
        <a:lstStyle/>
        <a:p>
          <a:pPr algn="ctr"/>
          <a:endParaRPr lang="en-US" sz="1100">
            <a:solidFill>
              <a:schemeClr val="bg1"/>
            </a:solidFill>
            <a:latin typeface="Arial" panose="020B0604020202020204" pitchFamily="34" charset="0"/>
            <a:cs typeface="Arial" panose="020B0604020202020204" pitchFamily="34" charset="0"/>
          </a:endParaRPr>
        </a:p>
      </dgm:t>
    </dgm:pt>
    <dgm:pt modelId="{C2003E87-00A0-4293-8E65-433B5875C62C}" type="sibTrans" cxnId="{8B520252-5A4E-466B-AF17-F5CC51B5F2A7}">
      <dgm:prSet custT="1"/>
      <dgm:spPr>
        <a:solidFill>
          <a:schemeClr val="bg1"/>
        </a:solidFill>
      </dgm:spPr>
      <dgm:t>
        <a:bodyPr/>
        <a:lstStyle/>
        <a:p>
          <a:pPr algn="ctr">
            <a:buNone/>
          </a:pPr>
          <a:endParaRPr lang="en-US" sz="1100" dirty="0">
            <a:solidFill>
              <a:schemeClr val="bg1"/>
            </a:solidFill>
            <a:latin typeface="Arial" panose="020B0604020202020204" pitchFamily="34" charset="0"/>
            <a:cs typeface="Arial" panose="020B0604020202020204" pitchFamily="34" charset="0"/>
          </a:endParaRPr>
        </a:p>
      </dgm:t>
    </dgm:pt>
    <dgm:pt modelId="{1FF47B01-AE70-4739-B3DD-6CE337E40C23}">
      <dgm:prSet phldrT="[Text]" custT="1"/>
      <dgm:spPr/>
      <dgm:t>
        <a:bodyPr/>
        <a:lstStyle/>
        <a:p>
          <a:pPr algn="l"/>
          <a:r>
            <a:rPr lang="en-US" sz="1100" dirty="0">
              <a:solidFill>
                <a:schemeClr val="bg1"/>
              </a:solidFill>
              <a:latin typeface="Arial" panose="020B0604020202020204" pitchFamily="34" charset="0"/>
              <a:cs typeface="Arial" panose="020B0604020202020204" pitchFamily="34" charset="0"/>
            </a:rPr>
            <a:t>- </a:t>
          </a:r>
          <a:r>
            <a:rPr lang="en-US" sz="1100" dirty="0">
              <a:solidFill>
                <a:srgbClr val="92D050"/>
              </a:solidFill>
              <a:latin typeface="Arial" panose="020B0604020202020204" pitchFamily="34" charset="0"/>
              <a:cs typeface="Arial" panose="020B0604020202020204" pitchFamily="34" charset="0"/>
            </a:rPr>
            <a:t>Shortened study timeline</a:t>
          </a:r>
        </a:p>
      </dgm:t>
    </dgm:pt>
    <dgm:pt modelId="{4D13115C-EE96-4BE4-90AE-F8FCDEC05219}" type="sibTrans" cxnId="{7122E791-EB75-465A-B305-7ADBBA59F5F6}">
      <dgm:prSet custT="1"/>
      <dgm:spPr/>
      <dgm:t>
        <a:bodyPr/>
        <a:lstStyle/>
        <a:p>
          <a:endParaRPr lang="en-US" sz="1200"/>
        </a:p>
      </dgm:t>
    </dgm:pt>
    <dgm:pt modelId="{5721A45D-AFE6-45A5-B37B-E64B0D4AB71A}" type="parTrans" cxnId="{7122E791-EB75-465A-B305-7ADBBA59F5F6}">
      <dgm:prSet/>
      <dgm:spPr/>
      <dgm:t>
        <a:bodyPr/>
        <a:lstStyle/>
        <a:p>
          <a:pPr algn="ctr"/>
          <a:endParaRPr lang="en-US" sz="1100">
            <a:solidFill>
              <a:schemeClr val="bg1"/>
            </a:solidFill>
            <a:latin typeface="Arial" panose="020B0604020202020204" pitchFamily="34" charset="0"/>
            <a:cs typeface="Arial" panose="020B0604020202020204" pitchFamily="34" charset="0"/>
          </a:endParaRPr>
        </a:p>
      </dgm:t>
    </dgm:pt>
    <dgm:pt modelId="{01D3ADE6-A11D-4911-97AF-2DF5297DB4A1}">
      <dgm:prSet custT="1"/>
      <dgm:spPr>
        <a:solidFill>
          <a:srgbClr val="1D4F91"/>
        </a:solidFill>
      </dgm:spPr>
      <dgm:t>
        <a:bodyPr/>
        <a:lstStyle/>
        <a:p>
          <a:pPr algn="l">
            <a:buNone/>
          </a:pPr>
          <a:r>
            <a:rPr lang="en-US" sz="1100" dirty="0">
              <a:solidFill>
                <a:schemeClr val="bg1"/>
              </a:solidFill>
              <a:latin typeface="Arial" panose="020B0604020202020204" pitchFamily="34" charset="0"/>
              <a:cs typeface="Arial" panose="020B0604020202020204" pitchFamily="34" charset="0"/>
            </a:rPr>
            <a:t>- </a:t>
          </a:r>
          <a:r>
            <a:rPr lang="en-US" sz="1100" dirty="0">
              <a:solidFill>
                <a:srgbClr val="92D050"/>
              </a:solidFill>
              <a:latin typeface="Arial" panose="020B0604020202020204" pitchFamily="34" charset="0"/>
              <a:cs typeface="Arial" panose="020B0604020202020204" pitchFamily="34" charset="0"/>
            </a:rPr>
            <a:t>Pre- and post-surveys </a:t>
          </a:r>
        </a:p>
      </dgm:t>
    </dgm:pt>
    <dgm:pt modelId="{8460AEEB-2196-4D4E-A43C-BAF1B7D80983}" type="sibTrans" cxnId="{512B34F6-61A4-4E55-92B7-8B0FB7C137D8}">
      <dgm:prSet custT="1"/>
      <dgm:spPr/>
      <dgm:t>
        <a:bodyPr/>
        <a:lstStyle/>
        <a:p>
          <a:endParaRPr lang="en-US" sz="1200"/>
        </a:p>
      </dgm:t>
    </dgm:pt>
    <dgm:pt modelId="{88ADF0C9-C3C0-467D-BABC-F866BFB9C1BB}" type="parTrans" cxnId="{512B34F6-61A4-4E55-92B7-8B0FB7C137D8}">
      <dgm:prSet/>
      <dgm:spPr/>
      <dgm:t>
        <a:bodyPr/>
        <a:lstStyle/>
        <a:p>
          <a:pPr algn="ctr"/>
          <a:endParaRPr lang="en-US" sz="1100">
            <a:solidFill>
              <a:schemeClr val="bg1"/>
            </a:solidFill>
            <a:latin typeface="Arial" panose="020B0604020202020204" pitchFamily="34" charset="0"/>
            <a:cs typeface="Arial" panose="020B0604020202020204" pitchFamily="34" charset="0"/>
          </a:endParaRPr>
        </a:p>
      </dgm:t>
    </dgm:pt>
    <dgm:pt modelId="{57E0FAE5-B686-425A-A344-5A2AA23BDF0A}">
      <dgm:prSet custT="1"/>
      <dgm:spPr/>
      <dgm:t>
        <a:bodyPr/>
        <a:lstStyle/>
        <a:p>
          <a:pPr algn="l">
            <a:buClr>
              <a:srgbClr val="1D4F91"/>
            </a:buClr>
            <a:buFont typeface="Arial" panose="020B0604020202020204" pitchFamily="34" charset="0"/>
            <a:buNone/>
          </a:pPr>
          <a:r>
            <a:rPr lang="en-US" sz="1100" dirty="0">
              <a:solidFill>
                <a:srgbClr val="92D050"/>
              </a:solidFill>
              <a:latin typeface="Arial" panose="020B0604020202020204" pitchFamily="34" charset="0"/>
              <a:ea typeface="+mn-ea"/>
              <a:cs typeface="Arial" panose="020B0604020202020204" pitchFamily="34" charset="0"/>
            </a:rPr>
            <a:t>- Create anonymous participant IDs at enrollment</a:t>
          </a:r>
        </a:p>
      </dgm:t>
    </dgm:pt>
    <dgm:pt modelId="{9BDC4341-EF64-4433-8C3C-5140E4107604}" type="parTrans" cxnId="{270393A3-4227-469E-80D8-AEC4922E0865}">
      <dgm:prSet/>
      <dgm:spPr/>
      <dgm:t>
        <a:bodyPr/>
        <a:lstStyle/>
        <a:p>
          <a:pPr algn="ctr"/>
          <a:endParaRPr lang="en-US" sz="1100"/>
        </a:p>
      </dgm:t>
    </dgm:pt>
    <dgm:pt modelId="{40ACDFFA-67DF-46CB-B3F5-9192E92AD6BD}" type="sibTrans" cxnId="{270393A3-4227-469E-80D8-AEC4922E0865}">
      <dgm:prSet/>
      <dgm:spPr/>
      <dgm:t>
        <a:bodyPr/>
        <a:lstStyle/>
        <a:p>
          <a:pPr algn="ctr"/>
          <a:endParaRPr lang="en-US" sz="1100"/>
        </a:p>
      </dgm:t>
    </dgm:pt>
    <dgm:pt modelId="{41A2C082-29D5-4043-8E18-59F563C48769}">
      <dgm:prSet custT="1"/>
      <dgm:spPr>
        <a:solidFill>
          <a:srgbClr val="1D4F91">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49530" tIns="24765" rIns="49530" bIns="24765" numCol="1" spcCol="1270" anchor="ctr" anchorCtr="0"/>
        <a:lstStyle/>
        <a:p>
          <a:pPr marL="0" lvl="0" algn="l" defTabSz="577850">
            <a:lnSpc>
              <a:spcPct val="90000"/>
            </a:lnSpc>
            <a:spcBef>
              <a:spcPct val="0"/>
            </a:spcBef>
            <a:spcAft>
              <a:spcPct val="35000"/>
            </a:spcAft>
            <a:buNone/>
          </a:pPr>
          <a:r>
            <a:rPr lang="en-US" sz="1100" kern="1200" dirty="0">
              <a:solidFill>
                <a:srgbClr val="FFFFFF"/>
              </a:solidFill>
              <a:latin typeface="Arial" panose="020B0604020202020204" pitchFamily="34" charset="0"/>
              <a:ea typeface="+mn-ea"/>
              <a:cs typeface="Arial" panose="020B0604020202020204" pitchFamily="34" charset="0"/>
            </a:rPr>
            <a:t>- </a:t>
          </a:r>
          <a:r>
            <a:rPr lang="en-US" sz="1100" kern="1200" dirty="0">
              <a:solidFill>
                <a:srgbClr val="92D050"/>
              </a:solidFill>
              <a:latin typeface="Arial" panose="020B0604020202020204" pitchFamily="34" charset="0"/>
              <a:ea typeface="+mn-ea"/>
              <a:cs typeface="Arial" panose="020B0604020202020204" pitchFamily="34" charset="0"/>
            </a:rPr>
            <a:t>Require informed consent </a:t>
          </a:r>
        </a:p>
        <a:p>
          <a:pPr marL="0" lvl="0" algn="l" defTabSz="577850">
            <a:lnSpc>
              <a:spcPct val="90000"/>
            </a:lnSpc>
            <a:spcBef>
              <a:spcPct val="0"/>
            </a:spcBef>
            <a:spcAft>
              <a:spcPct val="35000"/>
            </a:spcAft>
            <a:buNone/>
          </a:pPr>
          <a:r>
            <a:rPr lang="en-US" sz="1100" kern="1200" dirty="0">
              <a:solidFill>
                <a:srgbClr val="92D050"/>
              </a:solidFill>
              <a:latin typeface="Arial" panose="020B0604020202020204" pitchFamily="34" charset="0"/>
              <a:ea typeface="+mn-ea"/>
              <a:cs typeface="Arial" panose="020B0604020202020204" pitchFamily="34" charset="0"/>
            </a:rPr>
            <a:t>- Explore the incorporation of incentives</a:t>
          </a:r>
        </a:p>
      </dgm:t>
    </dgm:pt>
    <dgm:pt modelId="{57E72559-8CDA-4516-8C97-879C8E473AFA}" type="parTrans" cxnId="{DE2BC3F7-59D4-4C57-B35E-0D28607C46F8}">
      <dgm:prSet/>
      <dgm:spPr/>
      <dgm:t>
        <a:bodyPr/>
        <a:lstStyle/>
        <a:p>
          <a:pPr algn="ctr"/>
          <a:endParaRPr lang="en-US" sz="1100"/>
        </a:p>
      </dgm:t>
    </dgm:pt>
    <dgm:pt modelId="{E463BA1D-8595-4123-AD9C-52DFF09922A3}" type="sibTrans" cxnId="{DE2BC3F7-59D4-4C57-B35E-0D28607C46F8}">
      <dgm:prSet/>
      <dgm:spPr/>
      <dgm:t>
        <a:bodyPr/>
        <a:lstStyle/>
        <a:p>
          <a:pPr algn="ctr"/>
          <a:endParaRPr lang="en-US" sz="1100"/>
        </a:p>
      </dgm:t>
    </dgm:pt>
    <dgm:pt modelId="{817235AA-B176-4FDF-9385-7CD88DC26F2D}">
      <dgm:prSet custT="1"/>
      <dgm:spPr/>
      <dgm:t>
        <a:bodyPr/>
        <a:lstStyle/>
        <a:p>
          <a:pPr algn="l"/>
          <a:r>
            <a:rPr lang="en-US" sz="1100" dirty="0">
              <a:solidFill>
                <a:schemeClr val="bg1"/>
              </a:solidFill>
              <a:latin typeface="Arial" panose="020B0604020202020204" pitchFamily="34" charset="0"/>
              <a:cs typeface="Arial" panose="020B0604020202020204" pitchFamily="34" charset="0"/>
            </a:rPr>
            <a:t>- </a:t>
          </a:r>
          <a:r>
            <a:rPr lang="en-US" sz="1100" dirty="0">
              <a:solidFill>
                <a:srgbClr val="92D050"/>
              </a:solidFill>
              <a:latin typeface="Arial" panose="020B0604020202020204" pitchFamily="34" charset="0"/>
              <a:cs typeface="Arial" panose="020B0604020202020204" pitchFamily="34" charset="0"/>
            </a:rPr>
            <a:t>Incorporate REST into trainee’s regularly scheduled meetings </a:t>
          </a:r>
        </a:p>
        <a:p>
          <a:pPr algn="l"/>
          <a:r>
            <a:rPr lang="en-US" sz="1100" dirty="0">
              <a:solidFill>
                <a:srgbClr val="92D050"/>
              </a:solidFill>
              <a:latin typeface="Arial" panose="020B0604020202020204" pitchFamily="34" charset="0"/>
              <a:cs typeface="Arial" panose="020B0604020202020204" pitchFamily="34" charset="0"/>
            </a:rPr>
            <a:t>- Incorporate module into their education</a:t>
          </a:r>
        </a:p>
      </dgm:t>
    </dgm:pt>
    <dgm:pt modelId="{BA1A0C24-DF99-4F72-AC89-8275DACA4670}" type="parTrans" cxnId="{2063E119-946A-4106-B203-34D3F1A5F9DA}">
      <dgm:prSet/>
      <dgm:spPr/>
      <dgm:t>
        <a:bodyPr/>
        <a:lstStyle/>
        <a:p>
          <a:pPr algn="ctr"/>
          <a:endParaRPr lang="en-US" sz="1100"/>
        </a:p>
      </dgm:t>
    </dgm:pt>
    <dgm:pt modelId="{859926FC-1730-4337-A4F7-1B789D90E375}" type="sibTrans" cxnId="{2063E119-946A-4106-B203-34D3F1A5F9DA}">
      <dgm:prSet/>
      <dgm:spPr/>
      <dgm:t>
        <a:bodyPr/>
        <a:lstStyle/>
        <a:p>
          <a:pPr algn="ctr"/>
          <a:endParaRPr lang="en-US" sz="1100"/>
        </a:p>
      </dgm:t>
    </dgm:pt>
    <dgm:pt modelId="{3A5F015C-8D55-480C-92F9-B3BEF329EA71}">
      <dgm:prSet custT="1"/>
      <dgm:spPr/>
      <dgm:t>
        <a:bodyPr/>
        <a:lstStyle/>
        <a:p>
          <a:pPr algn="ctr">
            <a:buNone/>
          </a:pPr>
          <a:r>
            <a:rPr lang="en-US" sz="1100" dirty="0">
              <a:solidFill>
                <a:srgbClr val="1D4F91"/>
              </a:solidFill>
              <a:latin typeface="Arial" panose="020B0604020202020204" pitchFamily="34" charset="0"/>
              <a:ea typeface="+mn-ea"/>
              <a:cs typeface="Arial" panose="020B0604020202020204" pitchFamily="34" charset="0"/>
            </a:rPr>
            <a:t>1.Registration and survey completion were not required</a:t>
          </a:r>
          <a:endParaRPr lang="en-US" sz="1100" dirty="0">
            <a:solidFill>
              <a:srgbClr val="1D4F91"/>
            </a:solidFill>
          </a:endParaRPr>
        </a:p>
      </dgm:t>
    </dgm:pt>
    <dgm:pt modelId="{78EA2320-9BA2-4764-A121-9DD69B8B4090}" type="parTrans" cxnId="{0B6A5F8F-C158-4DA5-8A34-4F37BFDFE595}">
      <dgm:prSet/>
      <dgm:spPr/>
      <dgm:t>
        <a:bodyPr/>
        <a:lstStyle/>
        <a:p>
          <a:pPr algn="ctr"/>
          <a:endParaRPr lang="en-US" sz="1100"/>
        </a:p>
      </dgm:t>
    </dgm:pt>
    <dgm:pt modelId="{B8DFB8BC-8E81-41DF-81D0-53A57B736BA2}" type="sibTrans" cxnId="{0B6A5F8F-C158-4DA5-8A34-4F37BFDFE595}">
      <dgm:prSet/>
      <dgm:spPr/>
      <dgm:t>
        <a:bodyPr/>
        <a:lstStyle/>
        <a:p>
          <a:pPr algn="ctr"/>
          <a:endParaRPr lang="en-US" sz="1100"/>
        </a:p>
      </dgm:t>
    </dgm:pt>
    <dgm:pt modelId="{1FD3E282-E043-4EC9-9A63-B9CC3DD21D73}">
      <dgm:prSet custT="1"/>
      <dgm:spPr/>
      <dgm:t>
        <a:bodyPr/>
        <a:lstStyle/>
        <a:p>
          <a:pPr algn="ctr">
            <a:buNone/>
          </a:pPr>
          <a:r>
            <a:rPr lang="en-US" sz="1100" dirty="0">
              <a:solidFill>
                <a:srgbClr val="1D4F91"/>
              </a:solidFill>
              <a:latin typeface="Arial" panose="020B0604020202020204" pitchFamily="34" charset="0"/>
              <a:ea typeface="+mn-ea"/>
              <a:cs typeface="Arial" panose="020B0604020202020204" pitchFamily="34" charset="0"/>
            </a:rPr>
            <a:t>2. Rolling enrollment and engagement</a:t>
          </a:r>
          <a:endParaRPr lang="en-US" sz="1100" dirty="0">
            <a:solidFill>
              <a:srgbClr val="1D4F91"/>
            </a:solidFill>
          </a:endParaRPr>
        </a:p>
      </dgm:t>
    </dgm:pt>
    <dgm:pt modelId="{D11AB28F-E320-4D01-96F1-98CAF60F3707}" type="parTrans" cxnId="{78C6CDDD-C337-4190-A339-70D16A58AF76}">
      <dgm:prSet/>
      <dgm:spPr/>
      <dgm:t>
        <a:bodyPr/>
        <a:lstStyle/>
        <a:p>
          <a:pPr algn="ctr"/>
          <a:endParaRPr lang="en-US" sz="1100"/>
        </a:p>
      </dgm:t>
    </dgm:pt>
    <dgm:pt modelId="{CD1739E5-7D62-468E-8243-347F3468ACF5}" type="sibTrans" cxnId="{78C6CDDD-C337-4190-A339-70D16A58AF76}">
      <dgm:prSet/>
      <dgm:spPr/>
      <dgm:t>
        <a:bodyPr/>
        <a:lstStyle/>
        <a:p>
          <a:pPr algn="ctr"/>
          <a:endParaRPr lang="en-US" sz="1100"/>
        </a:p>
      </dgm:t>
    </dgm:pt>
    <dgm:pt modelId="{29AA2196-5D25-4F05-AB33-F606B6E71988}">
      <dgm:prSet custT="1"/>
      <dgm:spPr/>
      <dgm:t>
        <a:bodyPr/>
        <a:lstStyle/>
        <a:p>
          <a:pPr algn="ctr">
            <a:buClr>
              <a:srgbClr val="1D4F91"/>
            </a:buClr>
            <a:buFont typeface="Arial" panose="020B0604020202020204" pitchFamily="34" charset="0"/>
            <a:buNone/>
          </a:pPr>
          <a:r>
            <a:rPr lang="en-US" sz="1100" dirty="0">
              <a:solidFill>
                <a:srgbClr val="1D4F91"/>
              </a:solidFill>
              <a:latin typeface="Arial" panose="020B0604020202020204" pitchFamily="34" charset="0"/>
              <a:cs typeface="Arial" panose="020B0604020202020204" pitchFamily="34" charset="0"/>
            </a:rPr>
            <a:t>3. Inability to link pre- and post-surveys (no patient IDs)</a:t>
          </a:r>
          <a:endParaRPr lang="en-US" sz="1100" dirty="0">
            <a:solidFill>
              <a:srgbClr val="1D4F91"/>
            </a:solidFill>
          </a:endParaRPr>
        </a:p>
      </dgm:t>
    </dgm:pt>
    <dgm:pt modelId="{6DFDC1F5-C1CB-4F0B-8C3D-32CEDD7E2BE3}" type="parTrans" cxnId="{3DAAD65F-B0CE-4159-83F6-4424CA7BECC3}">
      <dgm:prSet/>
      <dgm:spPr/>
      <dgm:t>
        <a:bodyPr/>
        <a:lstStyle/>
        <a:p>
          <a:pPr algn="ctr"/>
          <a:endParaRPr lang="en-US" sz="1100"/>
        </a:p>
      </dgm:t>
    </dgm:pt>
    <dgm:pt modelId="{20FBFE90-5646-4B3B-9409-91A0972106D6}" type="sibTrans" cxnId="{3DAAD65F-B0CE-4159-83F6-4424CA7BECC3}">
      <dgm:prSet/>
      <dgm:spPr/>
      <dgm:t>
        <a:bodyPr/>
        <a:lstStyle/>
        <a:p>
          <a:pPr algn="ctr"/>
          <a:endParaRPr lang="en-US" sz="1100"/>
        </a:p>
      </dgm:t>
    </dgm:pt>
    <dgm:pt modelId="{78C44C07-5F7A-4947-9151-32666FBB6B64}">
      <dgm:prSet custT="1"/>
      <dgm:spPr/>
      <dgm:t>
        <a:bodyPr/>
        <a:lstStyle/>
        <a:p>
          <a:pPr algn="ctr">
            <a:buNone/>
          </a:pPr>
          <a:r>
            <a:rPr lang="en-US" sz="1100" dirty="0">
              <a:solidFill>
                <a:srgbClr val="1D4F91"/>
              </a:solidFill>
              <a:latin typeface="Arial" panose="020B0604020202020204" pitchFamily="34" charset="0"/>
              <a:cs typeface="Arial" panose="020B0604020202020204" pitchFamily="34" charset="0"/>
            </a:rPr>
            <a:t>4. Long recall time period</a:t>
          </a:r>
          <a:endParaRPr lang="en-US" sz="1100" dirty="0">
            <a:solidFill>
              <a:srgbClr val="1D4F91"/>
            </a:solidFill>
          </a:endParaRPr>
        </a:p>
      </dgm:t>
    </dgm:pt>
    <dgm:pt modelId="{79A708AA-4017-4357-A685-4D4A17554713}" type="parTrans" cxnId="{FFEE08BE-CB10-4E50-9548-961D7F5F0C78}">
      <dgm:prSet/>
      <dgm:spPr/>
      <dgm:t>
        <a:bodyPr/>
        <a:lstStyle/>
        <a:p>
          <a:pPr algn="ctr"/>
          <a:endParaRPr lang="en-US" sz="1100"/>
        </a:p>
      </dgm:t>
    </dgm:pt>
    <dgm:pt modelId="{3BCF63AD-7625-41C8-B295-D4EB51C75F08}" type="sibTrans" cxnId="{FFEE08BE-CB10-4E50-9548-961D7F5F0C78}">
      <dgm:prSet/>
      <dgm:spPr/>
      <dgm:t>
        <a:bodyPr/>
        <a:lstStyle/>
        <a:p>
          <a:pPr algn="ctr"/>
          <a:endParaRPr lang="en-US" sz="1100"/>
        </a:p>
      </dgm:t>
    </dgm:pt>
    <dgm:pt modelId="{F8F03F77-C9C5-420A-9A36-0CC9FDC00F4A}">
      <dgm:prSet custT="1"/>
      <dgm:spPr/>
      <dgm:t>
        <a:bodyPr/>
        <a:lstStyle/>
        <a:p>
          <a:pPr algn="ctr">
            <a:buClr>
              <a:srgbClr val="1D4F91"/>
            </a:buClr>
            <a:buFont typeface="Arial" panose="020B0604020202020204" pitchFamily="34" charset="0"/>
            <a:buNone/>
          </a:pPr>
          <a:r>
            <a:rPr lang="en-US" sz="1100" dirty="0">
              <a:solidFill>
                <a:srgbClr val="1D4F91"/>
              </a:solidFill>
              <a:latin typeface="Arial" panose="020B0604020202020204" pitchFamily="34" charset="0"/>
              <a:cs typeface="Arial" panose="020B0604020202020204" pitchFamily="34" charset="0"/>
            </a:rPr>
            <a:t>5. 24 weeks may have been too long to maintain engagement</a:t>
          </a:r>
          <a:endParaRPr lang="en-US" sz="1100" dirty="0">
            <a:solidFill>
              <a:srgbClr val="1D4F91"/>
            </a:solidFill>
          </a:endParaRPr>
        </a:p>
      </dgm:t>
    </dgm:pt>
    <dgm:pt modelId="{2956EFF5-40A6-4774-A706-F05690B67CE0}" type="parTrans" cxnId="{DF7CBAB6-C295-44FA-BB05-050834F596CA}">
      <dgm:prSet/>
      <dgm:spPr/>
      <dgm:t>
        <a:bodyPr/>
        <a:lstStyle/>
        <a:p>
          <a:pPr algn="ctr"/>
          <a:endParaRPr lang="en-US" sz="1100"/>
        </a:p>
      </dgm:t>
    </dgm:pt>
    <dgm:pt modelId="{6CFB14B0-60B5-4847-A0EB-D0FDEC2F4EC2}" type="sibTrans" cxnId="{DF7CBAB6-C295-44FA-BB05-050834F596CA}">
      <dgm:prSet/>
      <dgm:spPr/>
      <dgm:t>
        <a:bodyPr/>
        <a:lstStyle/>
        <a:p>
          <a:pPr algn="ctr"/>
          <a:endParaRPr lang="en-US" sz="1100"/>
        </a:p>
      </dgm:t>
    </dgm:pt>
    <dgm:pt modelId="{8B86E4D2-452F-4911-94E4-A38B7A446FF5}">
      <dgm:prSet custT="1"/>
      <dgm:spPr/>
      <dgm:t>
        <a:bodyPr/>
        <a:lstStyle/>
        <a:p>
          <a:pPr algn="ctr">
            <a:buNone/>
          </a:pPr>
          <a:r>
            <a:rPr lang="en-US" sz="1100" dirty="0">
              <a:solidFill>
                <a:srgbClr val="1D4F91"/>
              </a:solidFill>
              <a:latin typeface="Arial" panose="020B0604020202020204" pitchFamily="34" charset="0"/>
              <a:cs typeface="Arial" panose="020B0604020202020204" pitchFamily="34" charset="0"/>
            </a:rPr>
            <a:t>1. Study duration (April – August 2023) overlapped with pediatric trainee graduation in July 2023</a:t>
          </a:r>
          <a:endParaRPr lang="en-US" sz="1100" dirty="0">
            <a:solidFill>
              <a:srgbClr val="1D4F91"/>
            </a:solidFill>
          </a:endParaRPr>
        </a:p>
      </dgm:t>
    </dgm:pt>
    <dgm:pt modelId="{8ADF79D1-1CEF-492D-AE35-9E0C1586D52A}" type="parTrans" cxnId="{A21C152E-A765-4560-9519-11E06C644C92}">
      <dgm:prSet/>
      <dgm:spPr/>
      <dgm:t>
        <a:bodyPr/>
        <a:lstStyle/>
        <a:p>
          <a:pPr algn="ctr"/>
          <a:endParaRPr lang="en-US" sz="1100"/>
        </a:p>
      </dgm:t>
    </dgm:pt>
    <dgm:pt modelId="{A1623070-B28E-495E-B5C5-4E01AC3BBA1D}" type="sibTrans" cxnId="{A21C152E-A765-4560-9519-11E06C644C92}">
      <dgm:prSet/>
      <dgm:spPr/>
      <dgm:t>
        <a:bodyPr/>
        <a:lstStyle/>
        <a:p>
          <a:pPr algn="ctr"/>
          <a:endParaRPr lang="en-US" sz="1100"/>
        </a:p>
      </dgm:t>
    </dgm:pt>
    <dgm:pt modelId="{D6927A9D-2F67-4BB1-BEED-D9F8CE68AAB3}">
      <dgm:prSet custT="1"/>
      <dgm:spPr/>
      <dgm:t>
        <a:bodyPr/>
        <a:lstStyle/>
        <a:p>
          <a:pPr algn="ctr">
            <a:buNone/>
          </a:pPr>
          <a:endParaRPr lang="en-US" sz="1100" dirty="0">
            <a:solidFill>
              <a:srgbClr val="1D4F91"/>
            </a:solidFill>
          </a:endParaRPr>
        </a:p>
      </dgm:t>
    </dgm:pt>
    <dgm:pt modelId="{EA5EADBB-D1C6-4431-8740-A31CF544D960}" type="parTrans" cxnId="{689CF0E8-6EF1-4666-AC7B-47C40FA83246}">
      <dgm:prSet/>
      <dgm:spPr/>
      <dgm:t>
        <a:bodyPr/>
        <a:lstStyle/>
        <a:p>
          <a:endParaRPr lang="en-US" sz="1100"/>
        </a:p>
      </dgm:t>
    </dgm:pt>
    <dgm:pt modelId="{7563D129-146E-4E2D-95FF-F56AFFF86B90}" type="sibTrans" cxnId="{689CF0E8-6EF1-4666-AC7B-47C40FA83246}">
      <dgm:prSet/>
      <dgm:spPr/>
      <dgm:t>
        <a:bodyPr/>
        <a:lstStyle/>
        <a:p>
          <a:endParaRPr lang="en-US" sz="1100"/>
        </a:p>
      </dgm:t>
    </dgm:pt>
    <dgm:pt modelId="{7ED99FF6-99DE-4286-B761-898FF50B30D4}">
      <dgm:prSet custT="1"/>
      <dgm:spPr/>
      <dgm:t>
        <a:bodyPr/>
        <a:lstStyle/>
        <a:p>
          <a:endParaRPr lang="en-US" sz="2400" dirty="0"/>
        </a:p>
      </dgm:t>
    </dgm:pt>
    <dgm:pt modelId="{292C1C1D-A603-4D10-A8F4-9D5945F06C79}" type="parTrans" cxnId="{144A7BF9-1286-4E1F-8354-2DEFFF73FC41}">
      <dgm:prSet/>
      <dgm:spPr/>
      <dgm:t>
        <a:bodyPr/>
        <a:lstStyle/>
        <a:p>
          <a:endParaRPr lang="en-US" sz="1200"/>
        </a:p>
      </dgm:t>
    </dgm:pt>
    <dgm:pt modelId="{19DFFA5E-FE78-4E80-9807-3E9776F9A75F}" type="sibTrans" cxnId="{144A7BF9-1286-4E1F-8354-2DEFFF73FC41}">
      <dgm:prSet/>
      <dgm:spPr/>
      <dgm:t>
        <a:bodyPr/>
        <a:lstStyle/>
        <a:p>
          <a:endParaRPr lang="en-US" sz="1200"/>
        </a:p>
      </dgm:t>
    </dgm:pt>
    <dgm:pt modelId="{275355AC-C431-4286-AE61-B4393A975FED}">
      <dgm:prSet custT="1"/>
      <dgm:spPr/>
      <dgm:t>
        <a:bodyPr/>
        <a:lstStyle/>
        <a:p>
          <a:pPr>
            <a:buNone/>
          </a:pPr>
          <a:r>
            <a:rPr lang="en-US" sz="900" dirty="0">
              <a:solidFill>
                <a:schemeClr val="bg1"/>
              </a:solidFill>
              <a:latin typeface="Arial" panose="020B0604020202020204" pitchFamily="34" charset="0"/>
              <a:cs typeface="Arial" panose="020B0604020202020204" pitchFamily="34" charset="0"/>
            </a:rPr>
            <a:t>- </a:t>
          </a:r>
          <a:r>
            <a:rPr lang="en-US" sz="900" dirty="0">
              <a:solidFill>
                <a:srgbClr val="92D050"/>
              </a:solidFill>
              <a:latin typeface="Arial" panose="020B0604020202020204" pitchFamily="34" charset="0"/>
              <a:cs typeface="Arial" panose="020B0604020202020204" pitchFamily="34" charset="0"/>
            </a:rPr>
            <a:t>Focus groups will be utilized to accrue more of a representative sample of the population</a:t>
          </a:r>
          <a:endParaRPr lang="en-US" sz="900" dirty="0">
            <a:solidFill>
              <a:srgbClr val="92D050"/>
            </a:solidFill>
          </a:endParaRPr>
        </a:p>
      </dgm:t>
    </dgm:pt>
    <dgm:pt modelId="{F7CF51E8-95EA-4850-9535-4A03D47DB7A6}" type="parTrans" cxnId="{0D6FCD7B-E948-4589-AF97-D1705E256BC1}">
      <dgm:prSet/>
      <dgm:spPr/>
      <dgm:t>
        <a:bodyPr/>
        <a:lstStyle/>
        <a:p>
          <a:endParaRPr lang="en-US" sz="1200"/>
        </a:p>
      </dgm:t>
    </dgm:pt>
    <dgm:pt modelId="{B72EEF5D-6585-46EC-B81D-E18CA0938DD9}" type="sibTrans" cxnId="{0D6FCD7B-E948-4589-AF97-D1705E256BC1}">
      <dgm:prSet/>
      <dgm:spPr/>
      <dgm:t>
        <a:bodyPr/>
        <a:lstStyle/>
        <a:p>
          <a:endParaRPr lang="en-US" sz="1200"/>
        </a:p>
      </dgm:t>
    </dgm:pt>
    <dgm:pt modelId="{613A0457-A351-4A68-BDC4-20C9032D6912}">
      <dgm:prSet custT="1"/>
      <dgm:spPr/>
      <dgm:t>
        <a:bodyPr/>
        <a:lstStyle/>
        <a:p>
          <a:pPr algn="ctr">
            <a:buNone/>
          </a:pPr>
          <a:r>
            <a:rPr lang="en-US" sz="1100" kern="1200" dirty="0">
              <a:solidFill>
                <a:srgbClr val="1D4F91"/>
              </a:solidFill>
              <a:latin typeface="Arial" panose="020B0604020202020204" pitchFamily="34" charset="0"/>
              <a:ea typeface="+mn-ea"/>
              <a:cs typeface="Arial" panose="020B0604020202020204" pitchFamily="34" charset="0"/>
            </a:rPr>
            <a:t>2. 100% of participants were female </a:t>
          </a:r>
        </a:p>
      </dgm:t>
    </dgm:pt>
    <dgm:pt modelId="{1CE59941-90DE-4005-B721-0EA8F355A53D}" type="parTrans" cxnId="{1751EDE7-97B0-4EBF-B0F7-04E761D999B3}">
      <dgm:prSet/>
      <dgm:spPr/>
      <dgm:t>
        <a:bodyPr/>
        <a:lstStyle/>
        <a:p>
          <a:endParaRPr lang="en-US" sz="1200"/>
        </a:p>
      </dgm:t>
    </dgm:pt>
    <dgm:pt modelId="{B1B1A4FC-7FC5-47F7-A994-F5BB01234391}" type="sibTrans" cxnId="{1751EDE7-97B0-4EBF-B0F7-04E761D999B3}">
      <dgm:prSet/>
      <dgm:spPr/>
      <dgm:t>
        <a:bodyPr/>
        <a:lstStyle/>
        <a:p>
          <a:endParaRPr lang="en-US" sz="1200"/>
        </a:p>
      </dgm:t>
    </dgm:pt>
    <dgm:pt modelId="{40B2F4A7-BC82-4190-8D2C-BE8B5A5FE47A}" type="pres">
      <dgm:prSet presAssocID="{055A454D-96B2-4CEF-993E-710EBBD81852}" presName="Name0" presStyleCnt="0">
        <dgm:presLayoutVars>
          <dgm:dir/>
          <dgm:animLvl val="lvl"/>
          <dgm:resizeHandles/>
        </dgm:presLayoutVars>
      </dgm:prSet>
      <dgm:spPr/>
    </dgm:pt>
    <dgm:pt modelId="{783730B6-9440-43E1-B397-4C62B5E5B35A}" type="pres">
      <dgm:prSet presAssocID="{01D3ADE6-A11D-4911-97AF-2DF5297DB4A1}" presName="linNode" presStyleCnt="0"/>
      <dgm:spPr/>
    </dgm:pt>
    <dgm:pt modelId="{FCFB8C51-63B9-4414-ADDB-9DFD7B0F2624}" type="pres">
      <dgm:prSet presAssocID="{01D3ADE6-A11D-4911-97AF-2DF5297DB4A1}" presName="parentShp" presStyleLbl="node1" presStyleIdx="0" presStyleCnt="7" custLinFactY="123020" custLinFactNeighborX="100000" custLinFactNeighborY="200000">
        <dgm:presLayoutVars>
          <dgm:bulletEnabled val="1"/>
        </dgm:presLayoutVars>
      </dgm:prSet>
      <dgm:spPr/>
    </dgm:pt>
    <dgm:pt modelId="{FF60AB25-CC71-4C1F-81F0-FB8C21F21734}" type="pres">
      <dgm:prSet presAssocID="{01D3ADE6-A11D-4911-97AF-2DF5297DB4A1}" presName="childShp" presStyleLbl="bgAccFollowNode1" presStyleIdx="0" presStyleCnt="7" custLinFactX="-6288" custLinFactNeighborX="-100000" custLinFactNeighborY="1963">
        <dgm:presLayoutVars>
          <dgm:bulletEnabled val="1"/>
        </dgm:presLayoutVars>
      </dgm:prSet>
      <dgm:spPr/>
    </dgm:pt>
    <dgm:pt modelId="{A1641F6E-9AF4-404E-9497-D9304F45204D}" type="pres">
      <dgm:prSet presAssocID="{8460AEEB-2196-4D4E-A43C-BAF1B7D80983}" presName="spacing" presStyleCnt="0"/>
      <dgm:spPr/>
    </dgm:pt>
    <dgm:pt modelId="{5871A4C7-636D-4123-B38B-6A5E1519A65C}" type="pres">
      <dgm:prSet presAssocID="{57E0FAE5-B686-425A-A344-5A2AA23BDF0A}" presName="linNode" presStyleCnt="0"/>
      <dgm:spPr/>
    </dgm:pt>
    <dgm:pt modelId="{6BE4C540-F7CD-4C03-A73F-7BDFA4287B45}" type="pres">
      <dgm:prSet presAssocID="{57E0FAE5-B686-425A-A344-5A2AA23BDF0A}" presName="parentShp" presStyleLbl="node1" presStyleIdx="1" presStyleCnt="7" custLinFactY="3591" custLinFactNeighborX="100000" custLinFactNeighborY="100000">
        <dgm:presLayoutVars>
          <dgm:bulletEnabled val="1"/>
        </dgm:presLayoutVars>
      </dgm:prSet>
      <dgm:spPr/>
    </dgm:pt>
    <dgm:pt modelId="{B55C184A-15C5-49C3-95D7-0619F5878724}" type="pres">
      <dgm:prSet presAssocID="{57E0FAE5-B686-425A-A344-5A2AA23BDF0A}" presName="childShp" presStyleLbl="bgAccFollowNode1" presStyleIdx="1" presStyleCnt="7" custLinFactNeighborX="-100000" custLinFactNeighborY="-1112">
        <dgm:presLayoutVars>
          <dgm:bulletEnabled val="1"/>
        </dgm:presLayoutVars>
      </dgm:prSet>
      <dgm:spPr/>
    </dgm:pt>
    <dgm:pt modelId="{B8774939-5FBF-4525-9B74-4D6C5CD78B1F}" type="pres">
      <dgm:prSet presAssocID="{40ACDFFA-67DF-46CB-B3F5-9192E92AD6BD}" presName="spacing" presStyleCnt="0"/>
      <dgm:spPr/>
    </dgm:pt>
    <dgm:pt modelId="{591938BE-9B5E-4114-B96F-F7B4D74D8C65}" type="pres">
      <dgm:prSet presAssocID="{41A2C082-29D5-4043-8E18-59F563C48769}" presName="linNode" presStyleCnt="0"/>
      <dgm:spPr/>
    </dgm:pt>
    <dgm:pt modelId="{DCD944DB-2FE5-44D0-91E8-054E1EED759A}" type="pres">
      <dgm:prSet presAssocID="{41A2C082-29D5-4043-8E18-59F563C48769}" presName="parentShp" presStyleLbl="node1" presStyleIdx="2" presStyleCnt="7" custLinFactX="0" custLinFactY="-100000" custLinFactNeighborX="100000" custLinFactNeighborY="-120669">
        <dgm:presLayoutVars>
          <dgm:bulletEnabled val="1"/>
        </dgm:presLayoutVars>
      </dgm:prSet>
      <dgm:spPr>
        <a:xfrm>
          <a:off x="6235147" y="1"/>
          <a:ext cx="4156764" cy="711729"/>
        </a:xfrm>
        <a:prstGeom prst="roundRect">
          <a:avLst/>
        </a:prstGeom>
      </dgm:spPr>
    </dgm:pt>
    <dgm:pt modelId="{8540D03E-E0B8-4988-BBAF-0E18DDF3C163}" type="pres">
      <dgm:prSet presAssocID="{41A2C082-29D5-4043-8E18-59F563C48769}" presName="childShp" presStyleLbl="bgAccFollowNode1" presStyleIdx="2" presStyleCnt="7" custLinFactNeighborX="-100000" custLinFactNeighborY="-2790">
        <dgm:presLayoutVars>
          <dgm:bulletEnabled val="1"/>
        </dgm:presLayoutVars>
      </dgm:prSet>
      <dgm:spPr/>
    </dgm:pt>
    <dgm:pt modelId="{918FBC51-2E17-4D09-9B39-D1DE5B90E334}" type="pres">
      <dgm:prSet presAssocID="{E463BA1D-8595-4123-AD9C-52DFF09922A3}" presName="spacing" presStyleCnt="0"/>
      <dgm:spPr/>
    </dgm:pt>
    <dgm:pt modelId="{EBCBFE87-8988-4970-B6BB-38ED62EEFC09}" type="pres">
      <dgm:prSet presAssocID="{BAE029A9-94C2-4C92-97CA-BCE64D7DB8BE}" presName="linNode" presStyleCnt="0"/>
      <dgm:spPr/>
    </dgm:pt>
    <dgm:pt modelId="{AC918075-507A-4F99-9CD6-35DD3FF3322C}" type="pres">
      <dgm:prSet presAssocID="{BAE029A9-94C2-4C92-97CA-BCE64D7DB8BE}" presName="parentShp" presStyleLbl="node1" presStyleIdx="3" presStyleCnt="7" custLinFactX="0" custLinFactY="-100000" custLinFactNeighborX="100000" custLinFactNeighborY="-123905">
        <dgm:presLayoutVars>
          <dgm:bulletEnabled val="1"/>
        </dgm:presLayoutVars>
      </dgm:prSet>
      <dgm:spPr/>
    </dgm:pt>
    <dgm:pt modelId="{7961CB81-06A8-4317-BD5F-55798125A377}" type="pres">
      <dgm:prSet presAssocID="{BAE029A9-94C2-4C92-97CA-BCE64D7DB8BE}" presName="childShp" presStyleLbl="bgAccFollowNode1" presStyleIdx="3" presStyleCnt="7" custLinFactNeighborX="-100000" custLinFactNeighborY="-4188">
        <dgm:presLayoutVars>
          <dgm:bulletEnabled val="1"/>
        </dgm:presLayoutVars>
      </dgm:prSet>
      <dgm:spPr/>
    </dgm:pt>
    <dgm:pt modelId="{AEBE5058-D213-44F7-B405-2584D1B1674E}" type="pres">
      <dgm:prSet presAssocID="{C2003E87-00A0-4293-8E65-433B5875C62C}" presName="spacing" presStyleCnt="0"/>
      <dgm:spPr/>
    </dgm:pt>
    <dgm:pt modelId="{7106C247-F3F2-46C0-A801-83B0F557D11B}" type="pres">
      <dgm:prSet presAssocID="{1FF47B01-AE70-4739-B3DD-6CE337E40C23}" presName="linNode" presStyleCnt="0"/>
      <dgm:spPr/>
    </dgm:pt>
    <dgm:pt modelId="{DF7244F7-228A-46D4-8475-F68B5081538E}" type="pres">
      <dgm:prSet presAssocID="{1FF47B01-AE70-4739-B3DD-6CE337E40C23}" presName="parentShp" presStyleLbl="node1" presStyleIdx="4" presStyleCnt="7" custLinFactNeighborX="100000" custLinFactNeighborY="-7074">
        <dgm:presLayoutVars>
          <dgm:bulletEnabled val="1"/>
        </dgm:presLayoutVars>
      </dgm:prSet>
      <dgm:spPr/>
    </dgm:pt>
    <dgm:pt modelId="{610FCC8A-0E0E-4543-9E5D-DA7016942B22}" type="pres">
      <dgm:prSet presAssocID="{1FF47B01-AE70-4739-B3DD-6CE337E40C23}" presName="childShp" presStyleLbl="bgAccFollowNode1" presStyleIdx="4" presStyleCnt="7" custLinFactNeighborX="-100000" custLinFactNeighborY="-5677">
        <dgm:presLayoutVars>
          <dgm:bulletEnabled val="1"/>
        </dgm:presLayoutVars>
      </dgm:prSet>
      <dgm:spPr/>
    </dgm:pt>
    <dgm:pt modelId="{0DD83342-FA82-4A0C-B2BE-843CA04DECA1}" type="pres">
      <dgm:prSet presAssocID="{4D13115C-EE96-4BE4-90AE-F8FCDEC05219}" presName="spacing" presStyleCnt="0"/>
      <dgm:spPr/>
    </dgm:pt>
    <dgm:pt modelId="{DE0901F0-1BA6-4EB7-8C72-903B5A2CDA77}" type="pres">
      <dgm:prSet presAssocID="{817235AA-B176-4FDF-9385-7CD88DC26F2D}" presName="linNode" presStyleCnt="0"/>
      <dgm:spPr/>
    </dgm:pt>
    <dgm:pt modelId="{F8ABD96C-E8B3-4A53-97F7-5549136DCCBC}" type="pres">
      <dgm:prSet presAssocID="{817235AA-B176-4FDF-9385-7CD88DC26F2D}" presName="parentShp" presStyleLbl="node1" presStyleIdx="5" presStyleCnt="7" custLinFactNeighborX="100000" custLinFactNeighborY="-9103">
        <dgm:presLayoutVars>
          <dgm:bulletEnabled val="1"/>
        </dgm:presLayoutVars>
      </dgm:prSet>
      <dgm:spPr/>
    </dgm:pt>
    <dgm:pt modelId="{B233098B-287F-44D3-965E-B1C325699233}" type="pres">
      <dgm:prSet presAssocID="{817235AA-B176-4FDF-9385-7CD88DC26F2D}" presName="childShp" presStyleLbl="bgAccFollowNode1" presStyleIdx="5" presStyleCnt="7" custLinFactNeighborX="-100000" custLinFactNeighborY="-10499">
        <dgm:presLayoutVars>
          <dgm:bulletEnabled val="1"/>
        </dgm:presLayoutVars>
      </dgm:prSet>
      <dgm:spPr/>
    </dgm:pt>
    <dgm:pt modelId="{8BC6C101-C069-4016-8953-E69494423951}" type="pres">
      <dgm:prSet presAssocID="{859926FC-1730-4337-A4F7-1B789D90E375}" presName="spacing" presStyleCnt="0"/>
      <dgm:spPr/>
    </dgm:pt>
    <dgm:pt modelId="{9493F1D3-79D9-42AA-8432-B1EEAE969F8D}" type="pres">
      <dgm:prSet presAssocID="{275355AC-C431-4286-AE61-B4393A975FED}" presName="linNode" presStyleCnt="0"/>
      <dgm:spPr/>
    </dgm:pt>
    <dgm:pt modelId="{4515506B-0F61-4E7D-A165-8153CE626C01}" type="pres">
      <dgm:prSet presAssocID="{275355AC-C431-4286-AE61-B4393A975FED}" presName="parentShp" presStyleLbl="node1" presStyleIdx="6" presStyleCnt="7" custLinFactX="0" custLinFactNeighborX="100000" custLinFactNeighborY="-7588">
        <dgm:presLayoutVars>
          <dgm:bulletEnabled val="1"/>
        </dgm:presLayoutVars>
      </dgm:prSet>
      <dgm:spPr/>
    </dgm:pt>
    <dgm:pt modelId="{8D234449-E935-4CD9-979A-63F04BD51D92}" type="pres">
      <dgm:prSet presAssocID="{275355AC-C431-4286-AE61-B4393A975FED}" presName="childShp" presStyleLbl="bgAccFollowNode1" presStyleIdx="6" presStyleCnt="7" custLinFactNeighborX="-100000" custLinFactNeighborY="-7278">
        <dgm:presLayoutVars>
          <dgm:bulletEnabled val="1"/>
        </dgm:presLayoutVars>
      </dgm:prSet>
      <dgm:spPr/>
    </dgm:pt>
  </dgm:ptLst>
  <dgm:cxnLst>
    <dgm:cxn modelId="{F48E8D00-6F4B-4BB6-8F8B-FB686A5655D3}" type="presOf" srcId="{BAE029A9-94C2-4C92-97CA-BCE64D7DB8BE}" destId="{AC918075-507A-4F99-9CD6-35DD3FF3322C}" srcOrd="0" destOrd="0" presId="urn:microsoft.com/office/officeart/2005/8/layout/vList6"/>
    <dgm:cxn modelId="{2063E119-946A-4106-B203-34D3F1A5F9DA}" srcId="{055A454D-96B2-4CEF-993E-710EBBD81852}" destId="{817235AA-B176-4FDF-9385-7CD88DC26F2D}" srcOrd="5" destOrd="0" parTransId="{BA1A0C24-DF99-4F72-AC89-8275DACA4670}" sibTransId="{859926FC-1730-4337-A4F7-1B789D90E375}"/>
    <dgm:cxn modelId="{1EBA2024-86F8-4661-B89D-B2E8715BA68E}" type="presOf" srcId="{01D3ADE6-A11D-4911-97AF-2DF5297DB4A1}" destId="{FCFB8C51-63B9-4414-ADDB-9DFD7B0F2624}" srcOrd="0" destOrd="0" presId="urn:microsoft.com/office/officeart/2005/8/layout/vList6"/>
    <dgm:cxn modelId="{A21C152E-A765-4560-9519-11E06C644C92}" srcId="{817235AA-B176-4FDF-9385-7CD88DC26F2D}" destId="{8B86E4D2-452F-4911-94E4-A38B7A446FF5}" srcOrd="0" destOrd="0" parTransId="{8ADF79D1-1CEF-492D-AE35-9E0C1586D52A}" sibTransId="{A1623070-B28E-495E-B5C5-4E01AC3BBA1D}"/>
    <dgm:cxn modelId="{3DAAD65F-B0CE-4159-83F6-4424CA7BECC3}" srcId="{41A2C082-29D5-4043-8E18-59F563C48769}" destId="{29AA2196-5D25-4F05-AB33-F606B6E71988}" srcOrd="0" destOrd="0" parTransId="{6DFDC1F5-C1CB-4F0B-8C3D-32CEDD7E2BE3}" sibTransId="{20FBFE90-5646-4B3B-9409-91A0972106D6}"/>
    <dgm:cxn modelId="{63F87142-E0CB-4811-83A4-71CE562750B9}" type="presOf" srcId="{57E0FAE5-B686-425A-A344-5A2AA23BDF0A}" destId="{6BE4C540-F7CD-4C03-A73F-7BDFA4287B45}" srcOrd="0" destOrd="0" presId="urn:microsoft.com/office/officeart/2005/8/layout/vList6"/>
    <dgm:cxn modelId="{DA667864-EF4F-4CE9-93C0-F3DA9C621FA0}" type="presOf" srcId="{055A454D-96B2-4CEF-993E-710EBBD81852}" destId="{40B2F4A7-BC82-4190-8D2C-BE8B5A5FE47A}" srcOrd="0" destOrd="0" presId="urn:microsoft.com/office/officeart/2005/8/layout/vList6"/>
    <dgm:cxn modelId="{CE46FD64-FED1-4BE8-82DC-E4F213F3D1F6}" type="presOf" srcId="{7ED99FF6-99DE-4286-B761-898FF50B30D4}" destId="{B233098B-287F-44D3-965E-B1C325699233}" srcOrd="0" destOrd="1" presId="urn:microsoft.com/office/officeart/2005/8/layout/vList6"/>
    <dgm:cxn modelId="{B73FE967-C715-4AA2-A04A-48EC31D76959}" type="presOf" srcId="{613A0457-A351-4A68-BDC4-20C9032D6912}" destId="{8D234449-E935-4CD9-979A-63F04BD51D92}" srcOrd="0" destOrd="0" presId="urn:microsoft.com/office/officeart/2005/8/layout/vList6"/>
    <dgm:cxn modelId="{8B520252-5A4E-466B-AF17-F5CC51B5F2A7}" srcId="{055A454D-96B2-4CEF-993E-710EBBD81852}" destId="{BAE029A9-94C2-4C92-97CA-BCE64D7DB8BE}" srcOrd="3" destOrd="0" parTransId="{AD80DFD5-783C-4B0B-B4E3-E28138C91961}" sibTransId="{C2003E87-00A0-4293-8E65-433B5875C62C}"/>
    <dgm:cxn modelId="{0F511554-3C80-4DF9-A0AE-7448658D33CF}" type="presOf" srcId="{D6927A9D-2F67-4BB1-BEED-D9F8CE68AAB3}" destId="{FF60AB25-CC71-4C1F-81F0-FB8C21F21734}" srcOrd="0" destOrd="1" presId="urn:microsoft.com/office/officeart/2005/8/layout/vList6"/>
    <dgm:cxn modelId="{9B9D4954-A0D9-44CB-BC83-CB6293DC9B45}" type="presOf" srcId="{275355AC-C431-4286-AE61-B4393A975FED}" destId="{4515506B-0F61-4E7D-A165-8153CE626C01}" srcOrd="0" destOrd="0" presId="urn:microsoft.com/office/officeart/2005/8/layout/vList6"/>
    <dgm:cxn modelId="{966FCC79-E99A-4531-8240-FEE8458E263F}" type="presOf" srcId="{3A5F015C-8D55-480C-92F9-B3BEF329EA71}" destId="{FF60AB25-CC71-4C1F-81F0-FB8C21F21734}" srcOrd="0" destOrd="0" presId="urn:microsoft.com/office/officeart/2005/8/layout/vList6"/>
    <dgm:cxn modelId="{0D6FCD7B-E948-4589-AF97-D1705E256BC1}" srcId="{055A454D-96B2-4CEF-993E-710EBBD81852}" destId="{275355AC-C431-4286-AE61-B4393A975FED}" srcOrd="6" destOrd="0" parTransId="{F7CF51E8-95EA-4850-9535-4A03D47DB7A6}" sibTransId="{B72EEF5D-6585-46EC-B81D-E18CA0938DD9}"/>
    <dgm:cxn modelId="{0B6A5F8F-C158-4DA5-8A34-4F37BFDFE595}" srcId="{01D3ADE6-A11D-4911-97AF-2DF5297DB4A1}" destId="{3A5F015C-8D55-480C-92F9-B3BEF329EA71}" srcOrd="0" destOrd="0" parTransId="{78EA2320-9BA2-4764-A121-9DD69B8B4090}" sibTransId="{B8DFB8BC-8E81-41DF-81D0-53A57B736BA2}"/>
    <dgm:cxn modelId="{7122E791-EB75-465A-B305-7ADBBA59F5F6}" srcId="{055A454D-96B2-4CEF-993E-710EBBD81852}" destId="{1FF47B01-AE70-4739-B3DD-6CE337E40C23}" srcOrd="4" destOrd="0" parTransId="{5721A45D-AFE6-45A5-B37B-E64B0D4AB71A}" sibTransId="{4D13115C-EE96-4BE4-90AE-F8FCDEC05219}"/>
    <dgm:cxn modelId="{270393A3-4227-469E-80D8-AEC4922E0865}" srcId="{055A454D-96B2-4CEF-993E-710EBBD81852}" destId="{57E0FAE5-B686-425A-A344-5A2AA23BDF0A}" srcOrd="1" destOrd="0" parTransId="{9BDC4341-EF64-4433-8C3C-5140E4107604}" sibTransId="{40ACDFFA-67DF-46CB-B3F5-9192E92AD6BD}"/>
    <dgm:cxn modelId="{44DE68B5-806F-4EC2-971F-E6872BF7BBF2}" type="presOf" srcId="{41A2C082-29D5-4043-8E18-59F563C48769}" destId="{DCD944DB-2FE5-44D0-91E8-054E1EED759A}" srcOrd="0" destOrd="0" presId="urn:microsoft.com/office/officeart/2005/8/layout/vList6"/>
    <dgm:cxn modelId="{DF7CBAB6-C295-44FA-BB05-050834F596CA}" srcId="{1FF47B01-AE70-4739-B3DD-6CE337E40C23}" destId="{F8F03F77-C9C5-420A-9A36-0CC9FDC00F4A}" srcOrd="0" destOrd="0" parTransId="{2956EFF5-40A6-4774-A706-F05690B67CE0}" sibTransId="{6CFB14B0-60B5-4847-A0EB-D0FDEC2F4EC2}"/>
    <dgm:cxn modelId="{FFEE08BE-CB10-4E50-9548-961D7F5F0C78}" srcId="{BAE029A9-94C2-4C92-97CA-BCE64D7DB8BE}" destId="{78C44C07-5F7A-4947-9151-32666FBB6B64}" srcOrd="0" destOrd="0" parTransId="{79A708AA-4017-4357-A685-4D4A17554713}" sibTransId="{3BCF63AD-7625-41C8-B295-D4EB51C75F08}"/>
    <dgm:cxn modelId="{8A57D4BF-EFF5-4C59-BD19-13E8DE535D11}" type="presOf" srcId="{78C44C07-5F7A-4947-9151-32666FBB6B64}" destId="{7961CB81-06A8-4317-BD5F-55798125A377}" srcOrd="0" destOrd="0" presId="urn:microsoft.com/office/officeart/2005/8/layout/vList6"/>
    <dgm:cxn modelId="{B530F2C3-C5FC-4A04-A84C-E9347BBA1930}" type="presOf" srcId="{1FF47B01-AE70-4739-B3DD-6CE337E40C23}" destId="{DF7244F7-228A-46D4-8475-F68B5081538E}" srcOrd="0" destOrd="0" presId="urn:microsoft.com/office/officeart/2005/8/layout/vList6"/>
    <dgm:cxn modelId="{9CFB3FCC-5288-4360-8D7A-50E8CBD984C3}" type="presOf" srcId="{29AA2196-5D25-4F05-AB33-F606B6E71988}" destId="{8540D03E-E0B8-4988-BBAF-0E18DDF3C163}" srcOrd="0" destOrd="0" presId="urn:microsoft.com/office/officeart/2005/8/layout/vList6"/>
    <dgm:cxn modelId="{7742B7D1-AA3F-4472-B8C6-8557C5E3FC85}" type="presOf" srcId="{F8F03F77-C9C5-420A-9A36-0CC9FDC00F4A}" destId="{610FCC8A-0E0E-4543-9E5D-DA7016942B22}" srcOrd="0" destOrd="0" presId="urn:microsoft.com/office/officeart/2005/8/layout/vList6"/>
    <dgm:cxn modelId="{F5CD5ED4-6C7A-4FA3-B502-1D500FC19A8F}" type="presOf" srcId="{8B86E4D2-452F-4911-94E4-A38B7A446FF5}" destId="{B233098B-287F-44D3-965E-B1C325699233}" srcOrd="0" destOrd="0" presId="urn:microsoft.com/office/officeart/2005/8/layout/vList6"/>
    <dgm:cxn modelId="{78C6CDDD-C337-4190-A339-70D16A58AF76}" srcId="{57E0FAE5-B686-425A-A344-5A2AA23BDF0A}" destId="{1FD3E282-E043-4EC9-9A63-B9CC3DD21D73}" srcOrd="0" destOrd="0" parTransId="{D11AB28F-E320-4D01-96F1-98CAF60F3707}" sibTransId="{CD1739E5-7D62-468E-8243-347F3468ACF5}"/>
    <dgm:cxn modelId="{DA2D93DF-923C-438B-81F5-05F580CCFB88}" type="presOf" srcId="{817235AA-B176-4FDF-9385-7CD88DC26F2D}" destId="{F8ABD96C-E8B3-4A53-97F7-5549136DCCBC}" srcOrd="0" destOrd="0" presId="urn:microsoft.com/office/officeart/2005/8/layout/vList6"/>
    <dgm:cxn modelId="{B23ED6E0-AE4E-4823-85BD-C6BA58A32493}" type="presOf" srcId="{1FD3E282-E043-4EC9-9A63-B9CC3DD21D73}" destId="{B55C184A-15C5-49C3-95D7-0619F5878724}" srcOrd="0" destOrd="0" presId="urn:microsoft.com/office/officeart/2005/8/layout/vList6"/>
    <dgm:cxn modelId="{1751EDE7-97B0-4EBF-B0F7-04E761D999B3}" srcId="{275355AC-C431-4286-AE61-B4393A975FED}" destId="{613A0457-A351-4A68-BDC4-20C9032D6912}" srcOrd="0" destOrd="0" parTransId="{1CE59941-90DE-4005-B721-0EA8F355A53D}" sibTransId="{B1B1A4FC-7FC5-47F7-A994-F5BB01234391}"/>
    <dgm:cxn modelId="{689CF0E8-6EF1-4666-AC7B-47C40FA83246}" srcId="{01D3ADE6-A11D-4911-97AF-2DF5297DB4A1}" destId="{D6927A9D-2F67-4BB1-BEED-D9F8CE68AAB3}" srcOrd="1" destOrd="0" parTransId="{EA5EADBB-D1C6-4431-8740-A31CF544D960}" sibTransId="{7563D129-146E-4E2D-95FF-F56AFFF86B90}"/>
    <dgm:cxn modelId="{512B34F6-61A4-4E55-92B7-8B0FB7C137D8}" srcId="{055A454D-96B2-4CEF-993E-710EBBD81852}" destId="{01D3ADE6-A11D-4911-97AF-2DF5297DB4A1}" srcOrd="0" destOrd="0" parTransId="{88ADF0C9-C3C0-467D-BABC-F866BFB9C1BB}" sibTransId="{8460AEEB-2196-4D4E-A43C-BAF1B7D80983}"/>
    <dgm:cxn modelId="{DE2BC3F7-59D4-4C57-B35E-0D28607C46F8}" srcId="{055A454D-96B2-4CEF-993E-710EBBD81852}" destId="{41A2C082-29D5-4043-8E18-59F563C48769}" srcOrd="2" destOrd="0" parTransId="{57E72559-8CDA-4516-8C97-879C8E473AFA}" sibTransId="{E463BA1D-8595-4123-AD9C-52DFF09922A3}"/>
    <dgm:cxn modelId="{144A7BF9-1286-4E1F-8354-2DEFFF73FC41}" srcId="{817235AA-B176-4FDF-9385-7CD88DC26F2D}" destId="{7ED99FF6-99DE-4286-B761-898FF50B30D4}" srcOrd="1" destOrd="0" parTransId="{292C1C1D-A603-4D10-A8F4-9D5945F06C79}" sibTransId="{19DFFA5E-FE78-4E80-9807-3E9776F9A75F}"/>
    <dgm:cxn modelId="{BB5FCE35-9962-48A5-B6D2-75299F1E0147}" type="presParOf" srcId="{40B2F4A7-BC82-4190-8D2C-BE8B5A5FE47A}" destId="{783730B6-9440-43E1-B397-4C62B5E5B35A}" srcOrd="0" destOrd="0" presId="urn:microsoft.com/office/officeart/2005/8/layout/vList6"/>
    <dgm:cxn modelId="{041969C6-387A-4C34-9E2E-8C7155737919}" type="presParOf" srcId="{783730B6-9440-43E1-B397-4C62B5E5B35A}" destId="{FCFB8C51-63B9-4414-ADDB-9DFD7B0F2624}" srcOrd="0" destOrd="0" presId="urn:microsoft.com/office/officeart/2005/8/layout/vList6"/>
    <dgm:cxn modelId="{E015C677-99DC-4AFC-8B7D-8AA4D345A0FB}" type="presParOf" srcId="{783730B6-9440-43E1-B397-4C62B5E5B35A}" destId="{FF60AB25-CC71-4C1F-81F0-FB8C21F21734}" srcOrd="1" destOrd="0" presId="urn:microsoft.com/office/officeart/2005/8/layout/vList6"/>
    <dgm:cxn modelId="{13822024-7430-439C-8B5D-7247945AB0B3}" type="presParOf" srcId="{40B2F4A7-BC82-4190-8D2C-BE8B5A5FE47A}" destId="{A1641F6E-9AF4-404E-9497-D9304F45204D}" srcOrd="1" destOrd="0" presId="urn:microsoft.com/office/officeart/2005/8/layout/vList6"/>
    <dgm:cxn modelId="{A6AEC838-9B43-47BB-87E3-E785100C79F3}" type="presParOf" srcId="{40B2F4A7-BC82-4190-8D2C-BE8B5A5FE47A}" destId="{5871A4C7-636D-4123-B38B-6A5E1519A65C}" srcOrd="2" destOrd="0" presId="urn:microsoft.com/office/officeart/2005/8/layout/vList6"/>
    <dgm:cxn modelId="{B5074EC6-F5CA-42E4-A4EA-36DCA4C8B0D0}" type="presParOf" srcId="{5871A4C7-636D-4123-B38B-6A5E1519A65C}" destId="{6BE4C540-F7CD-4C03-A73F-7BDFA4287B45}" srcOrd="0" destOrd="0" presId="urn:microsoft.com/office/officeart/2005/8/layout/vList6"/>
    <dgm:cxn modelId="{D61A3BFF-D7C6-427E-BFC4-444DF9844CF3}" type="presParOf" srcId="{5871A4C7-636D-4123-B38B-6A5E1519A65C}" destId="{B55C184A-15C5-49C3-95D7-0619F5878724}" srcOrd="1" destOrd="0" presId="urn:microsoft.com/office/officeart/2005/8/layout/vList6"/>
    <dgm:cxn modelId="{34390AF6-19AA-477E-BEB8-B804B806982C}" type="presParOf" srcId="{40B2F4A7-BC82-4190-8D2C-BE8B5A5FE47A}" destId="{B8774939-5FBF-4525-9B74-4D6C5CD78B1F}" srcOrd="3" destOrd="0" presId="urn:microsoft.com/office/officeart/2005/8/layout/vList6"/>
    <dgm:cxn modelId="{7DB0CDCD-556B-443D-B888-E3AB46F8EC85}" type="presParOf" srcId="{40B2F4A7-BC82-4190-8D2C-BE8B5A5FE47A}" destId="{591938BE-9B5E-4114-B96F-F7B4D74D8C65}" srcOrd="4" destOrd="0" presId="urn:microsoft.com/office/officeart/2005/8/layout/vList6"/>
    <dgm:cxn modelId="{7945AF23-5998-4799-A3FB-4636F92F002E}" type="presParOf" srcId="{591938BE-9B5E-4114-B96F-F7B4D74D8C65}" destId="{DCD944DB-2FE5-44D0-91E8-054E1EED759A}" srcOrd="0" destOrd="0" presId="urn:microsoft.com/office/officeart/2005/8/layout/vList6"/>
    <dgm:cxn modelId="{A437A0BB-42DB-45D4-BF0F-6BEBFADDFD3E}" type="presParOf" srcId="{591938BE-9B5E-4114-B96F-F7B4D74D8C65}" destId="{8540D03E-E0B8-4988-BBAF-0E18DDF3C163}" srcOrd="1" destOrd="0" presId="urn:microsoft.com/office/officeart/2005/8/layout/vList6"/>
    <dgm:cxn modelId="{6E3633ED-85DB-413D-80A8-34ECDD91AF81}" type="presParOf" srcId="{40B2F4A7-BC82-4190-8D2C-BE8B5A5FE47A}" destId="{918FBC51-2E17-4D09-9B39-D1DE5B90E334}" srcOrd="5" destOrd="0" presId="urn:microsoft.com/office/officeart/2005/8/layout/vList6"/>
    <dgm:cxn modelId="{88AAD016-4BD0-47C9-AF8D-9CF271F5D7B2}" type="presParOf" srcId="{40B2F4A7-BC82-4190-8D2C-BE8B5A5FE47A}" destId="{EBCBFE87-8988-4970-B6BB-38ED62EEFC09}" srcOrd="6" destOrd="0" presId="urn:microsoft.com/office/officeart/2005/8/layout/vList6"/>
    <dgm:cxn modelId="{1AC1FAF1-CB1F-4514-B5AE-9D4D701BFB70}" type="presParOf" srcId="{EBCBFE87-8988-4970-B6BB-38ED62EEFC09}" destId="{AC918075-507A-4F99-9CD6-35DD3FF3322C}" srcOrd="0" destOrd="0" presId="urn:microsoft.com/office/officeart/2005/8/layout/vList6"/>
    <dgm:cxn modelId="{950DD2ED-222C-4FAD-A2ED-EC9F154B983C}" type="presParOf" srcId="{EBCBFE87-8988-4970-B6BB-38ED62EEFC09}" destId="{7961CB81-06A8-4317-BD5F-55798125A377}" srcOrd="1" destOrd="0" presId="urn:microsoft.com/office/officeart/2005/8/layout/vList6"/>
    <dgm:cxn modelId="{5655BE85-33E2-4863-95FF-303FF37AC4C9}" type="presParOf" srcId="{40B2F4A7-BC82-4190-8D2C-BE8B5A5FE47A}" destId="{AEBE5058-D213-44F7-B405-2584D1B1674E}" srcOrd="7" destOrd="0" presId="urn:microsoft.com/office/officeart/2005/8/layout/vList6"/>
    <dgm:cxn modelId="{D9C47606-DC82-4CCE-A4EE-933F40FE9190}" type="presParOf" srcId="{40B2F4A7-BC82-4190-8D2C-BE8B5A5FE47A}" destId="{7106C247-F3F2-46C0-A801-83B0F557D11B}" srcOrd="8" destOrd="0" presId="urn:microsoft.com/office/officeart/2005/8/layout/vList6"/>
    <dgm:cxn modelId="{41294AE7-9C28-461E-A69E-8C3C7646F79E}" type="presParOf" srcId="{7106C247-F3F2-46C0-A801-83B0F557D11B}" destId="{DF7244F7-228A-46D4-8475-F68B5081538E}" srcOrd="0" destOrd="0" presId="urn:microsoft.com/office/officeart/2005/8/layout/vList6"/>
    <dgm:cxn modelId="{4BD15326-4D08-40CA-97E5-4B005BF2E9FC}" type="presParOf" srcId="{7106C247-F3F2-46C0-A801-83B0F557D11B}" destId="{610FCC8A-0E0E-4543-9E5D-DA7016942B22}" srcOrd="1" destOrd="0" presId="urn:microsoft.com/office/officeart/2005/8/layout/vList6"/>
    <dgm:cxn modelId="{EAAD9F2B-7636-4FC7-81E9-0AF8EC63C350}" type="presParOf" srcId="{40B2F4A7-BC82-4190-8D2C-BE8B5A5FE47A}" destId="{0DD83342-FA82-4A0C-B2BE-843CA04DECA1}" srcOrd="9" destOrd="0" presId="urn:microsoft.com/office/officeart/2005/8/layout/vList6"/>
    <dgm:cxn modelId="{4996B61A-D3A6-4B46-95BD-7D8A5C2AFDBB}" type="presParOf" srcId="{40B2F4A7-BC82-4190-8D2C-BE8B5A5FE47A}" destId="{DE0901F0-1BA6-4EB7-8C72-903B5A2CDA77}" srcOrd="10" destOrd="0" presId="urn:microsoft.com/office/officeart/2005/8/layout/vList6"/>
    <dgm:cxn modelId="{DD0A78FF-E86B-4612-9B03-0C20418B4BA0}" type="presParOf" srcId="{DE0901F0-1BA6-4EB7-8C72-903B5A2CDA77}" destId="{F8ABD96C-E8B3-4A53-97F7-5549136DCCBC}" srcOrd="0" destOrd="0" presId="urn:microsoft.com/office/officeart/2005/8/layout/vList6"/>
    <dgm:cxn modelId="{8AAFAB61-47D5-4533-9E0A-236362C237E3}" type="presParOf" srcId="{DE0901F0-1BA6-4EB7-8C72-903B5A2CDA77}" destId="{B233098B-287F-44D3-965E-B1C325699233}" srcOrd="1" destOrd="0" presId="urn:microsoft.com/office/officeart/2005/8/layout/vList6"/>
    <dgm:cxn modelId="{EA518CC7-1AE0-4351-9188-B27BC476203B}" type="presParOf" srcId="{40B2F4A7-BC82-4190-8D2C-BE8B5A5FE47A}" destId="{8BC6C101-C069-4016-8953-E69494423951}" srcOrd="11" destOrd="0" presId="urn:microsoft.com/office/officeart/2005/8/layout/vList6"/>
    <dgm:cxn modelId="{59524442-C4D7-41CF-887D-BC75D5043F04}" type="presParOf" srcId="{40B2F4A7-BC82-4190-8D2C-BE8B5A5FE47A}" destId="{9493F1D3-79D9-42AA-8432-B1EEAE969F8D}" srcOrd="12" destOrd="0" presId="urn:microsoft.com/office/officeart/2005/8/layout/vList6"/>
    <dgm:cxn modelId="{414F8844-A6D4-4796-A825-3CEC8118A2B1}" type="presParOf" srcId="{9493F1D3-79D9-42AA-8432-B1EEAE969F8D}" destId="{4515506B-0F61-4E7D-A165-8153CE626C01}" srcOrd="0" destOrd="0" presId="urn:microsoft.com/office/officeart/2005/8/layout/vList6"/>
    <dgm:cxn modelId="{85DBF537-9D73-45CD-BA33-5BD02CB0D37B}" type="presParOf" srcId="{9493F1D3-79D9-42AA-8432-B1EEAE969F8D}" destId="{8D234449-E935-4CD9-979A-63F04BD51D9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D6B0FD-62DD-4D5D-AFA8-35444D30B8AE}"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2F134850-F8AF-492C-8381-0FC8F275AE47}">
      <dgm:prSet phldrT="[Text]"/>
      <dgm:spPr/>
      <dgm:t>
        <a:bodyPr/>
        <a:lstStyle/>
        <a:p>
          <a:pPr rtl="0"/>
          <a:r>
            <a:rPr lang="en-US" dirty="0"/>
            <a:t>Needs </a:t>
          </a:r>
          <a:r>
            <a:rPr lang="en-US" dirty="0">
              <a:latin typeface="Arial" panose="020B0604020202020204"/>
            </a:rPr>
            <a:t>assessment</a:t>
          </a:r>
          <a:r>
            <a:rPr lang="en-US" dirty="0"/>
            <a:t>/ </a:t>
          </a:r>
          <a:r>
            <a:rPr lang="en-US" dirty="0">
              <a:latin typeface="Arial" panose="020B0604020202020204"/>
            </a:rPr>
            <a:t>identify barriers</a:t>
          </a:r>
          <a:r>
            <a:rPr lang="en-US" dirty="0"/>
            <a:t> &amp; </a:t>
          </a:r>
          <a:r>
            <a:rPr lang="en-US" dirty="0">
              <a:latin typeface="Arial" panose="020B0604020202020204"/>
            </a:rPr>
            <a:t>facilitators </a:t>
          </a:r>
          <a:endParaRPr lang="en-US" dirty="0"/>
        </a:p>
      </dgm:t>
    </dgm:pt>
    <dgm:pt modelId="{2D20ACB6-22BA-49E5-8F8A-373DA40C0F68}" type="parTrans" cxnId="{53A8BDBE-1CE6-4E38-AB05-3D5F8778132A}">
      <dgm:prSet/>
      <dgm:spPr/>
      <dgm:t>
        <a:bodyPr/>
        <a:lstStyle/>
        <a:p>
          <a:endParaRPr lang="en-US"/>
        </a:p>
      </dgm:t>
    </dgm:pt>
    <dgm:pt modelId="{45931510-F738-474A-8D46-149001149610}" type="sibTrans" cxnId="{53A8BDBE-1CE6-4E38-AB05-3D5F8778132A}">
      <dgm:prSet/>
      <dgm:spPr/>
      <dgm:t>
        <a:bodyPr/>
        <a:lstStyle/>
        <a:p>
          <a:endParaRPr lang="en-US"/>
        </a:p>
      </dgm:t>
    </dgm:pt>
    <dgm:pt modelId="{87915703-7656-4189-9C95-66923334A8A4}">
      <dgm:prSet phldrT="[Text]"/>
      <dgm:spPr/>
      <dgm:t>
        <a:bodyPr/>
        <a:lstStyle/>
        <a:p>
          <a:pPr rtl="0"/>
          <a:r>
            <a:rPr lang="en-US" dirty="0"/>
            <a:t>Curate </a:t>
          </a:r>
          <a:r>
            <a:rPr lang="en-US" dirty="0">
              <a:latin typeface="Arial" panose="020B0604020202020204"/>
            </a:rPr>
            <a:t>evidence-based</a:t>
          </a:r>
          <a:r>
            <a:rPr lang="en-US" dirty="0"/>
            <a:t> </a:t>
          </a:r>
          <a:r>
            <a:rPr lang="en-US" dirty="0">
              <a:latin typeface="Arial" panose="020B0604020202020204"/>
            </a:rPr>
            <a:t>Integrative</a:t>
          </a:r>
          <a:r>
            <a:rPr lang="en-US" dirty="0"/>
            <a:t> </a:t>
          </a:r>
          <a:r>
            <a:rPr lang="en-US" dirty="0">
              <a:latin typeface="Arial" panose="020B0604020202020204"/>
            </a:rPr>
            <a:t>Health </a:t>
          </a:r>
          <a:r>
            <a:rPr lang="en-US" dirty="0"/>
            <a:t>resources </a:t>
          </a:r>
        </a:p>
      </dgm:t>
    </dgm:pt>
    <dgm:pt modelId="{45A1A016-68EA-4B6E-8FDE-A724B09FA167}" type="parTrans" cxnId="{AB6EEA3D-E46E-496D-912F-1F9DFB783C48}">
      <dgm:prSet/>
      <dgm:spPr/>
      <dgm:t>
        <a:bodyPr/>
        <a:lstStyle/>
        <a:p>
          <a:endParaRPr lang="en-US"/>
        </a:p>
      </dgm:t>
    </dgm:pt>
    <dgm:pt modelId="{ABBAB7B2-8764-4BB4-BD67-802C5CDDA3FA}" type="sibTrans" cxnId="{AB6EEA3D-E46E-496D-912F-1F9DFB783C48}">
      <dgm:prSet/>
      <dgm:spPr/>
      <dgm:t>
        <a:bodyPr/>
        <a:lstStyle/>
        <a:p>
          <a:endParaRPr lang="en-US"/>
        </a:p>
      </dgm:t>
    </dgm:pt>
    <dgm:pt modelId="{CBD219B8-5FD7-40B5-8C1A-E760F477FE1A}">
      <dgm:prSet phldrT="[Text]"/>
      <dgm:spPr/>
      <dgm:t>
        <a:bodyPr/>
        <a:lstStyle/>
        <a:p>
          <a:pPr rtl="0"/>
          <a:r>
            <a:rPr lang="en-US" dirty="0">
              <a:latin typeface="Arial" panose="020B0604020202020204"/>
            </a:rPr>
            <a:t>Socialize the programming via a      "Roll</a:t>
          </a:r>
          <a:r>
            <a:rPr lang="en-US" dirty="0"/>
            <a:t> Out</a:t>
          </a:r>
          <a:r>
            <a:rPr lang="en-US" dirty="0">
              <a:latin typeface="Arial" panose="020B0604020202020204"/>
            </a:rPr>
            <a:t>"</a:t>
          </a:r>
          <a:r>
            <a:rPr lang="en-US" dirty="0"/>
            <a:t> </a:t>
          </a:r>
          <a:r>
            <a:rPr lang="en-US" dirty="0">
              <a:latin typeface="Arial" panose="020B0604020202020204"/>
            </a:rPr>
            <a:t>wellness</a:t>
          </a:r>
          <a:r>
            <a:rPr lang="en-US" dirty="0"/>
            <a:t> </a:t>
          </a:r>
          <a:r>
            <a:rPr lang="en-US" dirty="0">
              <a:latin typeface="Arial" panose="020B0604020202020204"/>
            </a:rPr>
            <a:t>event</a:t>
          </a:r>
          <a:r>
            <a:rPr lang="en-US" dirty="0"/>
            <a:t> </a:t>
          </a:r>
        </a:p>
      </dgm:t>
    </dgm:pt>
    <dgm:pt modelId="{1CDD4F31-EA40-4682-B70A-1EA6AD9EBEE3}" type="parTrans" cxnId="{3E0E4AD9-CAF1-475B-952C-B964B0D8659B}">
      <dgm:prSet/>
      <dgm:spPr/>
      <dgm:t>
        <a:bodyPr/>
        <a:lstStyle/>
        <a:p>
          <a:endParaRPr lang="en-US"/>
        </a:p>
      </dgm:t>
    </dgm:pt>
    <dgm:pt modelId="{14528D0C-E2E3-455E-A434-2E1D9B2C44E4}" type="sibTrans" cxnId="{3E0E4AD9-CAF1-475B-952C-B964B0D8659B}">
      <dgm:prSet/>
      <dgm:spPr/>
      <dgm:t>
        <a:bodyPr/>
        <a:lstStyle/>
        <a:p>
          <a:endParaRPr lang="en-US"/>
        </a:p>
      </dgm:t>
    </dgm:pt>
    <dgm:pt modelId="{12ACB620-5BEC-488E-B438-26C667DFCEA6}" type="pres">
      <dgm:prSet presAssocID="{3FD6B0FD-62DD-4D5D-AFA8-35444D30B8AE}" presName="Name0" presStyleCnt="0">
        <dgm:presLayoutVars>
          <dgm:dir/>
          <dgm:resizeHandles val="exact"/>
        </dgm:presLayoutVars>
      </dgm:prSet>
      <dgm:spPr/>
    </dgm:pt>
    <dgm:pt modelId="{0CE458C1-7ED0-4E0C-9AFA-F4162382FF1D}" type="pres">
      <dgm:prSet presAssocID="{2F134850-F8AF-492C-8381-0FC8F275AE47}" presName="composite" presStyleCnt="0"/>
      <dgm:spPr/>
    </dgm:pt>
    <dgm:pt modelId="{AFF38B08-8EFA-493D-A652-87B28EA17D02}" type="pres">
      <dgm:prSet presAssocID="{2F134850-F8AF-492C-8381-0FC8F275AE47}" presName="bgChev" presStyleLbl="node1" presStyleIdx="0" presStyleCnt="3"/>
      <dgm:spPr/>
    </dgm:pt>
    <dgm:pt modelId="{735EE007-140E-43AA-90B6-B64FA3A0B261}" type="pres">
      <dgm:prSet presAssocID="{2F134850-F8AF-492C-8381-0FC8F275AE47}" presName="txNode" presStyleLbl="fgAcc1" presStyleIdx="0" presStyleCnt="3" custLinFactNeighborX="2366" custLinFactNeighborY="60649">
        <dgm:presLayoutVars>
          <dgm:bulletEnabled val="1"/>
        </dgm:presLayoutVars>
      </dgm:prSet>
      <dgm:spPr/>
    </dgm:pt>
    <dgm:pt modelId="{88E48E24-1E16-4C66-B933-9659C9465B7E}" type="pres">
      <dgm:prSet presAssocID="{45931510-F738-474A-8D46-149001149610}" presName="compositeSpace" presStyleCnt="0"/>
      <dgm:spPr/>
    </dgm:pt>
    <dgm:pt modelId="{AA3E925D-446A-42FD-AF39-052DF969201E}" type="pres">
      <dgm:prSet presAssocID="{87915703-7656-4189-9C95-66923334A8A4}" presName="composite" presStyleCnt="0"/>
      <dgm:spPr/>
    </dgm:pt>
    <dgm:pt modelId="{8DBDB54C-EFF2-4BD5-9EBB-3AFABC8B0748}" type="pres">
      <dgm:prSet presAssocID="{87915703-7656-4189-9C95-66923334A8A4}" presName="bgChev" presStyleLbl="node1" presStyleIdx="1" presStyleCnt="3"/>
      <dgm:spPr/>
    </dgm:pt>
    <dgm:pt modelId="{4A63EE75-29E8-462A-A9E5-EAE234111D93}" type="pres">
      <dgm:prSet presAssocID="{87915703-7656-4189-9C95-66923334A8A4}" presName="txNode" presStyleLbl="fgAcc1" presStyleIdx="1" presStyleCnt="3" custLinFactNeighborX="4850" custLinFactNeighborY="62942">
        <dgm:presLayoutVars>
          <dgm:bulletEnabled val="1"/>
        </dgm:presLayoutVars>
      </dgm:prSet>
      <dgm:spPr/>
    </dgm:pt>
    <dgm:pt modelId="{F5B9EBD4-AD4F-404E-8485-FEBF6051A7D3}" type="pres">
      <dgm:prSet presAssocID="{ABBAB7B2-8764-4BB4-BD67-802C5CDDA3FA}" presName="compositeSpace" presStyleCnt="0"/>
      <dgm:spPr/>
    </dgm:pt>
    <dgm:pt modelId="{C9438690-FB8B-4796-A832-9A685C925400}" type="pres">
      <dgm:prSet presAssocID="{CBD219B8-5FD7-40B5-8C1A-E760F477FE1A}" presName="composite" presStyleCnt="0"/>
      <dgm:spPr/>
    </dgm:pt>
    <dgm:pt modelId="{CFBC094C-7E1C-42EE-9C9D-3DFCA73137BF}" type="pres">
      <dgm:prSet presAssocID="{CBD219B8-5FD7-40B5-8C1A-E760F477FE1A}" presName="bgChev" presStyleLbl="node1" presStyleIdx="2" presStyleCnt="3"/>
      <dgm:spPr/>
    </dgm:pt>
    <dgm:pt modelId="{F1EB4051-EBCA-4789-BCA5-E82B3CD10133}" type="pres">
      <dgm:prSet presAssocID="{CBD219B8-5FD7-40B5-8C1A-E760F477FE1A}" presName="txNode" presStyleLbl="fgAcc1" presStyleIdx="2" presStyleCnt="3" custLinFactNeighborX="6301" custLinFactNeighborY="57438">
        <dgm:presLayoutVars>
          <dgm:bulletEnabled val="1"/>
        </dgm:presLayoutVars>
      </dgm:prSet>
      <dgm:spPr/>
    </dgm:pt>
  </dgm:ptLst>
  <dgm:cxnLst>
    <dgm:cxn modelId="{B43C3535-0F92-4728-8B67-89ED0486460C}" type="presOf" srcId="{87915703-7656-4189-9C95-66923334A8A4}" destId="{4A63EE75-29E8-462A-A9E5-EAE234111D93}" srcOrd="0" destOrd="0" presId="urn:microsoft.com/office/officeart/2005/8/layout/chevronAccent+Icon"/>
    <dgm:cxn modelId="{AB6EEA3D-E46E-496D-912F-1F9DFB783C48}" srcId="{3FD6B0FD-62DD-4D5D-AFA8-35444D30B8AE}" destId="{87915703-7656-4189-9C95-66923334A8A4}" srcOrd="1" destOrd="0" parTransId="{45A1A016-68EA-4B6E-8FDE-A724B09FA167}" sibTransId="{ABBAB7B2-8764-4BB4-BD67-802C5CDDA3FA}"/>
    <dgm:cxn modelId="{34725B4C-B57C-416F-B5AB-E77B3B4EADE2}" type="presOf" srcId="{3FD6B0FD-62DD-4D5D-AFA8-35444D30B8AE}" destId="{12ACB620-5BEC-488E-B438-26C667DFCEA6}" srcOrd="0" destOrd="0" presId="urn:microsoft.com/office/officeart/2005/8/layout/chevronAccent+Icon"/>
    <dgm:cxn modelId="{CD2A918A-4ECA-4ED2-87E9-B23B576D0B1E}" type="presOf" srcId="{2F134850-F8AF-492C-8381-0FC8F275AE47}" destId="{735EE007-140E-43AA-90B6-B64FA3A0B261}" srcOrd="0" destOrd="0" presId="urn:microsoft.com/office/officeart/2005/8/layout/chevronAccent+Icon"/>
    <dgm:cxn modelId="{4518658D-0AEA-4C40-AE0F-ED21F7FB4A5D}" type="presOf" srcId="{CBD219B8-5FD7-40B5-8C1A-E760F477FE1A}" destId="{F1EB4051-EBCA-4789-BCA5-E82B3CD10133}" srcOrd="0" destOrd="0" presId="urn:microsoft.com/office/officeart/2005/8/layout/chevronAccent+Icon"/>
    <dgm:cxn modelId="{53A8BDBE-1CE6-4E38-AB05-3D5F8778132A}" srcId="{3FD6B0FD-62DD-4D5D-AFA8-35444D30B8AE}" destId="{2F134850-F8AF-492C-8381-0FC8F275AE47}" srcOrd="0" destOrd="0" parTransId="{2D20ACB6-22BA-49E5-8F8A-373DA40C0F68}" sibTransId="{45931510-F738-474A-8D46-149001149610}"/>
    <dgm:cxn modelId="{3E0E4AD9-CAF1-475B-952C-B964B0D8659B}" srcId="{3FD6B0FD-62DD-4D5D-AFA8-35444D30B8AE}" destId="{CBD219B8-5FD7-40B5-8C1A-E760F477FE1A}" srcOrd="2" destOrd="0" parTransId="{1CDD4F31-EA40-4682-B70A-1EA6AD9EBEE3}" sibTransId="{14528D0C-E2E3-455E-A434-2E1D9B2C44E4}"/>
    <dgm:cxn modelId="{CB7ACB31-AED9-485B-BEA8-37DC2A2FDD8A}" type="presParOf" srcId="{12ACB620-5BEC-488E-B438-26C667DFCEA6}" destId="{0CE458C1-7ED0-4E0C-9AFA-F4162382FF1D}" srcOrd="0" destOrd="0" presId="urn:microsoft.com/office/officeart/2005/8/layout/chevronAccent+Icon"/>
    <dgm:cxn modelId="{58FFEC36-BC98-43A1-91C3-B36ED9E43379}" type="presParOf" srcId="{0CE458C1-7ED0-4E0C-9AFA-F4162382FF1D}" destId="{AFF38B08-8EFA-493D-A652-87B28EA17D02}" srcOrd="0" destOrd="0" presId="urn:microsoft.com/office/officeart/2005/8/layout/chevronAccent+Icon"/>
    <dgm:cxn modelId="{F5C34BC7-2B40-48EC-A896-8C88FF1A3C48}" type="presParOf" srcId="{0CE458C1-7ED0-4E0C-9AFA-F4162382FF1D}" destId="{735EE007-140E-43AA-90B6-B64FA3A0B261}" srcOrd="1" destOrd="0" presId="urn:microsoft.com/office/officeart/2005/8/layout/chevronAccent+Icon"/>
    <dgm:cxn modelId="{C4F67A98-C105-4112-B442-21967608B1FF}" type="presParOf" srcId="{12ACB620-5BEC-488E-B438-26C667DFCEA6}" destId="{88E48E24-1E16-4C66-B933-9659C9465B7E}" srcOrd="1" destOrd="0" presId="urn:microsoft.com/office/officeart/2005/8/layout/chevronAccent+Icon"/>
    <dgm:cxn modelId="{C386A706-4757-4C01-8D5B-9F904A158F09}" type="presParOf" srcId="{12ACB620-5BEC-488E-B438-26C667DFCEA6}" destId="{AA3E925D-446A-42FD-AF39-052DF969201E}" srcOrd="2" destOrd="0" presId="urn:microsoft.com/office/officeart/2005/8/layout/chevronAccent+Icon"/>
    <dgm:cxn modelId="{EC0DA500-0ABD-46F3-A4A1-EB1608DDAC02}" type="presParOf" srcId="{AA3E925D-446A-42FD-AF39-052DF969201E}" destId="{8DBDB54C-EFF2-4BD5-9EBB-3AFABC8B0748}" srcOrd="0" destOrd="0" presId="urn:microsoft.com/office/officeart/2005/8/layout/chevronAccent+Icon"/>
    <dgm:cxn modelId="{5802021E-BEC3-485D-9969-2D8467379707}" type="presParOf" srcId="{AA3E925D-446A-42FD-AF39-052DF969201E}" destId="{4A63EE75-29E8-462A-A9E5-EAE234111D93}" srcOrd="1" destOrd="0" presId="urn:microsoft.com/office/officeart/2005/8/layout/chevronAccent+Icon"/>
    <dgm:cxn modelId="{F001F2ED-A781-4732-805D-74483DDAA4D8}" type="presParOf" srcId="{12ACB620-5BEC-488E-B438-26C667DFCEA6}" destId="{F5B9EBD4-AD4F-404E-8485-FEBF6051A7D3}" srcOrd="3" destOrd="0" presId="urn:microsoft.com/office/officeart/2005/8/layout/chevronAccent+Icon"/>
    <dgm:cxn modelId="{7D17C513-47D5-4F15-BC6B-B696529B389D}" type="presParOf" srcId="{12ACB620-5BEC-488E-B438-26C667DFCEA6}" destId="{C9438690-FB8B-4796-A832-9A685C925400}" srcOrd="4" destOrd="0" presId="urn:microsoft.com/office/officeart/2005/8/layout/chevronAccent+Icon"/>
    <dgm:cxn modelId="{6D9AD45D-16A2-42B2-87C0-B0429EAD54D6}" type="presParOf" srcId="{C9438690-FB8B-4796-A832-9A685C925400}" destId="{CFBC094C-7E1C-42EE-9C9D-3DFCA73137BF}" srcOrd="0" destOrd="0" presId="urn:microsoft.com/office/officeart/2005/8/layout/chevronAccent+Icon"/>
    <dgm:cxn modelId="{D9532143-0C90-4674-B7FB-316DD946D28C}" type="presParOf" srcId="{C9438690-FB8B-4796-A832-9A685C925400}" destId="{F1EB4051-EBCA-4789-BCA5-E82B3CD10133}"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F9F95-B246-4B22-9017-3271E683DD76}">
      <dsp:nvSpPr>
        <dsp:cNvPr id="0" name=""/>
        <dsp:cNvSpPr/>
      </dsp:nvSpPr>
      <dsp:spPr>
        <a:xfrm rot="5400000">
          <a:off x="51720" y="766886"/>
          <a:ext cx="1193040" cy="14422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0867FB-F590-479F-A921-64F2267F5CC7}">
      <dsp:nvSpPr>
        <dsp:cNvPr id="0" name=""/>
        <dsp:cNvSpPr/>
      </dsp:nvSpPr>
      <dsp:spPr>
        <a:xfrm>
          <a:off x="323304" y="1253"/>
          <a:ext cx="1602532" cy="9615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112000"/>
            </a:lnSpc>
            <a:spcBef>
              <a:spcPct val="0"/>
            </a:spcBef>
            <a:spcAft>
              <a:spcPct val="35000"/>
            </a:spcAft>
            <a:buNone/>
          </a:pPr>
          <a:r>
            <a:rPr lang="en-US" sz="1300" b="0" kern="1200">
              <a:latin typeface="Arial" panose="020B0604020202020204"/>
            </a:rPr>
            <a:t>Integration of holistic and IH practices</a:t>
          </a:r>
        </a:p>
      </dsp:txBody>
      <dsp:txXfrm>
        <a:off x="351466" y="29415"/>
        <a:ext cx="1546208" cy="905195"/>
      </dsp:txXfrm>
    </dsp:sp>
    <dsp:sp modelId="{22EE0C8A-9120-4CC0-9DFA-A01EEA6EC312}">
      <dsp:nvSpPr>
        <dsp:cNvPr id="0" name=""/>
        <dsp:cNvSpPr/>
      </dsp:nvSpPr>
      <dsp:spPr>
        <a:xfrm rot="5400000">
          <a:off x="51720" y="1968786"/>
          <a:ext cx="1193040" cy="14422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400777-8D10-468C-B24C-69459B0FEF15}">
      <dsp:nvSpPr>
        <dsp:cNvPr id="0" name=""/>
        <dsp:cNvSpPr/>
      </dsp:nvSpPr>
      <dsp:spPr>
        <a:xfrm>
          <a:off x="323304" y="1203153"/>
          <a:ext cx="1602532" cy="9615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12000"/>
            </a:lnSpc>
            <a:spcBef>
              <a:spcPct val="0"/>
            </a:spcBef>
            <a:spcAft>
              <a:spcPct val="35000"/>
            </a:spcAft>
            <a:buNone/>
          </a:pPr>
          <a:r>
            <a:rPr lang="en-US" sz="1300" b="0" kern="1200">
              <a:latin typeface="Arial" panose="020B0604020202020204"/>
            </a:rPr>
            <a:t>Mind-body and mindfulness techniques</a:t>
          </a:r>
        </a:p>
      </dsp:txBody>
      <dsp:txXfrm>
        <a:off x="351466" y="1231315"/>
        <a:ext cx="1546208" cy="905195"/>
      </dsp:txXfrm>
    </dsp:sp>
    <dsp:sp modelId="{7D9FCD2C-3E75-42D6-8054-2FCFB54A6813}">
      <dsp:nvSpPr>
        <dsp:cNvPr id="0" name=""/>
        <dsp:cNvSpPr/>
      </dsp:nvSpPr>
      <dsp:spPr>
        <a:xfrm>
          <a:off x="652670" y="2569736"/>
          <a:ext cx="2122509" cy="14422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652B10-B532-4B17-A293-0167F0BCC155}">
      <dsp:nvSpPr>
        <dsp:cNvPr id="0" name=""/>
        <dsp:cNvSpPr/>
      </dsp:nvSpPr>
      <dsp:spPr>
        <a:xfrm>
          <a:off x="323304" y="2405053"/>
          <a:ext cx="1602532" cy="9615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12000"/>
            </a:lnSpc>
            <a:spcBef>
              <a:spcPct val="0"/>
            </a:spcBef>
            <a:spcAft>
              <a:spcPct val="35000"/>
            </a:spcAft>
            <a:buNone/>
          </a:pPr>
          <a:r>
            <a:rPr lang="en-US" sz="1300" b="0" kern="1200">
              <a:latin typeface="Arial" panose="020B0604020202020204"/>
            </a:rPr>
            <a:t>Self-care, wellness, and emotional awareness</a:t>
          </a:r>
        </a:p>
      </dsp:txBody>
      <dsp:txXfrm>
        <a:off x="351466" y="2433215"/>
        <a:ext cx="1546208" cy="905195"/>
      </dsp:txXfrm>
    </dsp:sp>
    <dsp:sp modelId="{7731916D-9208-458D-9566-2CF800E7FC8A}">
      <dsp:nvSpPr>
        <dsp:cNvPr id="0" name=""/>
        <dsp:cNvSpPr/>
      </dsp:nvSpPr>
      <dsp:spPr>
        <a:xfrm rot="16200000">
          <a:off x="2183089" y="1968786"/>
          <a:ext cx="1193040" cy="14422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CBBAEB-F558-4F3A-8EFD-2B3BDA9A8671}">
      <dsp:nvSpPr>
        <dsp:cNvPr id="0" name=""/>
        <dsp:cNvSpPr/>
      </dsp:nvSpPr>
      <dsp:spPr>
        <a:xfrm>
          <a:off x="2454673" y="2405053"/>
          <a:ext cx="1602532" cy="9615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12000"/>
            </a:lnSpc>
            <a:spcBef>
              <a:spcPct val="0"/>
            </a:spcBef>
            <a:spcAft>
              <a:spcPct val="35000"/>
            </a:spcAft>
            <a:buNone/>
          </a:pPr>
          <a:r>
            <a:rPr lang="en-US" sz="1300" b="0" kern="1200">
              <a:latin typeface="Arial" panose="020B0604020202020204"/>
            </a:rPr>
            <a:t>Research and project management skills</a:t>
          </a:r>
        </a:p>
      </dsp:txBody>
      <dsp:txXfrm>
        <a:off x="2482835" y="2433215"/>
        <a:ext cx="1546208" cy="905195"/>
      </dsp:txXfrm>
    </dsp:sp>
    <dsp:sp modelId="{98D7353C-736E-4B3B-B9AE-705D3BB9B89C}">
      <dsp:nvSpPr>
        <dsp:cNvPr id="0" name=""/>
        <dsp:cNvSpPr/>
      </dsp:nvSpPr>
      <dsp:spPr>
        <a:xfrm rot="16200000">
          <a:off x="2183089" y="766886"/>
          <a:ext cx="1193040" cy="14422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734E4E-CC7D-4E17-94C0-C72133E9FB86}">
      <dsp:nvSpPr>
        <dsp:cNvPr id="0" name=""/>
        <dsp:cNvSpPr/>
      </dsp:nvSpPr>
      <dsp:spPr>
        <a:xfrm>
          <a:off x="2454673" y="1203153"/>
          <a:ext cx="1602532" cy="9615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12000"/>
            </a:lnSpc>
            <a:spcBef>
              <a:spcPct val="0"/>
            </a:spcBef>
            <a:spcAft>
              <a:spcPct val="35000"/>
            </a:spcAft>
            <a:buNone/>
          </a:pPr>
          <a:r>
            <a:rPr lang="en-US" sz="1300" b="0" kern="1200">
              <a:latin typeface="Arial" panose="020B0604020202020204"/>
            </a:rPr>
            <a:t>Professional development</a:t>
          </a:r>
        </a:p>
      </dsp:txBody>
      <dsp:txXfrm>
        <a:off x="2482835" y="1231315"/>
        <a:ext cx="1546208" cy="905195"/>
      </dsp:txXfrm>
    </dsp:sp>
    <dsp:sp modelId="{1235ECCC-F350-4588-99CE-6F7EE3A1C6AE}">
      <dsp:nvSpPr>
        <dsp:cNvPr id="0" name=""/>
        <dsp:cNvSpPr/>
      </dsp:nvSpPr>
      <dsp:spPr>
        <a:xfrm>
          <a:off x="2784039" y="165936"/>
          <a:ext cx="2122509" cy="14422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952153-E410-47A7-ADE2-B9D304347CA8}">
      <dsp:nvSpPr>
        <dsp:cNvPr id="0" name=""/>
        <dsp:cNvSpPr/>
      </dsp:nvSpPr>
      <dsp:spPr>
        <a:xfrm>
          <a:off x="2454673" y="1253"/>
          <a:ext cx="1602532" cy="9615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12000"/>
            </a:lnSpc>
            <a:spcBef>
              <a:spcPct val="0"/>
            </a:spcBef>
            <a:spcAft>
              <a:spcPct val="35000"/>
            </a:spcAft>
            <a:buNone/>
          </a:pPr>
          <a:r>
            <a:rPr lang="en-US" sz="1300" b="0" kern="1200">
              <a:latin typeface="Arial" panose="020B0604020202020204"/>
            </a:rPr>
            <a:t>Resilience and mental health </a:t>
          </a:r>
        </a:p>
      </dsp:txBody>
      <dsp:txXfrm>
        <a:off x="2482835" y="29415"/>
        <a:ext cx="1546208" cy="905195"/>
      </dsp:txXfrm>
    </dsp:sp>
    <dsp:sp modelId="{AAB5B05C-3BC9-48A7-83A4-115B7C96279A}">
      <dsp:nvSpPr>
        <dsp:cNvPr id="0" name=""/>
        <dsp:cNvSpPr/>
      </dsp:nvSpPr>
      <dsp:spPr>
        <a:xfrm rot="5400000">
          <a:off x="4314458" y="766886"/>
          <a:ext cx="1193040" cy="14422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26F1BE-0DBC-443A-9B09-431A4B11FBED}">
      <dsp:nvSpPr>
        <dsp:cNvPr id="0" name=""/>
        <dsp:cNvSpPr/>
      </dsp:nvSpPr>
      <dsp:spPr>
        <a:xfrm>
          <a:off x="4586042" y="1253"/>
          <a:ext cx="1602532" cy="9615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112000"/>
            </a:lnSpc>
            <a:spcBef>
              <a:spcPct val="0"/>
            </a:spcBef>
            <a:spcAft>
              <a:spcPct val="35000"/>
            </a:spcAft>
            <a:buNone/>
          </a:pPr>
          <a:r>
            <a:rPr lang="en-US" sz="1300" b="0" kern="1200">
              <a:latin typeface="Arial" panose="020B0604020202020204"/>
            </a:rPr>
            <a:t>Self-compassion</a:t>
          </a:r>
        </a:p>
      </dsp:txBody>
      <dsp:txXfrm>
        <a:off x="4614204" y="29415"/>
        <a:ext cx="1546208" cy="905195"/>
      </dsp:txXfrm>
    </dsp:sp>
    <dsp:sp modelId="{4A8172C8-B89C-4DA6-B168-7F91F252C2BD}">
      <dsp:nvSpPr>
        <dsp:cNvPr id="0" name=""/>
        <dsp:cNvSpPr/>
      </dsp:nvSpPr>
      <dsp:spPr>
        <a:xfrm rot="5400000">
          <a:off x="4314458" y="1968786"/>
          <a:ext cx="1193040" cy="144227"/>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EB1199-BB76-42F0-99A0-D06089E17EFA}">
      <dsp:nvSpPr>
        <dsp:cNvPr id="0" name=""/>
        <dsp:cNvSpPr/>
      </dsp:nvSpPr>
      <dsp:spPr>
        <a:xfrm>
          <a:off x="4586042" y="1203153"/>
          <a:ext cx="1602532" cy="9615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rtl="0">
            <a:lnSpc>
              <a:spcPct val="112000"/>
            </a:lnSpc>
            <a:spcBef>
              <a:spcPct val="0"/>
            </a:spcBef>
            <a:spcAft>
              <a:spcPct val="35000"/>
            </a:spcAft>
            <a:buNone/>
          </a:pPr>
          <a:r>
            <a:rPr lang="en-US" sz="1300" b="0" kern="1200">
              <a:latin typeface="Arial" panose="020B0604020202020204"/>
            </a:rPr>
            <a:t>Trauma-informed and patient-centered care </a:t>
          </a:r>
        </a:p>
      </dsp:txBody>
      <dsp:txXfrm>
        <a:off x="4614204" y="1231315"/>
        <a:ext cx="1546208" cy="905195"/>
      </dsp:txXfrm>
    </dsp:sp>
    <dsp:sp modelId="{9BBA3029-5579-48CE-A60D-79D2A598FB25}">
      <dsp:nvSpPr>
        <dsp:cNvPr id="0" name=""/>
        <dsp:cNvSpPr/>
      </dsp:nvSpPr>
      <dsp:spPr>
        <a:xfrm>
          <a:off x="4586042" y="2405053"/>
          <a:ext cx="1602532" cy="9615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b="0" kern="1200">
              <a:latin typeface="Arial" panose="020B0604020202020204"/>
            </a:rPr>
            <a:t>Empowerment and advocacy skills</a:t>
          </a:r>
        </a:p>
      </dsp:txBody>
      <dsp:txXfrm>
        <a:off x="4614204" y="2433215"/>
        <a:ext cx="1546208" cy="9051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0AB25-CC71-4C1F-81F0-FB8C21F21734}">
      <dsp:nvSpPr>
        <dsp:cNvPr id="0" name=""/>
        <dsp:cNvSpPr/>
      </dsp:nvSpPr>
      <dsp:spPr>
        <a:xfrm>
          <a:off x="0" y="74026"/>
          <a:ext cx="4479809" cy="646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ctr" defTabSz="488950">
            <a:lnSpc>
              <a:spcPct val="90000"/>
            </a:lnSpc>
            <a:spcBef>
              <a:spcPct val="0"/>
            </a:spcBef>
            <a:spcAft>
              <a:spcPct val="15000"/>
            </a:spcAft>
            <a:buNone/>
          </a:pPr>
          <a:endParaRPr lang="en-US" sz="1100" kern="1200" dirty="0">
            <a:solidFill>
              <a:srgbClr val="1D4F91"/>
            </a:solidFill>
            <a:latin typeface="Arial" panose="020B0604020202020204" pitchFamily="34" charset="0"/>
            <a:cs typeface="Arial" panose="020B0604020202020204" pitchFamily="34" charset="0"/>
          </a:endParaRPr>
        </a:p>
        <a:p>
          <a:pPr marL="57150" lvl="1" indent="-57150" algn="ctr" defTabSz="488950">
            <a:lnSpc>
              <a:spcPct val="90000"/>
            </a:lnSpc>
            <a:spcBef>
              <a:spcPct val="0"/>
            </a:spcBef>
            <a:spcAft>
              <a:spcPct val="15000"/>
            </a:spcAft>
            <a:buNone/>
          </a:pPr>
          <a:r>
            <a:rPr lang="en-US" sz="1100" kern="1200" dirty="0">
              <a:solidFill>
                <a:srgbClr val="1D4F91"/>
              </a:solidFill>
              <a:latin typeface="Arial" panose="020B0604020202020204" pitchFamily="34" charset="0"/>
              <a:cs typeface="Arial" panose="020B0604020202020204" pitchFamily="34" charset="0"/>
            </a:rPr>
            <a:t>1. Technical difficulties preventing ease of dissemination</a:t>
          </a:r>
        </a:p>
        <a:p>
          <a:pPr marL="57150" lvl="1" indent="-57150" algn="ctr" defTabSz="488950">
            <a:lnSpc>
              <a:spcPct val="90000"/>
            </a:lnSpc>
            <a:spcBef>
              <a:spcPct val="0"/>
            </a:spcBef>
            <a:spcAft>
              <a:spcPct val="15000"/>
            </a:spcAft>
            <a:buFont typeface="+mj-lt"/>
            <a:buNone/>
          </a:pPr>
          <a:r>
            <a:rPr lang="en-US" sz="1100" kern="1200" dirty="0">
              <a:solidFill>
                <a:srgbClr val="1D4F91"/>
              </a:solidFill>
              <a:latin typeface="Arial" panose="020B0604020202020204" pitchFamily="34" charset="0"/>
              <a:cs typeface="Arial" panose="020B0604020202020204" pitchFamily="34" charset="0"/>
            </a:rPr>
            <a:t> (email firewall) </a:t>
          </a:r>
        </a:p>
      </dsp:txBody>
      <dsp:txXfrm>
        <a:off x="0" y="154818"/>
        <a:ext cx="4237434" cy="484749"/>
      </dsp:txXfrm>
    </dsp:sp>
    <dsp:sp modelId="{FCFB8C51-63B9-4414-ADDB-9DFD7B0F2624}">
      <dsp:nvSpPr>
        <dsp:cNvPr id="0" name=""/>
        <dsp:cNvSpPr/>
      </dsp:nvSpPr>
      <dsp:spPr>
        <a:xfrm>
          <a:off x="4479809" y="2088298"/>
          <a:ext cx="2986539" cy="646333"/>
        </a:xfrm>
        <a:prstGeom prst="roundRect">
          <a:avLst/>
        </a:prstGeom>
        <a:solidFill>
          <a:srgbClr val="1D4F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l" defTabSz="488950">
            <a:lnSpc>
              <a:spcPct val="90000"/>
            </a:lnSpc>
            <a:spcBef>
              <a:spcPct val="0"/>
            </a:spcBef>
            <a:spcAft>
              <a:spcPct val="35000"/>
            </a:spcAft>
            <a:buNone/>
          </a:pPr>
          <a:r>
            <a:rPr lang="en-US" sz="1100" kern="1200" dirty="0">
              <a:solidFill>
                <a:srgbClr val="92D050"/>
              </a:solidFill>
              <a:latin typeface="Arial" panose="020B0604020202020204" pitchFamily="34" charset="0"/>
              <a:cs typeface="Arial" panose="020B0604020202020204" pitchFamily="34" charset="0"/>
            </a:rPr>
            <a:t>-</a:t>
          </a:r>
          <a:r>
            <a:rPr lang="en-US" sz="1100" kern="1200" baseline="0" dirty="0">
              <a:solidFill>
                <a:srgbClr val="92D050"/>
              </a:solidFill>
              <a:latin typeface="Arial" panose="020B0604020202020204" pitchFamily="34" charset="0"/>
              <a:cs typeface="Arial" panose="020B0604020202020204" pitchFamily="34" charset="0"/>
            </a:rPr>
            <a:t> Filmed videos to increase access to experiential modules</a:t>
          </a:r>
          <a:endParaRPr lang="en-US" sz="1100" kern="1200" dirty="0">
            <a:solidFill>
              <a:srgbClr val="92D050"/>
            </a:solidFill>
            <a:latin typeface="Arial" panose="020B0604020202020204" pitchFamily="34" charset="0"/>
            <a:cs typeface="Arial" panose="020B0604020202020204" pitchFamily="34" charset="0"/>
          </a:endParaRPr>
        </a:p>
      </dsp:txBody>
      <dsp:txXfrm>
        <a:off x="4511360" y="2119849"/>
        <a:ext cx="2923437" cy="583231"/>
      </dsp:txXfrm>
    </dsp:sp>
    <dsp:sp modelId="{B55C184A-15C5-49C3-95D7-0619F5878724}">
      <dsp:nvSpPr>
        <dsp:cNvPr id="0" name=""/>
        <dsp:cNvSpPr/>
      </dsp:nvSpPr>
      <dsp:spPr>
        <a:xfrm>
          <a:off x="0" y="704292"/>
          <a:ext cx="4479809" cy="646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ctr" defTabSz="488950">
            <a:lnSpc>
              <a:spcPct val="90000"/>
            </a:lnSpc>
            <a:spcBef>
              <a:spcPct val="0"/>
            </a:spcBef>
            <a:spcAft>
              <a:spcPct val="15000"/>
            </a:spcAft>
            <a:buNone/>
          </a:pPr>
          <a:endParaRPr lang="en-US" sz="1100" kern="1200" dirty="0">
            <a:solidFill>
              <a:srgbClr val="1D4F91"/>
            </a:solidFill>
          </a:endParaRPr>
        </a:p>
        <a:p>
          <a:pPr marL="57150" lvl="1" indent="-57150" algn="ctr" defTabSz="488950">
            <a:lnSpc>
              <a:spcPct val="90000"/>
            </a:lnSpc>
            <a:spcBef>
              <a:spcPct val="0"/>
            </a:spcBef>
            <a:spcAft>
              <a:spcPct val="15000"/>
            </a:spcAft>
            <a:buFont typeface="+mj-lt"/>
            <a:buNone/>
          </a:pPr>
          <a:r>
            <a:rPr lang="en-US" sz="1100" kern="1200" dirty="0">
              <a:solidFill>
                <a:srgbClr val="1D4F91"/>
              </a:solidFill>
              <a:latin typeface="Arial" panose="020B0604020202020204" pitchFamily="34" charset="0"/>
              <a:ea typeface="+mn-ea"/>
              <a:cs typeface="Arial" panose="020B0604020202020204" pitchFamily="34" charset="0"/>
            </a:rPr>
            <a:t>2. Difficulty tracking participation engagement</a:t>
          </a:r>
          <a:endParaRPr lang="en-US" sz="1100" kern="1200" dirty="0">
            <a:solidFill>
              <a:srgbClr val="1D4F91"/>
            </a:solidFill>
          </a:endParaRPr>
        </a:p>
      </dsp:txBody>
      <dsp:txXfrm>
        <a:off x="0" y="785084"/>
        <a:ext cx="4237434" cy="484749"/>
      </dsp:txXfrm>
    </dsp:sp>
    <dsp:sp modelId="{6BE4C540-F7CD-4C03-A73F-7BDFA4287B45}">
      <dsp:nvSpPr>
        <dsp:cNvPr id="0" name=""/>
        <dsp:cNvSpPr/>
      </dsp:nvSpPr>
      <dsp:spPr>
        <a:xfrm>
          <a:off x="4479809" y="1381022"/>
          <a:ext cx="2986539" cy="646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l" defTabSz="488950">
            <a:lnSpc>
              <a:spcPct val="90000"/>
            </a:lnSpc>
            <a:spcBef>
              <a:spcPct val="0"/>
            </a:spcBef>
            <a:spcAft>
              <a:spcPct val="35000"/>
            </a:spcAft>
            <a:buClr>
              <a:srgbClr val="1D4F91"/>
            </a:buClr>
            <a:buFont typeface="Arial" panose="020B0604020202020204" pitchFamily="34" charset="0"/>
            <a:buNone/>
          </a:pPr>
          <a:r>
            <a:rPr lang="en-US" sz="1100" kern="1200" dirty="0">
              <a:solidFill>
                <a:srgbClr val="92D050"/>
              </a:solidFill>
              <a:latin typeface="Arial" panose="020B0604020202020204" pitchFamily="34" charset="0"/>
              <a:ea typeface="+mn-ea"/>
              <a:cs typeface="Arial" panose="020B0604020202020204" pitchFamily="34" charset="0"/>
            </a:rPr>
            <a:t>- Open access during weeks of delivery </a:t>
          </a:r>
        </a:p>
      </dsp:txBody>
      <dsp:txXfrm>
        <a:off x="4511360" y="1412573"/>
        <a:ext cx="2923437" cy="583231"/>
      </dsp:txXfrm>
    </dsp:sp>
    <dsp:sp modelId="{8540D03E-E0B8-4988-BBAF-0E18DDF3C163}">
      <dsp:nvSpPr>
        <dsp:cNvPr id="0" name=""/>
        <dsp:cNvSpPr/>
      </dsp:nvSpPr>
      <dsp:spPr>
        <a:xfrm>
          <a:off x="0" y="1404413"/>
          <a:ext cx="4479809" cy="646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ctr" defTabSz="488950">
            <a:lnSpc>
              <a:spcPct val="90000"/>
            </a:lnSpc>
            <a:spcBef>
              <a:spcPct val="0"/>
            </a:spcBef>
            <a:spcAft>
              <a:spcPct val="15000"/>
            </a:spcAft>
            <a:buClr>
              <a:srgbClr val="1D4F91"/>
            </a:buClr>
            <a:buFont typeface="Arial" panose="020B0604020202020204" pitchFamily="34" charset="0"/>
            <a:buNone/>
          </a:pPr>
          <a:r>
            <a:rPr lang="en-US" sz="1100" kern="1200" dirty="0">
              <a:solidFill>
                <a:srgbClr val="1D4F91"/>
              </a:solidFill>
              <a:latin typeface="Arial" panose="020B0604020202020204" pitchFamily="34" charset="0"/>
              <a:cs typeface="Arial" panose="020B0604020202020204" pitchFamily="34" charset="0"/>
            </a:rPr>
            <a:t> </a:t>
          </a:r>
          <a:endParaRPr lang="en-US" sz="1100" kern="1200" dirty="0">
            <a:solidFill>
              <a:srgbClr val="1D4F91"/>
            </a:solidFill>
          </a:endParaRPr>
        </a:p>
        <a:p>
          <a:pPr marL="57150" lvl="1" indent="-57150" algn="ctr" defTabSz="488950">
            <a:lnSpc>
              <a:spcPct val="90000"/>
            </a:lnSpc>
            <a:spcBef>
              <a:spcPct val="0"/>
            </a:spcBef>
            <a:spcAft>
              <a:spcPct val="15000"/>
            </a:spcAft>
            <a:buClr>
              <a:srgbClr val="1D4F91"/>
            </a:buClr>
            <a:buFont typeface="Arial" panose="020B0604020202020204" pitchFamily="34" charset="0"/>
            <a:buNone/>
          </a:pPr>
          <a:r>
            <a:rPr lang="en-US" sz="1100" kern="1200" dirty="0">
              <a:solidFill>
                <a:srgbClr val="1D4F91"/>
              </a:solidFill>
              <a:latin typeface="Arial" panose="020B0604020202020204" pitchFamily="34" charset="0"/>
              <a:cs typeface="Arial" panose="020B0604020202020204" pitchFamily="34" charset="0"/>
            </a:rPr>
            <a:t>3. Not all work shifts aligned with program delivery (Monday email)</a:t>
          </a:r>
          <a:endParaRPr lang="en-US" sz="1100" kern="1200" dirty="0">
            <a:solidFill>
              <a:srgbClr val="1D4F91"/>
            </a:solidFill>
          </a:endParaRPr>
        </a:p>
      </dsp:txBody>
      <dsp:txXfrm>
        <a:off x="0" y="1485205"/>
        <a:ext cx="4237434" cy="484749"/>
      </dsp:txXfrm>
    </dsp:sp>
    <dsp:sp modelId="{DCD944DB-2FE5-44D0-91E8-054E1EED759A}">
      <dsp:nvSpPr>
        <dsp:cNvPr id="0" name=""/>
        <dsp:cNvSpPr/>
      </dsp:nvSpPr>
      <dsp:spPr>
        <a:xfrm>
          <a:off x="4479809" y="74026"/>
          <a:ext cx="2986539" cy="646333"/>
        </a:xfrm>
        <a:prstGeom prst="roundRect">
          <a:avLst/>
        </a:prstGeom>
        <a:solidFill>
          <a:srgbClr val="1D4F91">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l" defTabSz="577850">
            <a:lnSpc>
              <a:spcPct val="90000"/>
            </a:lnSpc>
            <a:spcBef>
              <a:spcPct val="0"/>
            </a:spcBef>
            <a:spcAft>
              <a:spcPct val="35000"/>
            </a:spcAft>
            <a:buNone/>
          </a:pPr>
          <a:r>
            <a:rPr lang="en-US" sz="1100" kern="1200" dirty="0">
              <a:solidFill>
                <a:srgbClr val="92D050"/>
              </a:solidFill>
              <a:latin typeface="Arial" panose="020B0604020202020204" pitchFamily="34" charset="0"/>
              <a:ea typeface="+mn-ea"/>
              <a:cs typeface="Arial" panose="020B0604020202020204" pitchFamily="34" charset="0"/>
            </a:rPr>
            <a:t>-</a:t>
          </a:r>
          <a:r>
            <a:rPr lang="en-US" sz="1100" kern="1200" baseline="0" dirty="0">
              <a:solidFill>
                <a:srgbClr val="92D050"/>
              </a:solidFill>
              <a:latin typeface="Arial" panose="020B0604020202020204" pitchFamily="34" charset="0"/>
              <a:ea typeface="+mn-ea"/>
              <a:cs typeface="Arial" panose="020B0604020202020204" pitchFamily="34" charset="0"/>
            </a:rPr>
            <a:t> Appoint Ambassadors to email their division, department, unit, or team listserv</a:t>
          </a:r>
          <a:endParaRPr lang="en-US" sz="1100" kern="1200" dirty="0">
            <a:solidFill>
              <a:srgbClr val="92D050"/>
            </a:solidFill>
            <a:latin typeface="Arial" panose="020B0604020202020204" pitchFamily="34" charset="0"/>
            <a:ea typeface="+mn-ea"/>
            <a:cs typeface="Arial" panose="020B0604020202020204" pitchFamily="34" charset="0"/>
          </a:endParaRPr>
        </a:p>
      </dsp:txBody>
      <dsp:txXfrm>
        <a:off x="4511360" y="105577"/>
        <a:ext cx="2923437" cy="583231"/>
      </dsp:txXfrm>
    </dsp:sp>
    <dsp:sp modelId="{7961CB81-06A8-4317-BD5F-55798125A377}">
      <dsp:nvSpPr>
        <dsp:cNvPr id="0" name=""/>
        <dsp:cNvSpPr/>
      </dsp:nvSpPr>
      <dsp:spPr>
        <a:xfrm>
          <a:off x="0" y="2106344"/>
          <a:ext cx="4479809" cy="646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ctr" defTabSz="488950">
            <a:lnSpc>
              <a:spcPct val="90000"/>
            </a:lnSpc>
            <a:spcBef>
              <a:spcPct val="0"/>
            </a:spcBef>
            <a:spcAft>
              <a:spcPct val="15000"/>
            </a:spcAft>
            <a:buNone/>
          </a:pPr>
          <a:endParaRPr lang="en-US" sz="1100" kern="1200" dirty="0">
            <a:solidFill>
              <a:srgbClr val="1D4F91"/>
            </a:solidFill>
          </a:endParaRPr>
        </a:p>
        <a:p>
          <a:pPr marL="57150" lvl="1" indent="-57150" algn="ctr" defTabSz="488950">
            <a:lnSpc>
              <a:spcPct val="90000"/>
            </a:lnSpc>
            <a:spcBef>
              <a:spcPct val="0"/>
            </a:spcBef>
            <a:spcAft>
              <a:spcPct val="15000"/>
            </a:spcAft>
            <a:buNone/>
          </a:pPr>
          <a:r>
            <a:rPr lang="en-US" sz="1100" kern="1200" dirty="0">
              <a:solidFill>
                <a:srgbClr val="1D4F91"/>
              </a:solidFill>
              <a:latin typeface="Arial" panose="020B0604020202020204" pitchFamily="34" charset="0"/>
              <a:cs typeface="Arial" panose="020B0604020202020204" pitchFamily="34" charset="0"/>
            </a:rPr>
            <a:t>4. Pilot programs included in-person workshops that had low attendance due to conflicting clinic schedules</a:t>
          </a:r>
          <a:endParaRPr lang="en-US" sz="1100" kern="1200" dirty="0">
            <a:solidFill>
              <a:srgbClr val="1D4F91"/>
            </a:solidFill>
          </a:endParaRPr>
        </a:p>
      </dsp:txBody>
      <dsp:txXfrm>
        <a:off x="0" y="2187136"/>
        <a:ext cx="4237434" cy="484749"/>
      </dsp:txXfrm>
    </dsp:sp>
    <dsp:sp modelId="{AC918075-507A-4F99-9CD6-35DD3FF3322C}">
      <dsp:nvSpPr>
        <dsp:cNvPr id="0" name=""/>
        <dsp:cNvSpPr/>
      </dsp:nvSpPr>
      <dsp:spPr>
        <a:xfrm>
          <a:off x="4479809" y="716055"/>
          <a:ext cx="2986539" cy="646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l" defTabSz="488950">
            <a:lnSpc>
              <a:spcPct val="90000"/>
            </a:lnSpc>
            <a:spcBef>
              <a:spcPct val="0"/>
            </a:spcBef>
            <a:spcAft>
              <a:spcPct val="35000"/>
            </a:spcAft>
            <a:buNone/>
          </a:pPr>
          <a:r>
            <a:rPr lang="en-US" sz="1100" kern="1200" dirty="0">
              <a:solidFill>
                <a:srgbClr val="92D050"/>
              </a:solidFill>
              <a:latin typeface="Arial" panose="020B0604020202020204" pitchFamily="34" charset="0"/>
              <a:cs typeface="Arial" panose="020B0604020202020204" pitchFamily="34" charset="0"/>
            </a:rPr>
            <a:t>-</a:t>
          </a:r>
          <a:r>
            <a:rPr lang="en-US" sz="1100" kern="1200" baseline="0" dirty="0">
              <a:solidFill>
                <a:srgbClr val="92D050"/>
              </a:solidFill>
              <a:latin typeface="Arial" panose="020B0604020202020204" pitchFamily="34" charset="0"/>
              <a:cs typeface="Arial" panose="020B0604020202020204" pitchFamily="34" charset="0"/>
            </a:rPr>
            <a:t> Utilized Google Analytics Software to track traffic to program components</a:t>
          </a:r>
          <a:endParaRPr lang="en-US" sz="1100" kern="1200" dirty="0">
            <a:solidFill>
              <a:srgbClr val="92D050"/>
            </a:solidFill>
            <a:latin typeface="Arial" panose="020B0604020202020204" pitchFamily="34" charset="0"/>
            <a:cs typeface="Arial" panose="020B0604020202020204" pitchFamily="34" charset="0"/>
          </a:endParaRPr>
        </a:p>
      </dsp:txBody>
      <dsp:txXfrm>
        <a:off x="4511360" y="747606"/>
        <a:ext cx="2923437" cy="583231"/>
      </dsp:txXfrm>
    </dsp:sp>
    <dsp:sp modelId="{610FCC8A-0E0E-4543-9E5D-DA7016942B22}">
      <dsp:nvSpPr>
        <dsp:cNvPr id="0" name=""/>
        <dsp:cNvSpPr/>
      </dsp:nvSpPr>
      <dsp:spPr>
        <a:xfrm>
          <a:off x="0" y="2807686"/>
          <a:ext cx="4479809" cy="646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ctr" defTabSz="488950">
            <a:lnSpc>
              <a:spcPct val="90000"/>
            </a:lnSpc>
            <a:spcBef>
              <a:spcPct val="0"/>
            </a:spcBef>
            <a:spcAft>
              <a:spcPct val="15000"/>
            </a:spcAft>
            <a:buClr>
              <a:srgbClr val="1D4F91"/>
            </a:buClr>
            <a:buFont typeface="Arial" panose="020B0604020202020204" pitchFamily="34" charset="0"/>
            <a:buNone/>
          </a:pPr>
          <a:r>
            <a:rPr lang="en-US" sz="1100" kern="1200" dirty="0">
              <a:solidFill>
                <a:srgbClr val="1D4F91"/>
              </a:solidFill>
              <a:latin typeface="Arial" panose="020B0604020202020204" pitchFamily="34" charset="0"/>
              <a:cs typeface="Arial" panose="020B0604020202020204" pitchFamily="34" charset="0"/>
            </a:rPr>
            <a:t>5. Unclear knowledge of available well-being resources throughout the institution</a:t>
          </a:r>
          <a:endParaRPr lang="en-US" sz="1100" kern="1200" dirty="0">
            <a:solidFill>
              <a:srgbClr val="1D4F91"/>
            </a:solidFill>
          </a:endParaRPr>
        </a:p>
      </dsp:txBody>
      <dsp:txXfrm>
        <a:off x="0" y="2888478"/>
        <a:ext cx="4237434" cy="484749"/>
      </dsp:txXfrm>
    </dsp:sp>
    <dsp:sp modelId="{DF7244F7-228A-46D4-8475-F68B5081538E}">
      <dsp:nvSpPr>
        <dsp:cNvPr id="0" name=""/>
        <dsp:cNvSpPr/>
      </dsp:nvSpPr>
      <dsp:spPr>
        <a:xfrm>
          <a:off x="4479809" y="2798657"/>
          <a:ext cx="2986539" cy="646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l" defTabSz="488950">
            <a:lnSpc>
              <a:spcPct val="90000"/>
            </a:lnSpc>
            <a:spcBef>
              <a:spcPct val="0"/>
            </a:spcBef>
            <a:spcAft>
              <a:spcPct val="35000"/>
            </a:spcAft>
            <a:buNone/>
          </a:pPr>
          <a:r>
            <a:rPr lang="en-US" sz="1100" kern="1200" dirty="0">
              <a:solidFill>
                <a:srgbClr val="92D050"/>
              </a:solidFill>
              <a:latin typeface="Arial" panose="020B0604020202020204" pitchFamily="34" charset="0"/>
              <a:cs typeface="Arial" panose="020B0604020202020204" pitchFamily="34" charset="0"/>
            </a:rPr>
            <a:t>- Developed a program inclusive of other well-being programs across the institution</a:t>
          </a:r>
        </a:p>
      </dsp:txBody>
      <dsp:txXfrm>
        <a:off x="4511360" y="2830208"/>
        <a:ext cx="2923437" cy="583231"/>
      </dsp:txXfrm>
    </dsp:sp>
    <dsp:sp modelId="{3BFF9BA5-D4E9-4F76-8C9D-1BEA58735E6D}">
      <dsp:nvSpPr>
        <dsp:cNvPr id="0" name=""/>
        <dsp:cNvSpPr/>
      </dsp:nvSpPr>
      <dsp:spPr>
        <a:xfrm>
          <a:off x="0" y="3499140"/>
          <a:ext cx="4479809" cy="646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ctr" defTabSz="488950">
            <a:lnSpc>
              <a:spcPct val="90000"/>
            </a:lnSpc>
            <a:spcBef>
              <a:spcPct val="0"/>
            </a:spcBef>
            <a:spcAft>
              <a:spcPct val="15000"/>
            </a:spcAft>
            <a:buClr>
              <a:srgbClr val="1D4F91"/>
            </a:buClr>
            <a:buFont typeface="Arial" panose="020B0604020202020204" pitchFamily="34" charset="0"/>
            <a:buNone/>
          </a:pPr>
          <a:r>
            <a:rPr lang="en-US" sz="1100" kern="1200" dirty="0">
              <a:solidFill>
                <a:srgbClr val="1D4F91"/>
              </a:solidFill>
              <a:latin typeface="Arial" panose="020B0604020202020204" pitchFamily="34" charset="0"/>
              <a:ea typeface="+mn-ea"/>
              <a:cs typeface="Arial" panose="020B0604020202020204" pitchFamily="34" charset="0"/>
            </a:rPr>
            <a:t>6. Many participants may have previously received Healthy Monday Programming</a:t>
          </a:r>
        </a:p>
        <a:p>
          <a:pPr marL="57150" lvl="1" indent="-57150" algn="ctr" defTabSz="488950">
            <a:lnSpc>
              <a:spcPct val="90000"/>
            </a:lnSpc>
            <a:spcBef>
              <a:spcPct val="0"/>
            </a:spcBef>
            <a:spcAft>
              <a:spcPct val="15000"/>
            </a:spcAft>
            <a:buChar char="•"/>
          </a:pPr>
          <a:endParaRPr lang="en-US" sz="1100" kern="1200" dirty="0">
            <a:solidFill>
              <a:srgbClr val="1D4F91"/>
            </a:solidFill>
          </a:endParaRPr>
        </a:p>
      </dsp:txBody>
      <dsp:txXfrm>
        <a:off x="0" y="3579932"/>
        <a:ext cx="4237434" cy="484749"/>
      </dsp:txXfrm>
    </dsp:sp>
    <dsp:sp modelId="{F6C844FD-F5FF-4BF9-A0A8-025261C23BA2}">
      <dsp:nvSpPr>
        <dsp:cNvPr id="0" name=""/>
        <dsp:cNvSpPr/>
      </dsp:nvSpPr>
      <dsp:spPr>
        <a:xfrm>
          <a:off x="4479809" y="3510244"/>
          <a:ext cx="2986539" cy="646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l" defTabSz="488950">
            <a:lnSpc>
              <a:spcPct val="90000"/>
            </a:lnSpc>
            <a:spcBef>
              <a:spcPct val="0"/>
            </a:spcBef>
            <a:spcAft>
              <a:spcPct val="35000"/>
            </a:spcAft>
            <a:buClr>
              <a:srgbClr val="1D4F91"/>
            </a:buClr>
            <a:buFont typeface="Arial" panose="020B0604020202020204" pitchFamily="34" charset="0"/>
            <a:buNone/>
          </a:pPr>
          <a:r>
            <a:rPr lang="en-US" sz="1100" kern="1200" dirty="0">
              <a:solidFill>
                <a:schemeClr val="bg1"/>
              </a:solidFill>
              <a:latin typeface="Arial" panose="020B0604020202020204" pitchFamily="34" charset="0"/>
              <a:cs typeface="Arial" panose="020B0604020202020204" pitchFamily="34" charset="0"/>
            </a:rPr>
            <a:t>- </a:t>
          </a:r>
          <a:r>
            <a:rPr lang="en-US" sz="1100" kern="1200" dirty="0">
              <a:solidFill>
                <a:srgbClr val="92D050"/>
              </a:solidFill>
              <a:latin typeface="Arial" panose="020B0604020202020204" pitchFamily="34" charset="0"/>
              <a:cs typeface="Arial" panose="020B0604020202020204" pitchFamily="34" charset="0"/>
            </a:rPr>
            <a:t>Created new program content</a:t>
          </a:r>
        </a:p>
      </dsp:txBody>
      <dsp:txXfrm>
        <a:off x="4511360" y="3541795"/>
        <a:ext cx="2923437" cy="5832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0AB25-CC71-4C1F-81F0-FB8C21F21734}">
      <dsp:nvSpPr>
        <dsp:cNvPr id="0" name=""/>
        <dsp:cNvSpPr/>
      </dsp:nvSpPr>
      <dsp:spPr>
        <a:xfrm>
          <a:off x="0" y="14528"/>
          <a:ext cx="4479809" cy="55194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ctr" defTabSz="488950">
            <a:lnSpc>
              <a:spcPct val="90000"/>
            </a:lnSpc>
            <a:spcBef>
              <a:spcPct val="0"/>
            </a:spcBef>
            <a:spcAft>
              <a:spcPct val="15000"/>
            </a:spcAft>
            <a:buNone/>
          </a:pPr>
          <a:r>
            <a:rPr lang="en-US" sz="1100" kern="1200" dirty="0">
              <a:solidFill>
                <a:srgbClr val="1D4F91"/>
              </a:solidFill>
              <a:latin typeface="Arial" panose="020B0604020202020204" pitchFamily="34" charset="0"/>
              <a:ea typeface="+mn-ea"/>
              <a:cs typeface="Arial" panose="020B0604020202020204" pitchFamily="34" charset="0"/>
            </a:rPr>
            <a:t>1.Registration and survey completion were not required</a:t>
          </a:r>
          <a:endParaRPr lang="en-US" sz="1100" kern="1200" dirty="0">
            <a:solidFill>
              <a:srgbClr val="1D4F91"/>
            </a:solidFill>
          </a:endParaRPr>
        </a:p>
        <a:p>
          <a:pPr marL="57150" lvl="1" indent="-57150" algn="ctr" defTabSz="488950">
            <a:lnSpc>
              <a:spcPct val="90000"/>
            </a:lnSpc>
            <a:spcBef>
              <a:spcPct val="0"/>
            </a:spcBef>
            <a:spcAft>
              <a:spcPct val="15000"/>
            </a:spcAft>
            <a:buNone/>
          </a:pPr>
          <a:endParaRPr lang="en-US" sz="1100" kern="1200" dirty="0">
            <a:solidFill>
              <a:srgbClr val="1D4F91"/>
            </a:solidFill>
          </a:endParaRPr>
        </a:p>
      </dsp:txBody>
      <dsp:txXfrm>
        <a:off x="0" y="83522"/>
        <a:ext cx="4272829" cy="413961"/>
      </dsp:txXfrm>
    </dsp:sp>
    <dsp:sp modelId="{FCFB8C51-63B9-4414-ADDB-9DFD7B0F2624}">
      <dsp:nvSpPr>
        <dsp:cNvPr id="0" name=""/>
        <dsp:cNvSpPr/>
      </dsp:nvSpPr>
      <dsp:spPr>
        <a:xfrm>
          <a:off x="4479809" y="1786595"/>
          <a:ext cx="2986539" cy="551948"/>
        </a:xfrm>
        <a:prstGeom prst="roundRect">
          <a:avLst/>
        </a:prstGeom>
        <a:solidFill>
          <a:srgbClr val="1D4F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bg1"/>
              </a:solidFill>
              <a:latin typeface="Arial" panose="020B0604020202020204" pitchFamily="34" charset="0"/>
              <a:cs typeface="Arial" panose="020B0604020202020204" pitchFamily="34" charset="0"/>
            </a:rPr>
            <a:t>- </a:t>
          </a:r>
          <a:r>
            <a:rPr lang="en-US" sz="1100" kern="1200" dirty="0">
              <a:solidFill>
                <a:srgbClr val="92D050"/>
              </a:solidFill>
              <a:latin typeface="Arial" panose="020B0604020202020204" pitchFamily="34" charset="0"/>
              <a:cs typeface="Arial" panose="020B0604020202020204" pitchFamily="34" charset="0"/>
            </a:rPr>
            <a:t>Pre- and post-surveys </a:t>
          </a:r>
        </a:p>
      </dsp:txBody>
      <dsp:txXfrm>
        <a:off x="4506753" y="1813539"/>
        <a:ext cx="2932651" cy="498060"/>
      </dsp:txXfrm>
    </dsp:sp>
    <dsp:sp modelId="{B55C184A-15C5-49C3-95D7-0619F5878724}">
      <dsp:nvSpPr>
        <dsp:cNvPr id="0" name=""/>
        <dsp:cNvSpPr/>
      </dsp:nvSpPr>
      <dsp:spPr>
        <a:xfrm>
          <a:off x="0" y="604698"/>
          <a:ext cx="4479809" cy="55194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ctr" defTabSz="488950">
            <a:lnSpc>
              <a:spcPct val="90000"/>
            </a:lnSpc>
            <a:spcBef>
              <a:spcPct val="0"/>
            </a:spcBef>
            <a:spcAft>
              <a:spcPct val="15000"/>
            </a:spcAft>
            <a:buNone/>
          </a:pPr>
          <a:r>
            <a:rPr lang="en-US" sz="1100" kern="1200" dirty="0">
              <a:solidFill>
                <a:srgbClr val="1D4F91"/>
              </a:solidFill>
              <a:latin typeface="Arial" panose="020B0604020202020204" pitchFamily="34" charset="0"/>
              <a:ea typeface="+mn-ea"/>
              <a:cs typeface="Arial" panose="020B0604020202020204" pitchFamily="34" charset="0"/>
            </a:rPr>
            <a:t>2. Rolling enrollment and engagement</a:t>
          </a:r>
          <a:endParaRPr lang="en-US" sz="1100" kern="1200" dirty="0">
            <a:solidFill>
              <a:srgbClr val="1D4F91"/>
            </a:solidFill>
          </a:endParaRPr>
        </a:p>
      </dsp:txBody>
      <dsp:txXfrm>
        <a:off x="0" y="673692"/>
        <a:ext cx="4272829" cy="413961"/>
      </dsp:txXfrm>
    </dsp:sp>
    <dsp:sp modelId="{6BE4C540-F7CD-4C03-A73F-7BDFA4287B45}">
      <dsp:nvSpPr>
        <dsp:cNvPr id="0" name=""/>
        <dsp:cNvSpPr/>
      </dsp:nvSpPr>
      <dsp:spPr>
        <a:xfrm>
          <a:off x="4479809" y="1182604"/>
          <a:ext cx="2986539" cy="5519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l" defTabSz="488950">
            <a:lnSpc>
              <a:spcPct val="90000"/>
            </a:lnSpc>
            <a:spcBef>
              <a:spcPct val="0"/>
            </a:spcBef>
            <a:spcAft>
              <a:spcPct val="35000"/>
            </a:spcAft>
            <a:buClr>
              <a:srgbClr val="1D4F91"/>
            </a:buClr>
            <a:buFont typeface="Arial" panose="020B0604020202020204" pitchFamily="34" charset="0"/>
            <a:buNone/>
          </a:pPr>
          <a:r>
            <a:rPr lang="en-US" sz="1100" kern="1200" dirty="0">
              <a:solidFill>
                <a:srgbClr val="92D050"/>
              </a:solidFill>
              <a:latin typeface="Arial" panose="020B0604020202020204" pitchFamily="34" charset="0"/>
              <a:ea typeface="+mn-ea"/>
              <a:cs typeface="Arial" panose="020B0604020202020204" pitchFamily="34" charset="0"/>
            </a:rPr>
            <a:t>- Create anonymous participant IDs at enrollment</a:t>
          </a:r>
        </a:p>
      </dsp:txBody>
      <dsp:txXfrm>
        <a:off x="4506753" y="1209548"/>
        <a:ext cx="2932651" cy="498060"/>
      </dsp:txXfrm>
    </dsp:sp>
    <dsp:sp modelId="{8540D03E-E0B8-4988-BBAF-0E18DDF3C163}">
      <dsp:nvSpPr>
        <dsp:cNvPr id="0" name=""/>
        <dsp:cNvSpPr/>
      </dsp:nvSpPr>
      <dsp:spPr>
        <a:xfrm>
          <a:off x="0" y="1202579"/>
          <a:ext cx="4479809" cy="55194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ctr" defTabSz="488950">
            <a:lnSpc>
              <a:spcPct val="90000"/>
            </a:lnSpc>
            <a:spcBef>
              <a:spcPct val="0"/>
            </a:spcBef>
            <a:spcAft>
              <a:spcPct val="15000"/>
            </a:spcAft>
            <a:buClr>
              <a:srgbClr val="1D4F91"/>
            </a:buClr>
            <a:buFont typeface="Arial" panose="020B0604020202020204" pitchFamily="34" charset="0"/>
            <a:buNone/>
          </a:pPr>
          <a:r>
            <a:rPr lang="en-US" sz="1100" kern="1200" dirty="0">
              <a:solidFill>
                <a:srgbClr val="1D4F91"/>
              </a:solidFill>
              <a:latin typeface="Arial" panose="020B0604020202020204" pitchFamily="34" charset="0"/>
              <a:cs typeface="Arial" panose="020B0604020202020204" pitchFamily="34" charset="0"/>
            </a:rPr>
            <a:t>3. Inability to link pre- and post-surveys (no patient IDs)</a:t>
          </a:r>
          <a:endParaRPr lang="en-US" sz="1100" kern="1200" dirty="0">
            <a:solidFill>
              <a:srgbClr val="1D4F91"/>
            </a:solidFill>
          </a:endParaRPr>
        </a:p>
      </dsp:txBody>
      <dsp:txXfrm>
        <a:off x="0" y="1271573"/>
        <a:ext cx="4272829" cy="413961"/>
      </dsp:txXfrm>
    </dsp:sp>
    <dsp:sp modelId="{DCD944DB-2FE5-44D0-91E8-054E1EED759A}">
      <dsp:nvSpPr>
        <dsp:cNvPr id="0" name=""/>
        <dsp:cNvSpPr/>
      </dsp:nvSpPr>
      <dsp:spPr>
        <a:xfrm>
          <a:off x="4479809" y="0"/>
          <a:ext cx="2986539" cy="551948"/>
        </a:xfrm>
        <a:prstGeom prst="roundRect">
          <a:avLst/>
        </a:prstGeom>
        <a:solidFill>
          <a:srgbClr val="1D4F91">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l" defTabSz="577850">
            <a:lnSpc>
              <a:spcPct val="90000"/>
            </a:lnSpc>
            <a:spcBef>
              <a:spcPct val="0"/>
            </a:spcBef>
            <a:spcAft>
              <a:spcPct val="35000"/>
            </a:spcAft>
            <a:buNone/>
          </a:pPr>
          <a:r>
            <a:rPr lang="en-US" sz="1100" kern="1200" dirty="0">
              <a:solidFill>
                <a:srgbClr val="FFFFFF"/>
              </a:solidFill>
              <a:latin typeface="Arial" panose="020B0604020202020204" pitchFamily="34" charset="0"/>
              <a:ea typeface="+mn-ea"/>
              <a:cs typeface="Arial" panose="020B0604020202020204" pitchFamily="34" charset="0"/>
            </a:rPr>
            <a:t>- </a:t>
          </a:r>
          <a:r>
            <a:rPr lang="en-US" sz="1100" kern="1200" dirty="0">
              <a:solidFill>
                <a:srgbClr val="92D050"/>
              </a:solidFill>
              <a:latin typeface="Arial" panose="020B0604020202020204" pitchFamily="34" charset="0"/>
              <a:ea typeface="+mn-ea"/>
              <a:cs typeface="Arial" panose="020B0604020202020204" pitchFamily="34" charset="0"/>
            </a:rPr>
            <a:t>Require informed consent </a:t>
          </a:r>
        </a:p>
        <a:p>
          <a:pPr marL="0" lvl="0" indent="0" algn="l" defTabSz="577850">
            <a:lnSpc>
              <a:spcPct val="90000"/>
            </a:lnSpc>
            <a:spcBef>
              <a:spcPct val="0"/>
            </a:spcBef>
            <a:spcAft>
              <a:spcPct val="35000"/>
            </a:spcAft>
            <a:buNone/>
          </a:pPr>
          <a:r>
            <a:rPr lang="en-US" sz="1100" kern="1200" dirty="0">
              <a:solidFill>
                <a:srgbClr val="92D050"/>
              </a:solidFill>
              <a:latin typeface="Arial" panose="020B0604020202020204" pitchFamily="34" charset="0"/>
              <a:ea typeface="+mn-ea"/>
              <a:cs typeface="Arial" panose="020B0604020202020204" pitchFamily="34" charset="0"/>
            </a:rPr>
            <a:t>- Explore the incorporation of incentives</a:t>
          </a:r>
        </a:p>
      </dsp:txBody>
      <dsp:txXfrm>
        <a:off x="4506753" y="26944"/>
        <a:ext cx="2932651" cy="498060"/>
      </dsp:txXfrm>
    </dsp:sp>
    <dsp:sp modelId="{7961CB81-06A8-4317-BD5F-55798125A377}">
      <dsp:nvSpPr>
        <dsp:cNvPr id="0" name=""/>
        <dsp:cNvSpPr/>
      </dsp:nvSpPr>
      <dsp:spPr>
        <a:xfrm>
          <a:off x="0" y="1802006"/>
          <a:ext cx="4479809" cy="55194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ctr" defTabSz="488950">
            <a:lnSpc>
              <a:spcPct val="90000"/>
            </a:lnSpc>
            <a:spcBef>
              <a:spcPct val="0"/>
            </a:spcBef>
            <a:spcAft>
              <a:spcPct val="15000"/>
            </a:spcAft>
            <a:buNone/>
          </a:pPr>
          <a:r>
            <a:rPr lang="en-US" sz="1100" kern="1200" dirty="0">
              <a:solidFill>
                <a:srgbClr val="1D4F91"/>
              </a:solidFill>
              <a:latin typeface="Arial" panose="020B0604020202020204" pitchFamily="34" charset="0"/>
              <a:cs typeface="Arial" panose="020B0604020202020204" pitchFamily="34" charset="0"/>
            </a:rPr>
            <a:t>4. Long recall time period</a:t>
          </a:r>
          <a:endParaRPr lang="en-US" sz="1100" kern="1200" dirty="0">
            <a:solidFill>
              <a:srgbClr val="1D4F91"/>
            </a:solidFill>
          </a:endParaRPr>
        </a:p>
      </dsp:txBody>
      <dsp:txXfrm>
        <a:off x="0" y="1871000"/>
        <a:ext cx="4272829" cy="413961"/>
      </dsp:txXfrm>
    </dsp:sp>
    <dsp:sp modelId="{AC918075-507A-4F99-9CD6-35DD3FF3322C}">
      <dsp:nvSpPr>
        <dsp:cNvPr id="0" name=""/>
        <dsp:cNvSpPr/>
      </dsp:nvSpPr>
      <dsp:spPr>
        <a:xfrm>
          <a:off x="4479809" y="589282"/>
          <a:ext cx="2986539" cy="5519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bg1"/>
              </a:solidFill>
              <a:latin typeface="Arial" panose="020B0604020202020204" pitchFamily="34" charset="0"/>
              <a:cs typeface="Arial" panose="020B0604020202020204" pitchFamily="34" charset="0"/>
            </a:rPr>
            <a:t>- </a:t>
          </a:r>
          <a:r>
            <a:rPr lang="en-US" sz="1100" kern="1200" dirty="0">
              <a:solidFill>
                <a:srgbClr val="92D050"/>
              </a:solidFill>
              <a:latin typeface="Arial" panose="020B0604020202020204" pitchFamily="34" charset="0"/>
              <a:cs typeface="Arial" panose="020B0604020202020204" pitchFamily="34" charset="0"/>
            </a:rPr>
            <a:t>Set a study timeline for enrollment, intervention, and survey completion</a:t>
          </a:r>
        </a:p>
      </dsp:txBody>
      <dsp:txXfrm>
        <a:off x="4506753" y="616226"/>
        <a:ext cx="2932651" cy="498060"/>
      </dsp:txXfrm>
    </dsp:sp>
    <dsp:sp modelId="{610FCC8A-0E0E-4543-9E5D-DA7016942B22}">
      <dsp:nvSpPr>
        <dsp:cNvPr id="0" name=""/>
        <dsp:cNvSpPr/>
      </dsp:nvSpPr>
      <dsp:spPr>
        <a:xfrm>
          <a:off x="0" y="2400930"/>
          <a:ext cx="4479809" cy="55194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ctr" defTabSz="488950">
            <a:lnSpc>
              <a:spcPct val="90000"/>
            </a:lnSpc>
            <a:spcBef>
              <a:spcPct val="0"/>
            </a:spcBef>
            <a:spcAft>
              <a:spcPct val="15000"/>
            </a:spcAft>
            <a:buClr>
              <a:srgbClr val="1D4F91"/>
            </a:buClr>
            <a:buFont typeface="Arial" panose="020B0604020202020204" pitchFamily="34" charset="0"/>
            <a:buNone/>
          </a:pPr>
          <a:r>
            <a:rPr lang="en-US" sz="1100" kern="1200" dirty="0">
              <a:solidFill>
                <a:srgbClr val="1D4F91"/>
              </a:solidFill>
              <a:latin typeface="Arial" panose="020B0604020202020204" pitchFamily="34" charset="0"/>
              <a:cs typeface="Arial" panose="020B0604020202020204" pitchFamily="34" charset="0"/>
            </a:rPr>
            <a:t>5. 24 weeks may have been too long to maintain engagement</a:t>
          </a:r>
          <a:endParaRPr lang="en-US" sz="1100" kern="1200" dirty="0">
            <a:solidFill>
              <a:srgbClr val="1D4F91"/>
            </a:solidFill>
          </a:endParaRPr>
        </a:p>
      </dsp:txBody>
      <dsp:txXfrm>
        <a:off x="0" y="2469924"/>
        <a:ext cx="4272829" cy="413961"/>
      </dsp:txXfrm>
    </dsp:sp>
    <dsp:sp modelId="{DF7244F7-228A-46D4-8475-F68B5081538E}">
      <dsp:nvSpPr>
        <dsp:cNvPr id="0" name=""/>
        <dsp:cNvSpPr/>
      </dsp:nvSpPr>
      <dsp:spPr>
        <a:xfrm>
          <a:off x="4479809" y="2393220"/>
          <a:ext cx="2986539" cy="5519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bg1"/>
              </a:solidFill>
              <a:latin typeface="Arial" panose="020B0604020202020204" pitchFamily="34" charset="0"/>
              <a:cs typeface="Arial" panose="020B0604020202020204" pitchFamily="34" charset="0"/>
            </a:rPr>
            <a:t>- </a:t>
          </a:r>
          <a:r>
            <a:rPr lang="en-US" sz="1100" kern="1200" dirty="0">
              <a:solidFill>
                <a:srgbClr val="92D050"/>
              </a:solidFill>
              <a:latin typeface="Arial" panose="020B0604020202020204" pitchFamily="34" charset="0"/>
              <a:cs typeface="Arial" panose="020B0604020202020204" pitchFamily="34" charset="0"/>
            </a:rPr>
            <a:t>Shortened study timeline</a:t>
          </a:r>
        </a:p>
      </dsp:txBody>
      <dsp:txXfrm>
        <a:off x="4506753" y="2420164"/>
        <a:ext cx="2932651" cy="498060"/>
      </dsp:txXfrm>
    </dsp:sp>
    <dsp:sp modelId="{B233098B-287F-44D3-965E-B1C325699233}">
      <dsp:nvSpPr>
        <dsp:cNvPr id="0" name=""/>
        <dsp:cNvSpPr/>
      </dsp:nvSpPr>
      <dsp:spPr>
        <a:xfrm>
          <a:off x="0" y="2981458"/>
          <a:ext cx="4479809" cy="55194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ctr" defTabSz="488950">
            <a:lnSpc>
              <a:spcPct val="90000"/>
            </a:lnSpc>
            <a:spcBef>
              <a:spcPct val="0"/>
            </a:spcBef>
            <a:spcAft>
              <a:spcPct val="15000"/>
            </a:spcAft>
            <a:buNone/>
          </a:pPr>
          <a:r>
            <a:rPr lang="en-US" sz="1100" kern="1200" dirty="0">
              <a:solidFill>
                <a:srgbClr val="1D4F91"/>
              </a:solidFill>
              <a:latin typeface="Arial" panose="020B0604020202020204" pitchFamily="34" charset="0"/>
              <a:cs typeface="Arial" panose="020B0604020202020204" pitchFamily="34" charset="0"/>
            </a:rPr>
            <a:t>1. Study duration (April – August 2023) overlapped with pediatric trainee graduation in July 2023</a:t>
          </a:r>
          <a:endParaRPr lang="en-US" sz="1100" kern="1200" dirty="0">
            <a:solidFill>
              <a:srgbClr val="1D4F91"/>
            </a:solidFill>
          </a:endParaRPr>
        </a:p>
        <a:p>
          <a:pPr marL="228600" lvl="1" indent="-228600" algn="l" defTabSz="1066800">
            <a:lnSpc>
              <a:spcPct val="90000"/>
            </a:lnSpc>
            <a:spcBef>
              <a:spcPct val="0"/>
            </a:spcBef>
            <a:spcAft>
              <a:spcPct val="15000"/>
            </a:spcAft>
            <a:buChar char="•"/>
          </a:pPr>
          <a:endParaRPr lang="en-US" sz="2400" kern="1200" dirty="0"/>
        </a:p>
      </dsp:txBody>
      <dsp:txXfrm>
        <a:off x="0" y="3050452"/>
        <a:ext cx="4272829" cy="413961"/>
      </dsp:txXfrm>
    </dsp:sp>
    <dsp:sp modelId="{F8ABD96C-E8B3-4A53-97F7-5549136DCCBC}">
      <dsp:nvSpPr>
        <dsp:cNvPr id="0" name=""/>
        <dsp:cNvSpPr/>
      </dsp:nvSpPr>
      <dsp:spPr>
        <a:xfrm>
          <a:off x="4479809" y="2989163"/>
          <a:ext cx="2986539" cy="5519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bg1"/>
              </a:solidFill>
              <a:latin typeface="Arial" panose="020B0604020202020204" pitchFamily="34" charset="0"/>
              <a:cs typeface="Arial" panose="020B0604020202020204" pitchFamily="34" charset="0"/>
            </a:rPr>
            <a:t>- </a:t>
          </a:r>
          <a:r>
            <a:rPr lang="en-US" sz="1100" kern="1200" dirty="0">
              <a:solidFill>
                <a:srgbClr val="92D050"/>
              </a:solidFill>
              <a:latin typeface="Arial" panose="020B0604020202020204" pitchFamily="34" charset="0"/>
              <a:cs typeface="Arial" panose="020B0604020202020204" pitchFamily="34" charset="0"/>
            </a:rPr>
            <a:t>Incorporate REST into trainee’s regularly scheduled meetings </a:t>
          </a:r>
        </a:p>
        <a:p>
          <a:pPr marL="0" lvl="0" indent="0" algn="l" defTabSz="488950">
            <a:lnSpc>
              <a:spcPct val="90000"/>
            </a:lnSpc>
            <a:spcBef>
              <a:spcPct val="0"/>
            </a:spcBef>
            <a:spcAft>
              <a:spcPct val="35000"/>
            </a:spcAft>
            <a:buNone/>
          </a:pPr>
          <a:r>
            <a:rPr lang="en-US" sz="1100" kern="1200" dirty="0">
              <a:solidFill>
                <a:srgbClr val="92D050"/>
              </a:solidFill>
              <a:latin typeface="Arial" panose="020B0604020202020204" pitchFamily="34" charset="0"/>
              <a:cs typeface="Arial" panose="020B0604020202020204" pitchFamily="34" charset="0"/>
            </a:rPr>
            <a:t>- Incorporate module into their education</a:t>
          </a:r>
        </a:p>
      </dsp:txBody>
      <dsp:txXfrm>
        <a:off x="4506753" y="3016107"/>
        <a:ext cx="2932651" cy="498060"/>
      </dsp:txXfrm>
    </dsp:sp>
    <dsp:sp modelId="{8D234449-E935-4CD9-979A-63F04BD51D92}">
      <dsp:nvSpPr>
        <dsp:cNvPr id="0" name=""/>
        <dsp:cNvSpPr/>
      </dsp:nvSpPr>
      <dsp:spPr>
        <a:xfrm>
          <a:off x="0" y="3606379"/>
          <a:ext cx="4479809" cy="55194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ctr" defTabSz="488950">
            <a:lnSpc>
              <a:spcPct val="90000"/>
            </a:lnSpc>
            <a:spcBef>
              <a:spcPct val="0"/>
            </a:spcBef>
            <a:spcAft>
              <a:spcPct val="15000"/>
            </a:spcAft>
            <a:buNone/>
          </a:pPr>
          <a:r>
            <a:rPr lang="en-US" sz="1100" kern="1200" dirty="0">
              <a:solidFill>
                <a:srgbClr val="1D4F91"/>
              </a:solidFill>
              <a:latin typeface="Arial" panose="020B0604020202020204" pitchFamily="34" charset="0"/>
              <a:ea typeface="+mn-ea"/>
              <a:cs typeface="Arial" panose="020B0604020202020204" pitchFamily="34" charset="0"/>
            </a:rPr>
            <a:t>2. 100% of participants were female </a:t>
          </a:r>
        </a:p>
      </dsp:txBody>
      <dsp:txXfrm>
        <a:off x="0" y="3675373"/>
        <a:ext cx="4272829" cy="413961"/>
      </dsp:txXfrm>
    </dsp:sp>
    <dsp:sp modelId="{4515506B-0F61-4E7D-A165-8153CE626C01}">
      <dsp:nvSpPr>
        <dsp:cNvPr id="0" name=""/>
        <dsp:cNvSpPr/>
      </dsp:nvSpPr>
      <dsp:spPr>
        <a:xfrm>
          <a:off x="4479809" y="3604668"/>
          <a:ext cx="2986539" cy="55194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latin typeface="Arial" panose="020B0604020202020204" pitchFamily="34" charset="0"/>
              <a:cs typeface="Arial" panose="020B0604020202020204" pitchFamily="34" charset="0"/>
            </a:rPr>
            <a:t>- </a:t>
          </a:r>
          <a:r>
            <a:rPr lang="en-US" sz="900" kern="1200" dirty="0">
              <a:solidFill>
                <a:srgbClr val="92D050"/>
              </a:solidFill>
              <a:latin typeface="Arial" panose="020B0604020202020204" pitchFamily="34" charset="0"/>
              <a:cs typeface="Arial" panose="020B0604020202020204" pitchFamily="34" charset="0"/>
            </a:rPr>
            <a:t>Focus groups will be utilized to accrue more of a representative sample of the population</a:t>
          </a:r>
          <a:endParaRPr lang="en-US" sz="900" kern="1200" dirty="0">
            <a:solidFill>
              <a:srgbClr val="92D050"/>
            </a:solidFill>
          </a:endParaRPr>
        </a:p>
      </dsp:txBody>
      <dsp:txXfrm>
        <a:off x="4506753" y="3631612"/>
        <a:ext cx="2932651" cy="4980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38B08-8EFA-493D-A652-87B28EA17D02}">
      <dsp:nvSpPr>
        <dsp:cNvPr id="0" name=""/>
        <dsp:cNvSpPr/>
      </dsp:nvSpPr>
      <dsp:spPr>
        <a:xfrm>
          <a:off x="654" y="707562"/>
          <a:ext cx="1645358" cy="63510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5EE007-140E-43AA-90B6-B64FA3A0B261}">
      <dsp:nvSpPr>
        <dsp:cNvPr id="0" name=""/>
        <dsp:cNvSpPr/>
      </dsp:nvSpPr>
      <dsp:spPr>
        <a:xfrm>
          <a:off x="472290" y="1251526"/>
          <a:ext cx="1389413" cy="6351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t>Needs </a:t>
          </a:r>
          <a:r>
            <a:rPr lang="en-US" sz="800" kern="1200" dirty="0">
              <a:latin typeface="Arial" panose="020B0604020202020204"/>
            </a:rPr>
            <a:t>assessment</a:t>
          </a:r>
          <a:r>
            <a:rPr lang="en-US" sz="800" kern="1200" dirty="0"/>
            <a:t>/ </a:t>
          </a:r>
          <a:r>
            <a:rPr lang="en-US" sz="800" kern="1200" dirty="0">
              <a:latin typeface="Arial" panose="020B0604020202020204"/>
            </a:rPr>
            <a:t>identify barriers</a:t>
          </a:r>
          <a:r>
            <a:rPr lang="en-US" sz="800" kern="1200" dirty="0"/>
            <a:t> &amp; </a:t>
          </a:r>
          <a:r>
            <a:rPr lang="en-US" sz="800" kern="1200" dirty="0">
              <a:latin typeface="Arial" panose="020B0604020202020204"/>
            </a:rPr>
            <a:t>facilitators </a:t>
          </a:r>
          <a:endParaRPr lang="en-US" sz="800" kern="1200" dirty="0"/>
        </a:p>
      </dsp:txBody>
      <dsp:txXfrm>
        <a:off x="490892" y="1270128"/>
        <a:ext cx="1352209" cy="597904"/>
      </dsp:txXfrm>
    </dsp:sp>
    <dsp:sp modelId="{8DBDB54C-EFF2-4BD5-9EBB-3AFABC8B0748}">
      <dsp:nvSpPr>
        <dsp:cNvPr id="0" name=""/>
        <dsp:cNvSpPr/>
      </dsp:nvSpPr>
      <dsp:spPr>
        <a:xfrm>
          <a:off x="1880019" y="707562"/>
          <a:ext cx="1645358" cy="63510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3EE75-29E8-462A-A9E5-EAE234111D93}">
      <dsp:nvSpPr>
        <dsp:cNvPr id="0" name=""/>
        <dsp:cNvSpPr/>
      </dsp:nvSpPr>
      <dsp:spPr>
        <a:xfrm>
          <a:off x="2386168" y="1266089"/>
          <a:ext cx="1389413" cy="6351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t>Curate </a:t>
          </a:r>
          <a:r>
            <a:rPr lang="en-US" sz="800" kern="1200" dirty="0">
              <a:latin typeface="Arial" panose="020B0604020202020204"/>
            </a:rPr>
            <a:t>evidence-based</a:t>
          </a:r>
          <a:r>
            <a:rPr lang="en-US" sz="800" kern="1200" dirty="0"/>
            <a:t> </a:t>
          </a:r>
          <a:r>
            <a:rPr lang="en-US" sz="800" kern="1200" dirty="0">
              <a:latin typeface="Arial" panose="020B0604020202020204"/>
            </a:rPr>
            <a:t>Integrative</a:t>
          </a:r>
          <a:r>
            <a:rPr lang="en-US" sz="800" kern="1200" dirty="0"/>
            <a:t> </a:t>
          </a:r>
          <a:r>
            <a:rPr lang="en-US" sz="800" kern="1200" dirty="0">
              <a:latin typeface="Arial" panose="020B0604020202020204"/>
            </a:rPr>
            <a:t>Health </a:t>
          </a:r>
          <a:r>
            <a:rPr lang="en-US" sz="800" kern="1200" dirty="0"/>
            <a:t>resources </a:t>
          </a:r>
        </a:p>
      </dsp:txBody>
      <dsp:txXfrm>
        <a:off x="2404770" y="1284691"/>
        <a:ext cx="1352209" cy="597904"/>
      </dsp:txXfrm>
    </dsp:sp>
    <dsp:sp modelId="{CFBC094C-7E1C-42EE-9C9D-3DFCA73137BF}">
      <dsp:nvSpPr>
        <dsp:cNvPr id="0" name=""/>
        <dsp:cNvSpPr/>
      </dsp:nvSpPr>
      <dsp:spPr>
        <a:xfrm>
          <a:off x="3759384" y="707562"/>
          <a:ext cx="1645358" cy="635108"/>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EB4051-EBCA-4789-BCA5-E82B3CD10133}">
      <dsp:nvSpPr>
        <dsp:cNvPr id="0" name=""/>
        <dsp:cNvSpPr/>
      </dsp:nvSpPr>
      <dsp:spPr>
        <a:xfrm>
          <a:off x="4198802" y="1231133"/>
          <a:ext cx="1389413" cy="63510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latin typeface="Arial" panose="020B0604020202020204"/>
            </a:rPr>
            <a:t>Socialize the programming via a      "Roll</a:t>
          </a:r>
          <a:r>
            <a:rPr lang="en-US" sz="800" kern="1200" dirty="0"/>
            <a:t> Out</a:t>
          </a:r>
          <a:r>
            <a:rPr lang="en-US" sz="800" kern="1200" dirty="0">
              <a:latin typeface="Arial" panose="020B0604020202020204"/>
            </a:rPr>
            <a:t>"</a:t>
          </a:r>
          <a:r>
            <a:rPr lang="en-US" sz="800" kern="1200" dirty="0"/>
            <a:t> </a:t>
          </a:r>
          <a:r>
            <a:rPr lang="en-US" sz="800" kern="1200" dirty="0">
              <a:latin typeface="Arial" panose="020B0604020202020204"/>
            </a:rPr>
            <a:t>wellness</a:t>
          </a:r>
          <a:r>
            <a:rPr lang="en-US" sz="800" kern="1200" dirty="0"/>
            <a:t> </a:t>
          </a:r>
          <a:r>
            <a:rPr lang="en-US" sz="800" kern="1200" dirty="0">
              <a:latin typeface="Arial" panose="020B0604020202020204"/>
            </a:rPr>
            <a:t>event</a:t>
          </a:r>
          <a:r>
            <a:rPr lang="en-US" sz="800" kern="1200" dirty="0"/>
            <a:t> </a:t>
          </a:r>
        </a:p>
      </dsp:txBody>
      <dsp:txXfrm>
        <a:off x="4217404" y="1249735"/>
        <a:ext cx="1352209" cy="59790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0.35841</cdr:x>
      <cdr:y>0.40091</cdr:y>
    </cdr:from>
    <cdr:to>
      <cdr:x>0.64159</cdr:x>
      <cdr:y>0.64598</cdr:y>
    </cdr:to>
    <cdr:sp macro="" textlink="">
      <cdr:nvSpPr>
        <cdr:cNvPr id="2" name="TextBox 23">
          <a:extLst xmlns:a="http://schemas.openxmlformats.org/drawingml/2006/main">
            <a:ext uri="{FF2B5EF4-FFF2-40B4-BE49-F238E27FC236}">
              <a16:creationId xmlns:a16="http://schemas.microsoft.com/office/drawing/2014/main" id="{CB38007E-9A0B-C8FD-B559-B8685092AD48}"/>
            </a:ext>
          </a:extLst>
        </cdr:cNvPr>
        <cdr:cNvSpPr txBox="1"/>
      </cdr:nvSpPr>
      <cdr:spPr>
        <a:xfrm xmlns:a="http://schemas.openxmlformats.org/drawingml/2006/main">
          <a:off x="1252025" y="986848"/>
          <a:ext cx="989257" cy="60325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lnSpc>
              <a:spcPct val="70000"/>
            </a:lnSpc>
          </a:pPr>
          <a:r>
            <a:rPr lang="en-US" sz="3800" b="1" dirty="0">
              <a:solidFill>
                <a:schemeClr val="bg2">
                  <a:lumMod val="10000"/>
                </a:schemeClr>
              </a:solidFill>
            </a:rPr>
            <a:t>693</a:t>
          </a:r>
          <a:br>
            <a:rPr lang="en-US" sz="1600" b="1" dirty="0">
              <a:solidFill>
                <a:schemeClr val="bg2">
                  <a:lumMod val="10000"/>
                </a:schemeClr>
              </a:solidFill>
            </a:rPr>
          </a:br>
          <a:r>
            <a:rPr lang="en-US" sz="2200" dirty="0">
              <a:solidFill>
                <a:schemeClr val="bg2">
                  <a:lumMod val="10000"/>
                </a:schemeClr>
              </a:solidFill>
            </a:rPr>
            <a:t>in total</a:t>
          </a:r>
        </a:p>
      </cdr:txBody>
    </cdr:sp>
  </cdr:relSizeAnchor>
</c:userShapes>
</file>

<file path=ppt/drawings/drawing2.xml><?xml version="1.0" encoding="utf-8"?>
<c:userShapes xmlns:c="http://schemas.openxmlformats.org/drawingml/2006/chart">
  <cdr:relSizeAnchor xmlns:cdr="http://schemas.openxmlformats.org/drawingml/2006/chartDrawing">
    <cdr:from>
      <cdr:x>0.32057</cdr:x>
      <cdr:y>0.56549</cdr:y>
    </cdr:from>
    <cdr:to>
      <cdr:x>0.36927</cdr:x>
      <cdr:y>0.94543</cdr:y>
    </cdr:to>
    <cdr:sp macro="" textlink="">
      <cdr:nvSpPr>
        <cdr:cNvPr id="2" name="TextBox 1">
          <a:extLst xmlns:a="http://schemas.openxmlformats.org/drawingml/2006/main">
            <a:ext uri="{FF2B5EF4-FFF2-40B4-BE49-F238E27FC236}">
              <a16:creationId xmlns:a16="http://schemas.microsoft.com/office/drawing/2014/main" id="{7E2635A1-E529-7C06-92FA-E70A823B8792}"/>
            </a:ext>
          </a:extLst>
        </cdr:cNvPr>
        <cdr:cNvSpPr txBox="1"/>
      </cdr:nvSpPr>
      <cdr:spPr>
        <a:xfrm xmlns:a="http://schemas.openxmlformats.org/drawingml/2006/main" rot="16200000">
          <a:off x="1029204" y="2382954"/>
          <a:ext cx="1257307" cy="234075"/>
        </a:xfrm>
        <a:prstGeom xmlns:a="http://schemas.openxmlformats.org/drawingml/2006/main" prst="rect">
          <a:avLst/>
        </a:prstGeom>
      </cdr:spPr>
      <cdr:txBody>
        <a:bodyPr xmlns:a="http://schemas.openxmlformats.org/drawingml/2006/main" vertOverflow="clip" wrap="square" lIns="0" tIns="0" rIns="0" bIns="0" rtlCol="0" anchor="ctr" anchorCtr="0">
          <a:spAutoFit/>
        </a:bodyPr>
        <a:lstStyle xmlns:a="http://schemas.openxmlformats.org/drawingml/2006/main"/>
        <a:p xmlns:a="http://schemas.openxmlformats.org/drawingml/2006/main">
          <a:pPr algn="l">
            <a:lnSpc>
              <a:spcPct val="90000"/>
            </a:lnSpc>
          </a:pPr>
          <a:r>
            <a:rPr lang="en-US" sz="1300" b="1" dirty="0">
              <a:solidFill>
                <a:schemeClr val="tx2"/>
              </a:solidFill>
            </a:rPr>
            <a:t>Manhattan</a:t>
          </a:r>
        </a:p>
      </cdr:txBody>
    </cdr:sp>
  </cdr:relSizeAnchor>
  <cdr:relSizeAnchor xmlns:cdr="http://schemas.openxmlformats.org/drawingml/2006/chartDrawing">
    <cdr:from>
      <cdr:x>0.10187</cdr:x>
      <cdr:y>0.58368</cdr:y>
    </cdr:from>
    <cdr:to>
      <cdr:x>0.15057</cdr:x>
      <cdr:y>0.94058</cdr:y>
    </cdr:to>
    <cdr:sp macro="" textlink="">
      <cdr:nvSpPr>
        <cdr:cNvPr id="4" name="TextBox 3">
          <a:extLst xmlns:a="http://schemas.openxmlformats.org/drawingml/2006/main">
            <a:ext uri="{FF2B5EF4-FFF2-40B4-BE49-F238E27FC236}">
              <a16:creationId xmlns:a16="http://schemas.microsoft.com/office/drawing/2014/main" id="{7DADD399-0BC4-3C14-3000-89DFB5D30906}"/>
            </a:ext>
          </a:extLst>
        </cdr:cNvPr>
        <cdr:cNvSpPr txBox="1"/>
      </cdr:nvSpPr>
      <cdr:spPr>
        <a:xfrm xmlns:a="http://schemas.openxmlformats.org/drawingml/2006/main" rot="16200000">
          <a:off x="16131" y="2405033"/>
          <a:ext cx="1181063" cy="234076"/>
        </a:xfrm>
        <a:prstGeom xmlns:a="http://schemas.openxmlformats.org/drawingml/2006/main" prst="rect">
          <a:avLst/>
        </a:prstGeom>
      </cdr:spPr>
      <cdr:txBody>
        <a:bodyPr xmlns:a="http://schemas.openxmlformats.org/drawingml/2006/main" vertOverflow="clip" wrap="square" lIns="0" tIns="0" rIns="0" bIns="0" rtlCol="0" anchor="ctr" anchorCtr="0">
          <a:spAutoFit/>
        </a:bodyPr>
        <a:lstStyle xmlns:a="http://schemas.openxmlformats.org/drawingml/2006/main"/>
        <a:p xmlns:a="http://schemas.openxmlformats.org/drawingml/2006/main">
          <a:pPr algn="l">
            <a:lnSpc>
              <a:spcPct val="90000"/>
            </a:lnSpc>
          </a:pPr>
          <a:r>
            <a:rPr lang="en-US" sz="1300" b="1" dirty="0">
              <a:solidFill>
                <a:schemeClr val="tx2"/>
              </a:solidFill>
            </a:rPr>
            <a:t>Brooklyn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58E55-220C-4A02-BF0F-A0728E13D1A8}"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654EF-92F4-4E94-BAAC-740D39558F51}" type="slidenum">
              <a:rPr lang="en-US" smtClean="0"/>
              <a:t>‹#›</a:t>
            </a:fld>
            <a:endParaRPr lang="en-US"/>
          </a:p>
        </p:txBody>
      </p:sp>
    </p:spTree>
    <p:extLst>
      <p:ext uri="{BB962C8B-B14F-4D97-AF65-F5344CB8AC3E}">
        <p14:creationId xmlns:p14="http://schemas.microsoft.com/office/powerpoint/2010/main" val="189159695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28238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It’s true that wind causes tree’s root systems to grow deeper, so in this way, wind strengthens the system, helping the foundation get stronger to support its structure so it can continue to expand. Similarly, in the past five years, there's been a global effort to define and cultivate wellness within organizations. And I would like to begin by very briefly sharing with you the many aspects of growth that support our wellness system.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-Widely acknowledged as “the cost of caring” its no secret that healthcare workers report higher rates of absences</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due to psychological distress and job burnout than workers in other sectors. NYU Langone has created a</a:t>
            </a:r>
            <a:r>
              <a:rPr lang="en-US" dirty="0"/>
              <a:t> solid foundational structure that supports and fosters the organization’s culture of wellbeing is truly the root of our success. Here's a short list of some of our primary wellness resources that we have available to all of our 52k employees ( one of the largest healthcare systems in the NE)</a:t>
            </a:r>
          </a:p>
          <a:p>
            <a:endParaRPr lang="en-US" dirty="0"/>
          </a:p>
          <a:p>
            <a:r>
              <a:rPr lang="en-US" dirty="0"/>
              <a:t>These foundational roots enable the following growth and outcomes.</a:t>
            </a:r>
          </a:p>
          <a:p>
            <a:endParaRPr lang="en-US" dirty="0"/>
          </a:p>
          <a:p>
            <a:r>
              <a:rPr lang="en-US" sz="1200" b="1" i="0" kern="1200" dirty="0" err="1">
                <a:solidFill>
                  <a:schemeClr val="tx1"/>
                </a:solidFill>
                <a:effectLst/>
                <a:latin typeface="+mn-lt"/>
                <a:ea typeface="+mn-ea"/>
                <a:cs typeface="+mn-cs"/>
              </a:rPr>
              <a:t>Wellbeats:On-Demand</a:t>
            </a:r>
            <a:r>
              <a:rPr lang="en-US" sz="1200" b="1" i="0" kern="1200" dirty="0">
                <a:solidFill>
                  <a:schemeClr val="tx1"/>
                </a:solidFill>
                <a:effectLst/>
                <a:latin typeface="+mn-lt"/>
                <a:ea typeface="+mn-ea"/>
                <a:cs typeface="+mn-cs"/>
              </a:rPr>
              <a:t> Fitness, Mindfulness, and Nutrition Built for Business​</a:t>
            </a:r>
          </a:p>
          <a:p>
            <a:r>
              <a:rPr lang="en-US" sz="1200" b="0" i="0" kern="1200" dirty="0" err="1">
                <a:solidFill>
                  <a:schemeClr val="tx1"/>
                </a:solidFill>
                <a:effectLst/>
                <a:latin typeface="+mn-lt"/>
                <a:ea typeface="+mn-ea"/>
                <a:cs typeface="+mn-cs"/>
              </a:rPr>
              <a:t>Wellbeats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Wellness, </a:t>
            </a:r>
            <a:r>
              <a:rPr lang="en-US" sz="1200" b="0" i="0" kern="1200" dirty="0">
                <a:solidFill>
                  <a:schemeClr val="tx1"/>
                </a:solidFill>
                <a:effectLst/>
                <a:latin typeface="+mn-lt"/>
                <a:ea typeface="+mn-ea"/>
                <a:cs typeface="+mn-cs"/>
              </a:rPr>
              <a:t>a product of </a:t>
            </a:r>
            <a:r>
              <a:rPr lang="en-US" sz="1200" b="0" i="0" kern="1200" dirty="0" err="1">
                <a:solidFill>
                  <a:schemeClr val="tx1"/>
                </a:solidFill>
                <a:effectLst/>
                <a:latin typeface="+mn-lt"/>
                <a:ea typeface="+mn-ea"/>
                <a:cs typeface="+mn-cs"/>
              </a:rPr>
              <a:t>LifeSpeak</a:t>
            </a:r>
            <a:r>
              <a:rPr lang="en-US" sz="1200" b="0" i="0" kern="1200" dirty="0">
                <a:solidFill>
                  <a:schemeClr val="tx1"/>
                </a:solidFill>
                <a:effectLst/>
                <a:latin typeface="+mn-lt"/>
                <a:ea typeface="+mn-ea"/>
                <a:cs typeface="+mn-cs"/>
              </a:rPr>
              <a:t> Inc., has over 1,200 on-demand classes f</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5E08-2413-4D20-94B7-57180AE62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640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of Integrative Health and the Lerner Health promotion grant brought us significant opportunities to branch out our wellness programming to our reach our patients both in-house and at ambulatory locations. Considering the size of our health system, at this time we do not have capacity to expand each of these programs at each location but </a:t>
            </a:r>
            <a:r>
              <a:rPr lang="en-US" dirty="0" err="1"/>
              <a:t>exisit</a:t>
            </a:r>
            <a:r>
              <a:rPr lang="en-US" dirty="0"/>
              <a:t> as a case by case basis according to need, interest and funding sources.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5E08-2413-4D20-94B7-57180AE62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65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estimated that there are over 53 million unpaid caregivers in the United States right now with that number only increasing with </a:t>
            </a:r>
            <a:r>
              <a:rPr lang="en-US" sz="1200" kern="1200" dirty="0">
                <a:solidFill>
                  <a:schemeClr val="tx1"/>
                </a:solidFill>
                <a:effectLst/>
                <a:latin typeface="+mn-lt"/>
                <a:ea typeface="+mn-ea"/>
                <a:cs typeface="+mn-cs"/>
              </a:rPr>
              <a:t>the population of adults aged 85 and older projected to triple by 2050, there is an urgent need to address the increasing demands being placed on family caregivers. We try to acknowledge that stress and pressure while their loved ones are within our care. Whether they are sitting outside in a waiting room offered a cup of tea, a stress ball, a coloring book or Reiki treatment we want our caregivers to feel the appreciation we hold for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5E08-2413-4D20-94B7-57180AE62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789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committed to providing more wellness resources for our staff than any other branch of our organization, understanding that the well-being of our colleagues is the foundational for the well-being of everyone else. A large majority of the resources identified here are offered to all of our employees especially the trainings. The Resource I would like to highlight is our partnership with the Volunteers department. Truly it is through our collaboration efforts with these departments across the system that we are able to expand the reach of integrative health wellness programs that would not otherwise be funded. The programs serve as true benefit to all, as the volunteers are gaining authentic clinical experiences in their chosen practice and share their gratitude for the opportunities to engage in these acts altruism, the recipients ( staff, </a:t>
            </a:r>
            <a:r>
              <a:rPr lang="en-US" dirty="0" err="1"/>
              <a:t>patient,caregivers</a:t>
            </a:r>
            <a:r>
              <a:rPr lang="en-US" dirty="0"/>
              <a:t>) are getting the very unique opportunity and exposure to new tool, practices and resources that they would not have otherwise experienced. This gives everyone an opportunity to experience true holistic world class care.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5E08-2413-4D20-94B7-57180AE62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251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just a tiny snap-shot of less than a year of just two of our volunteer led programs ( resource cart and reiki ) to give you an idea of the reach and impact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Leveraging our volunteers has allowed us to have the capacity to expand our programming reach by the thousands. Without sufficient funding to reach the 46k employees in our healthcare system we would be quite limited in our offerings. Engaging with professional integrative health </a:t>
            </a:r>
            <a:r>
              <a:rPr lang="en-US" dirty="0" err="1"/>
              <a:t>practiticioners</a:t>
            </a:r>
            <a:r>
              <a:rPr lang="en-US" dirty="0"/>
              <a:t> from our community allows us to bridge gaps and enhance our genuine connection to the communities we serve.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5E08-2413-4D20-94B7-57180AE62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662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 analogy of planting, you need to first assess the ground area. What resources are naturally occurring/does the land have access to? </a:t>
            </a:r>
            <a:r>
              <a:rPr lang="en-US" dirty="0" err="1"/>
              <a:t>Ie</a:t>
            </a:r>
            <a:r>
              <a:rPr lang="en-US" dirty="0"/>
              <a:t> water, nutrients, good soil vs high heat, depleted dried out soil, lack of shade. For many of us, this translates to some form of needs assessment tool, then hearing from stakeholders and learning what has worked ( </a:t>
            </a:r>
            <a:r>
              <a:rPr lang="en-US" dirty="0" err="1"/>
              <a:t>ie</a:t>
            </a:r>
            <a:r>
              <a:rPr lang="en-US" dirty="0"/>
              <a:t> massage therapy exists now or once did ended during </a:t>
            </a:r>
            <a:r>
              <a:rPr lang="en-US" dirty="0" err="1"/>
              <a:t>covid</a:t>
            </a:r>
            <a:r>
              <a:rPr lang="en-US" dirty="0"/>
              <a:t> etc.). Its sort of dose defendant needs- if the email comes through requesting support we bring what we can, critical event in the dept CCA-and if that didn’t work we give something else.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anyone here is a gardener you may very well know the frustrations of wanting to transform a corner of the property with new growth but find yourself competing with some stubbornly invasive species that are deeply rooted. Similar perspective here, your best to start with an area that is already conducive to the growth you're looking to expand. Carefully identifying which group the resources will most successfully “take seed” with ( </a:t>
            </a:r>
            <a:r>
              <a:rPr lang="en-US" dirty="0" err="1"/>
              <a:t>ie</a:t>
            </a:r>
            <a:r>
              <a:rPr lang="en-US" dirty="0"/>
              <a:t> the managers, the nurses, caregivers, patients) is really important. High adopters are obviously easier to work with. Starting with the right group really builds the cultural foundation, understanding of value, support and ultimately roots for the future outgrowth and expansion.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 right area is identified you choose which evidence based IH approach best suits the need of identified group. Pilot the resource and reassess impact ( surveys, verbal feedback, observations and QI)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5E08-2413-4D20-94B7-57180AE62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694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As we know,  the landscape is always changing, the ongoing need to nurture, prune and reseed is only possibly through community efforts. Here are some of our partners that we rely on as solid arms to our branches.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5E08-2413-4D20-94B7-57180AE62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257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to the heart of this presentation I will share with you the key elements to our success with securing wellnesses champions and some tricks of the trade to gaining and maintain more of them. </a:t>
            </a:r>
          </a:p>
          <a:p>
            <a:endParaRPr lang="en-US" dirty="0"/>
          </a:p>
          <a:p>
            <a:r>
              <a:rPr lang="en-US" b="1" dirty="0"/>
              <a:t>Professionalizing SC</a:t>
            </a:r>
            <a:r>
              <a:rPr lang="en-US" dirty="0"/>
              <a:t>: When the organization provides a resource solely for the intended benefit of its employees wellbeing, it is essentially making the workforce that they respect and expect you to take advantage of it. I often say since NYU is a world-class organization, we must have world-class self-care. When we receive a request for IH services our best practice is create an “</a:t>
            </a:r>
            <a:r>
              <a:rPr lang="en-US" sz="1200" b="0" i="0" kern="1200" dirty="0">
                <a:solidFill>
                  <a:schemeClr val="tx1"/>
                </a:solidFill>
                <a:effectLst/>
                <a:latin typeface="+mn-lt"/>
                <a:ea typeface="+mn-ea"/>
                <a:cs typeface="+mn-cs"/>
              </a:rPr>
              <a:t>A4 project scope“ which refers to it's a concise and focused outline of a project's goals, deliverables, boundaries, and constraints, all neatly contained within the dimensions of an A4 page. This scope clearly identifies the names of all the stakeholders, key players and in this way sets the tone for top-down buy-in. This also makes everyone accountable for its success or failure.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In-depth trainings: </a:t>
            </a:r>
            <a:r>
              <a:rPr lang="en-US" sz="1200" dirty="0">
                <a:solidFill>
                  <a:schemeClr val="tx2"/>
                </a:solidFill>
              </a:rPr>
              <a:t>Providing champions with </a:t>
            </a:r>
            <a:r>
              <a:rPr lang="en-US" dirty="0"/>
              <a:t>solid trainings including </a:t>
            </a:r>
            <a:r>
              <a:rPr lang="en-US" sz="1200" dirty="0">
                <a:solidFill>
                  <a:schemeClr val="tx2"/>
                </a:solidFill>
              </a:rPr>
              <a:t>detailed toolkits with scripts, </a:t>
            </a:r>
            <a:r>
              <a:rPr lang="en-US" dirty="0"/>
              <a:t>supplemental materials, live, role-playing and recorded demonstrations of the practices will insure the integrity and delivery of the techniques and will create confidence for the facilitators. Please stop by after this session for a post card that will lead you to our Resource Cart Tool-Kit to serve as an example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Keep Showing Up!</a:t>
            </a:r>
            <a:r>
              <a:rPr lang="en-US" sz="1200" b="1" dirty="0">
                <a:solidFill>
                  <a:schemeClr val="tx2"/>
                </a:solidFill>
                <a:cs typeface="Arial"/>
              </a:rPr>
              <a:t> </a:t>
            </a:r>
            <a:r>
              <a:rPr lang="en-US" sz="1200" b="0" dirty="0">
                <a:solidFill>
                  <a:schemeClr val="tx2"/>
                </a:solidFill>
                <a:cs typeface="Arial"/>
              </a:rPr>
              <a:t>Especially when </a:t>
            </a:r>
            <a:r>
              <a:rPr lang="en-US" dirty="0"/>
              <a:t>breaking into new spaces, keep demonstrating the work and building rapport  After awhile your fans will start making themselves known especially when you miss a shift or don’t show one day, they’ll be the first to ask where you were!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Wellness Day for EVERYONE: </a:t>
            </a:r>
            <a:r>
              <a:rPr lang="en-US" dirty="0"/>
              <a:t>Providing education for EVERYONE regardless if they will be recipients of the resource its great to have a “wellness day” and share with everyone from house keeping to the MD’s. This way the whole team can speak to the resource, promote it and first-hand understand its value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Leaders Stay in the Room: </a:t>
            </a:r>
            <a:r>
              <a:rPr lang="en-US" sz="1200" b="0" dirty="0">
                <a:solidFill>
                  <a:schemeClr val="tx2"/>
                </a:solidFill>
              </a:rPr>
              <a:t>If </a:t>
            </a:r>
            <a:r>
              <a:rPr lang="en-US" sz="1200" b="0" dirty="0" err="1">
                <a:solidFill>
                  <a:schemeClr val="tx2"/>
                </a:solidFill>
              </a:rPr>
              <a:t>theres</a:t>
            </a:r>
            <a:r>
              <a:rPr lang="en-US" sz="1200" b="0" dirty="0">
                <a:solidFill>
                  <a:schemeClr val="tx2"/>
                </a:solidFill>
              </a:rPr>
              <a:t> one thing I request of the leaders when we first start a new initiative its- please stay in the room, lets show everyone your focused attention on making this initiative a success and who knows maybe you'll even feel more relaxed afterwards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Normalizing Wellness:  </a:t>
            </a:r>
            <a:r>
              <a:rPr lang="en-US" sz="1200" b="0" dirty="0">
                <a:solidFill>
                  <a:schemeClr val="tx2"/>
                </a:solidFill>
              </a:rPr>
              <a:t>finding ways to organically plant wellness, for example</a:t>
            </a:r>
            <a:r>
              <a:rPr lang="en-US" dirty="0"/>
              <a:t> micro practices at huddles, wellness boards, shout-outs when you observe someone’s self-care, shared healthy lunches, nature outings, peer competitions for health goals, taking turns leading new wellness practices and asking others what's working for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Tracking Progress: </a:t>
            </a:r>
            <a:r>
              <a:rPr lang="en-US" dirty="0"/>
              <a:t>It's hard to know where you're going if you don’t have destination and you can't see how far you've come if you don't know where you started. Using self-surveys or group feedback helps track progress and also helps identify the hold ups and barriers.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5E08-2413-4D20-94B7-57180AE62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509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DB313-B7AC-DE4F-B61A-6EFB92BBD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A21D8-6285-9F51-BEA5-BDDF7C2D5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8D59C-7567-9C25-3C76-51A17D508352}"/>
              </a:ext>
            </a:extLst>
          </p:cNvPr>
          <p:cNvSpPr>
            <a:spLocks noGrp="1"/>
          </p:cNvSpPr>
          <p:nvPr>
            <p:ph type="body" idx="1"/>
          </p:nvPr>
        </p:nvSpPr>
        <p:spPr/>
        <p:txBody>
          <a:bodyPr/>
          <a:lstStyle/>
          <a:p>
            <a:endParaRPr lang="en-US" dirty="0"/>
          </a:p>
          <a:p>
            <a:r>
              <a:rPr lang="en-US" dirty="0"/>
              <a:t>Although each area is unique, once you create a system that’s working somewhere you can likely recreate it with a few tweaks in a similar location </a:t>
            </a:r>
          </a:p>
          <a:p>
            <a:pPr marL="171450" indent="-171450">
              <a:buFontTx/>
              <a:buChar char="-"/>
            </a:pPr>
            <a:r>
              <a:rPr lang="en-US" dirty="0"/>
              <a:t>Polling staff and taking feedback to heart- Just because it sounds good doesn’t mean it will work ( </a:t>
            </a:r>
            <a:r>
              <a:rPr lang="en-US" dirty="0" err="1"/>
              <a:t>ie</a:t>
            </a:r>
            <a:r>
              <a:rPr lang="en-US" dirty="0"/>
              <a:t> ED CH if time allows)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1" dirty="0">
                <a:solidFill>
                  <a:schemeClr val="tx2"/>
                </a:solidFill>
                <a:cs typeface="Arial"/>
              </a:rPr>
              <a:t>Consider the most fertile soil to plant in first</a:t>
            </a:r>
          </a:p>
          <a:p>
            <a:pPr marL="467995" lvl="2" indent="-285750">
              <a:buFont typeface="Wingdings" panose="05000000000000000000" pitchFamily="2" charset="2"/>
              <a:buChar char="§"/>
            </a:pPr>
            <a:r>
              <a:rPr lang="en-US" sz="1600" dirty="0">
                <a:solidFill>
                  <a:srgbClr val="580F8B"/>
                </a:solidFill>
                <a:cs typeface="Arial"/>
              </a:rPr>
              <a:t>Early adopters </a:t>
            </a:r>
          </a:p>
          <a:p>
            <a:pPr marL="467995" lvl="2" indent="-285750">
              <a:buFont typeface="Wingdings" panose="05000000000000000000" pitchFamily="2" charset="2"/>
              <a:buChar char="§"/>
            </a:pPr>
            <a:r>
              <a:rPr lang="en-US" sz="1600" dirty="0">
                <a:solidFill>
                  <a:srgbClr val="580F8B"/>
                </a:solidFill>
                <a:cs typeface="Arial"/>
              </a:rPr>
              <a:t>Students/Trainee’s -</a:t>
            </a:r>
            <a:r>
              <a:rPr lang="en-US" sz="1600" dirty="0"/>
              <a:t>former students from our trainings are often the ones who are reaching out to us looking for more support and those folks then organically fall into the roll of champion and are likely already being supported by their managers in these self-appointed roles.</a:t>
            </a:r>
            <a:endParaRPr lang="en-US" sz="1600" dirty="0">
              <a:solidFill>
                <a:srgbClr val="580F8B"/>
              </a:solidFill>
              <a:cs typeface="Arial"/>
            </a:endParaRPr>
          </a:p>
          <a:p>
            <a:pPr marL="467995" lvl="2" indent="-285750">
              <a:buFont typeface="Wingdings" panose="05000000000000000000" pitchFamily="2" charset="2"/>
              <a:buChar char="§"/>
            </a:pPr>
            <a:r>
              <a:rPr lang="en-US" sz="1600" dirty="0">
                <a:solidFill>
                  <a:srgbClr val="580F8B"/>
                </a:solidFill>
                <a:cs typeface="Arial"/>
              </a:rPr>
              <a:t>High Users</a:t>
            </a:r>
          </a:p>
          <a:p>
            <a:pPr marL="0" indent="0">
              <a:buFontTx/>
              <a:buNone/>
            </a:pPr>
            <a:endParaRPr lang="en-US" dirty="0"/>
          </a:p>
          <a:p>
            <a:pPr marL="182245" lvl="2" indent="0">
              <a:buNone/>
            </a:pPr>
            <a:r>
              <a:rPr lang="en-US" sz="1800" b="1" dirty="0">
                <a:solidFill>
                  <a:schemeClr val="tx2"/>
                </a:solidFill>
                <a:cs typeface="Arial"/>
              </a:rPr>
              <a:t>Practical barriers</a:t>
            </a:r>
          </a:p>
          <a:p>
            <a:pPr marL="525145" lvl="2" indent="-342900">
              <a:buFont typeface="Wingdings" panose="020B0604020202020204" pitchFamily="34" charset="0"/>
              <a:buChar char="§"/>
            </a:pPr>
            <a:r>
              <a:rPr lang="en-US" sz="1600" dirty="0">
                <a:solidFill>
                  <a:schemeClr val="tx2"/>
                </a:solidFill>
                <a:cs typeface="Arial"/>
              </a:rPr>
              <a:t>Losing Leadership support</a:t>
            </a:r>
          </a:p>
          <a:p>
            <a:pPr marL="525145" lvl="2" indent="-342900">
              <a:buFont typeface="Wingdings" panose="020B0604020202020204" pitchFamily="34" charset="0"/>
              <a:buChar char="§"/>
            </a:pPr>
            <a:r>
              <a:rPr lang="en-US" sz="1600" dirty="0">
                <a:solidFill>
                  <a:schemeClr val="tx2"/>
                </a:solidFill>
              </a:rPr>
              <a:t>Losing essential resources, such as dedicated time, funding, or support from a champion</a:t>
            </a:r>
          </a:p>
          <a:p>
            <a:pPr marL="525145" lvl="2" indent="-342900">
              <a:buFont typeface="Wingdings" panose="020B0604020202020204" pitchFamily="34" charset="0"/>
              <a:buChar char="§"/>
            </a:pPr>
            <a:r>
              <a:rPr lang="en-US" sz="1600" dirty="0">
                <a:solidFill>
                  <a:schemeClr val="tx2"/>
                </a:solidFill>
                <a:cs typeface="Arial"/>
              </a:rPr>
              <a:t>Not the right champions- </a:t>
            </a:r>
            <a:r>
              <a:rPr lang="en-US" dirty="0"/>
              <a:t>Screening your Volunteers for the space your working in to make sure their -We all know what it feels like to be “</a:t>
            </a:r>
            <a:r>
              <a:rPr lang="en-US" dirty="0" err="1"/>
              <a:t>voleen</a:t>
            </a:r>
            <a:r>
              <a:rPr lang="en-US" dirty="0"/>
              <a:t>-told” to do something right?</a:t>
            </a:r>
          </a:p>
          <a:p>
            <a:endParaRPr lang="en-US" dirty="0"/>
          </a:p>
          <a:p>
            <a:endParaRPr lang="en-US" dirty="0"/>
          </a:p>
        </p:txBody>
      </p:sp>
      <p:sp>
        <p:nvSpPr>
          <p:cNvPr id="4" name="Slide Number Placeholder 3">
            <a:extLst>
              <a:ext uri="{FF2B5EF4-FFF2-40B4-BE49-F238E27FC236}">
                <a16:creationId xmlns:a16="http://schemas.microsoft.com/office/drawing/2014/main" id="{B2F90211-9253-35A3-1949-92440D7040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5E08-2413-4D20-94B7-57180AE62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805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Happy to stick around and grab a coffee with anyone if </a:t>
            </a:r>
            <a:r>
              <a:rPr lang="en-US" dirty="0" err="1"/>
              <a:t>youd</a:t>
            </a:r>
            <a:r>
              <a:rPr lang="en-US" dirty="0"/>
              <a:t> like </a:t>
            </a:r>
            <a:r>
              <a:rPr lang="en-US"/>
              <a:t>to connect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5E08-2413-4D20-94B7-57180AE62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15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dirty="0">
                <a:solidFill>
                  <a:schemeClr val="tx2">
                    <a:lumMod val="75000"/>
                  </a:schemeClr>
                </a:solidFill>
              </a:rPr>
              <a:t>Self-care–</a:t>
            </a:r>
            <a:r>
              <a:rPr lang="en-US" sz="2000" baseline="0" dirty="0">
                <a:solidFill>
                  <a:schemeClr val="tx2">
                    <a:lumMod val="75000"/>
                  </a:schemeClr>
                </a:solidFill>
              </a:rPr>
              <a:t> categorical variable</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aseline="0" dirty="0">
                <a:solidFill>
                  <a:schemeClr val="tx2">
                    <a:lumMod val="75000"/>
                  </a:schemeClr>
                </a:solidFill>
              </a:rPr>
              <a:t>Recommendation-- </a:t>
            </a:r>
            <a:r>
              <a:rPr lang="en-US" sz="2000" dirty="0">
                <a:solidFill>
                  <a:schemeClr val="tx2">
                    <a:lumMod val="75000"/>
                  </a:schemeClr>
                </a:solidFill>
              </a:rPr>
              <a:t>Score range 0-10 (most likely) </a:t>
            </a:r>
          </a:p>
          <a:p>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85967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pPr>
            <a:endParaRPr lang="en-US" sz="1400" dirty="0"/>
          </a:p>
        </p:txBody>
      </p:sp>
      <p:sp>
        <p:nvSpPr>
          <p:cNvPr id="4" name="Slide Number Placeholder 3"/>
          <p:cNvSpPr>
            <a:spLocks noGrp="1"/>
          </p:cNvSpPr>
          <p:nvPr>
            <p:ph type="sldNum" sz="quarter" idx="5"/>
          </p:nvPr>
        </p:nvSpPr>
        <p:spPr/>
        <p:txBody>
          <a:bodyPr/>
          <a:lstStyle/>
          <a:p>
            <a:fld id="{668654EF-92F4-4E94-BAAC-740D39558F51}" type="slidenum">
              <a:rPr lang="en-US" smtClean="0"/>
              <a:t>72</a:t>
            </a:fld>
            <a:endParaRPr lang="en-US"/>
          </a:p>
        </p:txBody>
      </p:sp>
    </p:spTree>
    <p:extLst>
      <p:ext uri="{BB962C8B-B14F-4D97-AF65-F5344CB8AC3E}">
        <p14:creationId xmlns:p14="http://schemas.microsoft.com/office/powerpoint/2010/main" val="1103442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pPr>
            <a:endParaRPr lang="en-US" sz="1400" dirty="0"/>
          </a:p>
        </p:txBody>
      </p:sp>
      <p:sp>
        <p:nvSpPr>
          <p:cNvPr id="4" name="Slide Number Placeholder 3"/>
          <p:cNvSpPr>
            <a:spLocks noGrp="1"/>
          </p:cNvSpPr>
          <p:nvPr>
            <p:ph type="sldNum" sz="quarter" idx="5"/>
          </p:nvPr>
        </p:nvSpPr>
        <p:spPr/>
        <p:txBody>
          <a:bodyPr/>
          <a:lstStyle/>
          <a:p>
            <a:fld id="{668654EF-92F4-4E94-BAAC-740D39558F51}" type="slidenum">
              <a:rPr lang="en-US" smtClean="0"/>
              <a:t>73</a:t>
            </a:fld>
            <a:endParaRPr lang="en-US"/>
          </a:p>
        </p:txBody>
      </p:sp>
    </p:spTree>
    <p:extLst>
      <p:ext uri="{BB962C8B-B14F-4D97-AF65-F5344CB8AC3E}">
        <p14:creationId xmlns:p14="http://schemas.microsoft.com/office/powerpoint/2010/main" val="2268080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600"/>
              </a:spcAft>
            </a:pPr>
            <a:endParaRPr lang="en-US" b="0" dirty="0">
              <a:solidFill>
                <a:schemeClr val="tx1"/>
              </a:solidFill>
            </a:endParaRPr>
          </a:p>
        </p:txBody>
      </p:sp>
      <p:sp>
        <p:nvSpPr>
          <p:cNvPr id="4" name="Slide Number Placeholder 3"/>
          <p:cNvSpPr>
            <a:spLocks noGrp="1"/>
          </p:cNvSpPr>
          <p:nvPr>
            <p:ph type="sldNum" sz="quarter" idx="5"/>
          </p:nvPr>
        </p:nvSpPr>
        <p:spPr/>
        <p:txBody>
          <a:bodyPr/>
          <a:lstStyle/>
          <a:p>
            <a:fld id="{668654EF-92F4-4E94-BAAC-740D39558F51}" type="slidenum">
              <a:rPr lang="en-US" smtClean="0"/>
              <a:t>74</a:t>
            </a:fld>
            <a:endParaRPr lang="en-US"/>
          </a:p>
        </p:txBody>
      </p:sp>
    </p:spTree>
    <p:extLst>
      <p:ext uri="{BB962C8B-B14F-4D97-AF65-F5344CB8AC3E}">
        <p14:creationId xmlns:p14="http://schemas.microsoft.com/office/powerpoint/2010/main" val="4032348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8654EF-92F4-4E94-BAAC-740D39558F51}" type="slidenum">
              <a:rPr lang="en-US" smtClean="0"/>
              <a:t>75</a:t>
            </a:fld>
            <a:endParaRPr lang="en-US"/>
          </a:p>
        </p:txBody>
      </p:sp>
    </p:spTree>
    <p:extLst>
      <p:ext uri="{BB962C8B-B14F-4D97-AF65-F5344CB8AC3E}">
        <p14:creationId xmlns:p14="http://schemas.microsoft.com/office/powerpoint/2010/main" val="370319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0" i="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8654EF-92F4-4E94-BAAC-740D39558F51}" type="slidenum">
              <a:rPr lang="en-US" smtClean="0"/>
              <a:t>76</a:t>
            </a:fld>
            <a:endParaRPr lang="en-US"/>
          </a:p>
        </p:txBody>
      </p:sp>
    </p:spTree>
    <p:extLst>
      <p:ext uri="{BB962C8B-B14F-4D97-AF65-F5344CB8AC3E}">
        <p14:creationId xmlns:p14="http://schemas.microsoft.com/office/powerpoint/2010/main" val="2068325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8654EF-92F4-4E94-BAAC-740D39558F51}" type="slidenum">
              <a:rPr lang="en-US" smtClean="0"/>
              <a:t>77</a:t>
            </a:fld>
            <a:endParaRPr lang="en-US"/>
          </a:p>
        </p:txBody>
      </p:sp>
    </p:spTree>
    <p:extLst>
      <p:ext uri="{BB962C8B-B14F-4D97-AF65-F5344CB8AC3E}">
        <p14:creationId xmlns:p14="http://schemas.microsoft.com/office/powerpoint/2010/main" val="2408449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8654EF-92F4-4E94-BAAC-740D39558F51}" type="slidenum">
              <a:rPr lang="en-US" smtClean="0"/>
              <a:t>78</a:t>
            </a:fld>
            <a:endParaRPr lang="en-US"/>
          </a:p>
        </p:txBody>
      </p:sp>
    </p:spTree>
    <p:extLst>
      <p:ext uri="{BB962C8B-B14F-4D97-AF65-F5344CB8AC3E}">
        <p14:creationId xmlns:p14="http://schemas.microsoft.com/office/powerpoint/2010/main" val="2806106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8654EF-92F4-4E94-BAAC-740D39558F51}" type="slidenum">
              <a:rPr lang="en-US" smtClean="0"/>
              <a:t>79</a:t>
            </a:fld>
            <a:endParaRPr lang="en-US"/>
          </a:p>
        </p:txBody>
      </p:sp>
    </p:spTree>
    <p:extLst>
      <p:ext uri="{BB962C8B-B14F-4D97-AF65-F5344CB8AC3E}">
        <p14:creationId xmlns:p14="http://schemas.microsoft.com/office/powerpoint/2010/main" val="49851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8654EF-92F4-4E94-BAAC-740D39558F51}" type="slidenum">
              <a:rPr lang="en-US" smtClean="0"/>
              <a:t>80</a:t>
            </a:fld>
            <a:endParaRPr lang="en-US"/>
          </a:p>
        </p:txBody>
      </p:sp>
    </p:spTree>
    <p:extLst>
      <p:ext uri="{BB962C8B-B14F-4D97-AF65-F5344CB8AC3E}">
        <p14:creationId xmlns:p14="http://schemas.microsoft.com/office/powerpoint/2010/main" val="1416707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8654EF-92F4-4E94-BAAC-740D39558F51}" type="slidenum">
              <a:rPr lang="en-US" smtClean="0"/>
              <a:t>81</a:t>
            </a:fld>
            <a:endParaRPr lang="en-US"/>
          </a:p>
        </p:txBody>
      </p:sp>
    </p:spTree>
    <p:extLst>
      <p:ext uri="{BB962C8B-B14F-4D97-AF65-F5344CB8AC3E}">
        <p14:creationId xmlns:p14="http://schemas.microsoft.com/office/powerpoint/2010/main" val="129759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1"/>
              </a:buClr>
              <a:buFont typeface="Arial" panose="020B0604020202020204" pitchFamily="34" charset="0"/>
              <a:buChar char="•"/>
            </a:pPr>
            <a:r>
              <a:rPr lang="en-US" sz="1200" dirty="0">
                <a:solidFill>
                  <a:schemeClr val="tx2">
                    <a:lumMod val="75000"/>
                  </a:schemeClr>
                </a:solidFill>
              </a:rPr>
              <a:t>Importance of self-care to well-being, the percentages after the program was completed is higher for ‘extremely’ category and 0 for ‘not at all’ category compared to the percentages before the program was initiated. </a:t>
            </a:r>
          </a:p>
          <a:p>
            <a:pPr>
              <a:buClr>
                <a:schemeClr val="accent1"/>
              </a:buClr>
              <a:buFont typeface="Arial" panose="020B0604020202020204" pitchFamily="34" charset="0"/>
              <a:buChar char="•"/>
            </a:pPr>
            <a:r>
              <a:rPr lang="en-US" sz="1200" dirty="0">
                <a:solidFill>
                  <a:schemeClr val="tx2">
                    <a:lumMod val="75000"/>
                  </a:schemeClr>
                </a:solidFill>
              </a:rPr>
              <a:t>Burnout, the percentages after the program was completed have less participants reporting being ‘completely burned out’ and ‘burnout’, but more participants reporting being ‘under stress’ and ‘symptoms of burnout won’t go away’ as compared to before the program was initiated.</a:t>
            </a:r>
          </a:p>
          <a:p>
            <a:pPr>
              <a:buClr>
                <a:schemeClr val="accent1"/>
              </a:buClr>
              <a:buFont typeface="Arial" panose="020B0604020202020204" pitchFamily="34" charset="0"/>
              <a:buChar char="•"/>
            </a:pPr>
            <a:r>
              <a:rPr lang="en-US" sz="1200" dirty="0">
                <a:solidFill>
                  <a:schemeClr val="tx2">
                    <a:lumMod val="75000"/>
                  </a:schemeClr>
                </a:solidFill>
              </a:rPr>
              <a:t>Kappa coefficients measure intra-rater reliability. Both kappa coefficients are indicative that there is substantial agreement between the participants’ responses before and after the program. </a:t>
            </a:r>
          </a:p>
          <a:p>
            <a:endParaRPr lang="en-US" sz="8000"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93267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8654EF-92F4-4E94-BAAC-740D39558F51}" type="slidenum">
              <a:rPr lang="en-US" smtClean="0"/>
              <a:t>82</a:t>
            </a:fld>
            <a:endParaRPr lang="en-US"/>
          </a:p>
        </p:txBody>
      </p:sp>
    </p:spTree>
    <p:extLst>
      <p:ext uri="{BB962C8B-B14F-4D97-AF65-F5344CB8AC3E}">
        <p14:creationId xmlns:p14="http://schemas.microsoft.com/office/powerpoint/2010/main" val="2200167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8654EF-92F4-4E94-BAAC-740D39558F51}" type="slidenum">
              <a:rPr lang="en-US" smtClean="0"/>
              <a:t>84</a:t>
            </a:fld>
            <a:endParaRPr lang="en-US"/>
          </a:p>
        </p:txBody>
      </p:sp>
    </p:spTree>
    <p:extLst>
      <p:ext uri="{BB962C8B-B14F-4D97-AF65-F5344CB8AC3E}">
        <p14:creationId xmlns:p14="http://schemas.microsoft.com/office/powerpoint/2010/main" val="399851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Burnout: burnout increased post-program, but there were only 3 respondents versus 8 respondents pre-program</a:t>
            </a: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08671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accent1"/>
                </a:solidFill>
              </a:rPr>
              <a:t>Department wide initiative cultivating those interested in research and clinical support advancing wellness (pilot projects, expansions of existing projects, or new projects) </a:t>
            </a:r>
            <a:br>
              <a:rPr lang="en-US" sz="1600" dirty="0">
                <a:solidFill>
                  <a:schemeClr val="accent1"/>
                </a:solidFill>
              </a:rPr>
            </a:br>
            <a:endParaRPr lang="en-US" sz="1600" dirty="0">
              <a:solidFill>
                <a:schemeClr val="accent1"/>
              </a:solidFill>
            </a:endParaRPr>
          </a:p>
          <a:p>
            <a:r>
              <a:rPr lang="en-US" sz="1600" dirty="0">
                <a:solidFill>
                  <a:schemeClr val="accent1"/>
                </a:solidFill>
              </a:rPr>
              <a:t>Awardees based on novelty, need, merit, and advancement of employee wellness</a:t>
            </a:r>
            <a:endParaRPr lang="en-US" dirty="0"/>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16480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Arial" panose="020B0604020202020204" pitchFamily="34" charset="0"/>
                <a:cs typeface="Arial" panose="020B0604020202020204" pitchFamily="34" charset="0"/>
              </a:rPr>
              <a:t>(insurance discounts, wellness days, retail and gym discounts, meal and grocery discounts, group classes)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2322656-8894-1544-92AA-01B3CF5E618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8413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5E08-2413-4D20-94B7-57180AE62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5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2"/>
                </a:solidFill>
                <a:latin typeface="+mn-lt"/>
                <a:ea typeface="+mn-ea"/>
                <a:cs typeface="+mn-cs"/>
              </a:rPr>
              <a:t>Three branches of Integrative Health Wellness at NYU Langone Health: Integrative Health at NYU Langone is the intentional blending of E &amp; W medicine in a coordinated way that honors the practices of our ancestors and ancient cultures with the validation of scientific evidence to support them today. At NYULH we delight in the opportunities to curate wellness resources for all members of our community: Staff, Patients and their caregivers.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5E08-2413-4D20-94B7-57180AE62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060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So Why now more than ever? Well the good news is that for the 1</a:t>
            </a:r>
            <a:r>
              <a:rPr lang="en-US" sz="1200" b="1" i="0" kern="1200" baseline="30000" dirty="0">
                <a:solidFill>
                  <a:schemeClr val="tx1"/>
                </a:solidFill>
                <a:effectLst/>
                <a:latin typeface="+mn-lt"/>
                <a:ea typeface="+mn-ea"/>
                <a:cs typeface="+mn-cs"/>
              </a:rPr>
              <a:t>st</a:t>
            </a:r>
            <a:r>
              <a:rPr lang="en-US" sz="1200" b="1" i="0" kern="1200" dirty="0">
                <a:solidFill>
                  <a:schemeClr val="tx1"/>
                </a:solidFill>
                <a:effectLst/>
                <a:latin typeface="+mn-lt"/>
                <a:ea typeface="+mn-ea"/>
                <a:cs typeface="+mn-cs"/>
              </a:rPr>
              <a:t>  time 4 years physician burnout levels have dropped below 50%  </a:t>
            </a:r>
            <a:r>
              <a:rPr lang="en-US" sz="1200" b="0" i="0" kern="1200" dirty="0">
                <a:solidFill>
                  <a:schemeClr val="tx1"/>
                </a:solidFill>
                <a:effectLst/>
                <a:latin typeface="+mn-lt"/>
                <a:ea typeface="+mn-ea"/>
                <a:cs typeface="+mn-cs"/>
              </a:rPr>
              <a:t>[ meaning </a:t>
            </a:r>
            <a:r>
              <a:rPr lang="en-US" sz="1200" dirty="0">
                <a:highlight>
                  <a:srgbClr val="FFFF00"/>
                </a:highlight>
              </a:rPr>
              <a:t> (48.2%) of physicians </a:t>
            </a:r>
            <a:r>
              <a:rPr lang="en-US" sz="1200" dirty="0"/>
              <a:t>reported experiencing at least one symptom of burnout] </a:t>
            </a:r>
            <a:r>
              <a:rPr lang="en-US" sz="1200" b="1" i="0" kern="1200" dirty="0">
                <a:solidFill>
                  <a:schemeClr val="tx1"/>
                </a:solidFill>
                <a:effectLst/>
                <a:latin typeface="+mn-lt"/>
                <a:ea typeface="+mn-ea"/>
                <a:cs typeface="+mn-cs"/>
              </a:rPr>
              <a:t>which makes our wellness efforts even more critical and is exactly why we must be steadfast with our shift toward Professionalizing Self-Care on the Job</a:t>
            </a:r>
          </a:p>
          <a:p>
            <a:pPr marL="285750" indent="-285750">
              <a:buFont typeface="Arial"/>
              <a:buChar char="•"/>
            </a:pPr>
            <a:r>
              <a:rPr lang="en-US" sz="1200" b="1" i="0" kern="1200" dirty="0">
                <a:solidFill>
                  <a:schemeClr val="tx1"/>
                </a:solidFill>
                <a:effectLst/>
                <a:latin typeface="+mn-lt"/>
                <a:ea typeface="+mn-ea"/>
                <a:cs typeface="+mn-cs"/>
              </a:rPr>
              <a:t>Nurse’s of course are no exception and in fact have been the focal point of the majority of my department’s offerings. In Spring of ‘23 a collaborative research effort by the American Nurses Foundation and McKinsey surveyed more than 7,000 nurses to better understand mental health and wellbeing in the workforce. This survey revealed the following:</a:t>
            </a:r>
          </a:p>
          <a:p>
            <a:pPr marL="628650" lvl="1" indent="-171450">
              <a:buFont typeface="Arial" panose="020B0604020202020204" pitchFamily="34" charset="0"/>
              <a:buChar char="•"/>
            </a:pPr>
            <a:r>
              <a:rPr lang="en-US" sz="1200" dirty="0">
                <a:solidFill>
                  <a:schemeClr val="tx2"/>
                </a:solidFill>
              </a:rPr>
              <a:t>64% of nurses reported feeling “a great deal of stress” </a:t>
            </a:r>
            <a:endParaRPr lang="en-US" sz="1200" dirty="0">
              <a:solidFill>
                <a:schemeClr val="tx2"/>
              </a:solidFill>
              <a:cs typeface="Arial"/>
            </a:endParaRPr>
          </a:p>
          <a:p>
            <a:pPr marL="628650" lvl="1" indent="-171450">
              <a:buFont typeface="Arial" panose="020B0604020202020204" pitchFamily="34" charset="0"/>
              <a:buChar char="•"/>
            </a:pPr>
            <a:r>
              <a:rPr lang="en-US" sz="1200" dirty="0">
                <a:solidFill>
                  <a:schemeClr val="tx2"/>
                </a:solidFill>
              </a:rPr>
              <a:t>Two-thirds of nurses were not receiving mental health support</a:t>
            </a:r>
            <a:endParaRPr lang="en-US" sz="1200" dirty="0">
              <a:solidFill>
                <a:schemeClr val="tx2"/>
              </a:solidFill>
              <a:cs typeface="Arial"/>
            </a:endParaRPr>
          </a:p>
          <a:p>
            <a:pPr marL="628650" lvl="1" indent="-171450">
              <a:buFont typeface="Arial" panose="020B0604020202020204" pitchFamily="34" charset="0"/>
              <a:buChar char="•"/>
            </a:pPr>
            <a:r>
              <a:rPr lang="en-US" sz="1200" dirty="0">
                <a:solidFill>
                  <a:schemeClr val="tx2"/>
                </a:solidFill>
              </a:rPr>
              <a:t>1 in 10 nurses lacked the financial resources for mental health support</a:t>
            </a:r>
            <a:endParaRPr lang="en-US" sz="1200" dirty="0">
              <a:solidFill>
                <a:schemeClr val="tx2"/>
              </a:solidFill>
              <a:cs typeface="Arial"/>
            </a:endParaRPr>
          </a:p>
          <a:p>
            <a:pPr marL="628650" lvl="1" indent="-171450">
              <a:buFont typeface="Arial" panose="020B0604020202020204" pitchFamily="34" charset="0"/>
              <a:buChar char="•"/>
            </a:pPr>
            <a:r>
              <a:rPr lang="en-US" sz="1200" dirty="0">
                <a:solidFill>
                  <a:schemeClr val="tx2"/>
                </a:solidFill>
              </a:rPr>
              <a:t>56% of nurses believed that mental health challenges were stigmatized in their profession</a:t>
            </a:r>
          </a:p>
          <a:p>
            <a:pPr marL="285750" indent="-285750">
              <a:buFont typeface="Arial,Sans-Serif"/>
              <a:buChar char="•"/>
            </a:pPr>
            <a:r>
              <a:rPr lang="en-US" sz="1200" b="1" dirty="0">
                <a:solidFill>
                  <a:schemeClr val="tx2"/>
                </a:solidFill>
              </a:rPr>
              <a:t>No secrets here right? We know that provider wellbeing is a pillar of quality care delivery models and it’s a competency for many integrative health providers and of course we have the research to back it showing that wellness on the job: </a:t>
            </a:r>
          </a:p>
          <a:p>
            <a:pPr marL="285750" indent="-285750">
              <a:buFont typeface="Arial,Sans-Serif"/>
              <a:buChar char="•"/>
            </a:pPr>
            <a:r>
              <a:rPr lang="en-US" sz="1200" dirty="0">
                <a:solidFill>
                  <a:schemeClr val="tx2"/>
                </a:solidFill>
                <a:cs typeface="Arial" panose="020B0604020202020204"/>
              </a:rPr>
              <a:t>Greatly decreases symptoms of occupational burnout </a:t>
            </a:r>
            <a:endParaRPr lang="en-US" sz="1200" dirty="0">
              <a:solidFill>
                <a:srgbClr val="000000"/>
              </a:solidFill>
              <a:cs typeface="Arial" panose="020B0604020202020204"/>
            </a:endParaRPr>
          </a:p>
          <a:p>
            <a:pPr marL="285750" indent="-285750">
              <a:buFont typeface="Arial,Sans-Serif"/>
              <a:buChar char="•"/>
            </a:pPr>
            <a:r>
              <a:rPr lang="en-US" sz="1200" dirty="0">
                <a:solidFill>
                  <a:schemeClr val="tx2"/>
                </a:solidFill>
                <a:cs typeface="Arial" panose="020B0604020202020204"/>
              </a:rPr>
              <a:t>Reduces anxiety, depression, loneliness </a:t>
            </a:r>
            <a:endParaRPr lang="en-US" sz="1200" dirty="0">
              <a:solidFill>
                <a:srgbClr val="000000"/>
              </a:solidFill>
              <a:cs typeface="Arial" panose="020B0604020202020204"/>
            </a:endParaRPr>
          </a:p>
          <a:p>
            <a:pPr marL="285750" indent="-285750">
              <a:buFont typeface="Arial,Sans-Serif"/>
              <a:buChar char="•"/>
            </a:pPr>
            <a:r>
              <a:rPr lang="en-US" sz="1200" dirty="0">
                <a:solidFill>
                  <a:schemeClr val="tx2"/>
                </a:solidFill>
                <a:cs typeface="Arial" panose="020B0604020202020204"/>
              </a:rPr>
              <a:t>Increases self-compassion, feeling valued, collegiality, engagement and resiliency</a:t>
            </a:r>
          </a:p>
          <a:p>
            <a:pPr marL="171450" lvl="0" indent="-171450">
              <a:buFont typeface="Arial" panose="020B0604020202020204" pitchFamily="34" charset="0"/>
              <a:buChar char="•"/>
            </a:pPr>
            <a:endParaRPr lang="en-US" sz="1200" b="1" dirty="0">
              <a:solidFill>
                <a:schemeClr val="tx2"/>
              </a:solidFill>
            </a:endParaRP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545E08-2413-4D20-94B7-57180AE62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783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brandcenter.med.nyu.edu/" TargetMode="External"/><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hyperlink" Target="https://brandcenter.med.nyu.edu/use-the-brand/powerpoint-presentations/"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s://brandcenter.med.nyu.edu/" TargetMode="External"/><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hyperlink" Target="https://brandcenter.med.nyu.edu/use-the-brand/powerpoint-presentations/"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D23DC7BA-05DD-C896-5262-37703314653E}"/>
              </a:ext>
            </a:extLst>
          </p:cNvPr>
          <p:cNvGrpSpPr>
            <a:grpSpLocks noChangeAspect="1"/>
          </p:cNvGrpSpPr>
          <p:nvPr userDrawn="1"/>
        </p:nvGrpSpPr>
        <p:grpSpPr>
          <a:xfrm>
            <a:off x="486872" y="385508"/>
            <a:ext cx="1496034" cy="649224"/>
            <a:chOff x="2138363" y="5326063"/>
            <a:chExt cx="1935162" cy="839788"/>
          </a:xfrm>
          <a:solidFill>
            <a:schemeClr val="bg1"/>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6103938" y="0"/>
            <a:ext cx="3040062" cy="5143500"/>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9" name="Footer Placeholder 8">
            <a:extLst>
              <a:ext uri="{FF2B5EF4-FFF2-40B4-BE49-F238E27FC236}">
                <a16:creationId xmlns:a16="http://schemas.microsoft.com/office/drawing/2014/main" id="{4DC6EF85-3467-0339-FEE7-95DD7B8078A8}"/>
              </a:ext>
            </a:extLst>
          </p:cNvPr>
          <p:cNvSpPr>
            <a:spLocks noGrp="1"/>
          </p:cNvSpPr>
          <p:nvPr>
            <p:ph type="ftr" sz="quarter" idx="11"/>
          </p:nvPr>
        </p:nvSpPr>
        <p:spPr>
          <a:xfrm>
            <a:off x="495300" y="4593800"/>
            <a:ext cx="4084922" cy="232428"/>
          </a:xfrm>
        </p:spPr>
        <p:txBody>
          <a:bodyPr anchor="t" anchorCtr="0"/>
          <a:lstStyle>
            <a:lvl1pPr algn="l">
              <a:defRPr sz="1200" b="1">
                <a:solidFill>
                  <a:schemeClr val="bg1"/>
                </a:solidFill>
              </a:defRPr>
            </a:lvl1pPr>
          </a:lstStyle>
          <a:p>
            <a:r>
              <a:rPr lang="en-US"/>
              <a:t>Division/Department Name</a:t>
            </a:r>
          </a:p>
        </p:txBody>
      </p:sp>
      <p:sp>
        <p:nvSpPr>
          <p:cNvPr id="3" name="Subtitle 2"/>
          <p:cNvSpPr>
            <a:spLocks noGrp="1"/>
          </p:cNvSpPr>
          <p:nvPr>
            <p:ph type="subTitle" idx="1"/>
          </p:nvPr>
        </p:nvSpPr>
        <p:spPr>
          <a:xfrm>
            <a:off x="495300" y="3670570"/>
            <a:ext cx="4084922" cy="599777"/>
          </a:xfrm>
        </p:spPr>
        <p:txBody>
          <a:bodyPr anchor="b">
            <a:noAutofit/>
          </a:bodyPr>
          <a:lstStyle>
            <a:lvl1pPr marL="0" indent="0" algn="l">
              <a:lnSpc>
                <a:spcPct val="105000"/>
              </a:lnSpc>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itle 1"/>
          <p:cNvSpPr>
            <a:spLocks noGrp="1"/>
          </p:cNvSpPr>
          <p:nvPr>
            <p:ph type="ctrTitle"/>
          </p:nvPr>
        </p:nvSpPr>
        <p:spPr>
          <a:xfrm>
            <a:off x="495300" y="1552575"/>
            <a:ext cx="5164836" cy="1751015"/>
          </a:xfrm>
        </p:spPr>
        <p:txBody>
          <a:bodyPr anchor="t" anchorCtr="0"/>
          <a:lstStyle>
            <a:lvl1pPr algn="l">
              <a:lnSpc>
                <a:spcPct val="83000"/>
              </a:lnSpc>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85061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and Quote - Purpl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375D36B3-9D30-63D1-E227-157F98B8F466}"/>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7" name="Freeform 6">
              <a:extLst>
                <a:ext uri="{FF2B5EF4-FFF2-40B4-BE49-F238E27FC236}">
                  <a16:creationId xmlns:a16="http://schemas.microsoft.com/office/drawing/2014/main" id="{5D99CEA3-1C73-EE7C-BCE3-FA910C1712B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17E644CC-C5AC-9BAF-639A-4295B814B340}"/>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4477FA51-88CF-45CD-393F-3A76410AC029}"/>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Slide Number Placeholder 5">
            <a:extLst>
              <a:ext uri="{FF2B5EF4-FFF2-40B4-BE49-F238E27FC236}">
                <a16:creationId xmlns:a16="http://schemas.microsoft.com/office/drawing/2014/main" id="{BE45C75C-DC9C-1D59-2DE3-017E4E9C0BDE}"/>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11" name="Footer Placeholder 10">
            <a:extLst>
              <a:ext uri="{FF2B5EF4-FFF2-40B4-BE49-F238E27FC236}">
                <a16:creationId xmlns:a16="http://schemas.microsoft.com/office/drawing/2014/main" id="{83CE6D6A-2BD9-E7A4-B04F-B459D9657908}"/>
              </a:ext>
            </a:extLst>
          </p:cNvPr>
          <p:cNvSpPr>
            <a:spLocks noGrp="1"/>
          </p:cNvSpPr>
          <p:nvPr>
            <p:ph type="ftr" sz="quarter" idx="14"/>
          </p:nvPr>
        </p:nvSpPr>
        <p:spPr/>
        <p:txBody>
          <a:bodyPr/>
          <a:lstStyle>
            <a:lvl1pPr>
              <a:defRPr>
                <a:solidFill>
                  <a:schemeClr val="bg1"/>
                </a:solidFill>
              </a:defRPr>
            </a:lvl1pPr>
          </a:lstStyle>
          <a:p>
            <a:r>
              <a:rPr lang="en-US"/>
              <a:t>Division/Department Name</a:t>
            </a:r>
          </a:p>
        </p:txBody>
      </p:sp>
      <p:sp>
        <p:nvSpPr>
          <p:cNvPr id="8" name="Content Placeholder 2">
            <a:extLst>
              <a:ext uri="{FF2B5EF4-FFF2-40B4-BE49-F238E27FC236}">
                <a16:creationId xmlns:a16="http://schemas.microsoft.com/office/drawing/2014/main" id="{B576F7DD-4DB1-0669-5356-62659CD9B9F3}"/>
              </a:ext>
            </a:extLst>
          </p:cNvPr>
          <p:cNvSpPr>
            <a:spLocks noGrp="1"/>
          </p:cNvSpPr>
          <p:nvPr>
            <p:ph idx="13"/>
          </p:nvPr>
        </p:nvSpPr>
        <p:spPr>
          <a:xfrm>
            <a:off x="4838701" y="1542656"/>
            <a:ext cx="3771900" cy="2667394"/>
          </a:xfrm>
        </p:spPr>
        <p:txBody>
          <a:bodyPr/>
          <a:lstStyle>
            <a:lvl1pPr>
              <a:lnSpc>
                <a:spcPct val="82000"/>
              </a:lnSpc>
              <a:defRPr sz="4500" b="0">
                <a:solidFill>
                  <a:schemeClr val="bg1"/>
                </a:solidFill>
              </a:defRPr>
            </a:lvl1pPr>
            <a:lvl2pPr>
              <a:lnSpc>
                <a:spcPct val="115000"/>
              </a:lnSpc>
              <a:defRPr/>
            </a:lvl2pPr>
            <a:lvl3pPr>
              <a:lnSpc>
                <a:spcPct val="115000"/>
              </a:lnSpc>
              <a:defRPr/>
            </a:lvl3pPr>
            <a:lvl4pPr>
              <a:lnSpc>
                <a:spcPct val="115000"/>
              </a:lnSpc>
              <a:defRPr/>
            </a:lvl4pPr>
            <a:lvl5pPr>
              <a:lnSpc>
                <a:spcPct val="115000"/>
              </a:lnSpc>
              <a:defRPr/>
            </a:lvl5pPr>
          </a:lstStyle>
          <a:p>
            <a:pPr lvl="0"/>
            <a:r>
              <a:rPr lang="en-US"/>
              <a:t>Click to edit Master text styles</a:t>
            </a:r>
          </a:p>
        </p:txBody>
      </p:sp>
      <p:sp>
        <p:nvSpPr>
          <p:cNvPr id="3" name="Content Placeholder 2"/>
          <p:cNvSpPr>
            <a:spLocks noGrp="1"/>
          </p:cNvSpPr>
          <p:nvPr>
            <p:ph idx="1"/>
          </p:nvPr>
        </p:nvSpPr>
        <p:spPr>
          <a:xfrm>
            <a:off x="495300" y="1540308"/>
            <a:ext cx="3810000" cy="2676918"/>
          </a:xfrm>
        </p:spPr>
        <p:txBody>
          <a:bodyPr/>
          <a:lstStyle>
            <a:lvl1pPr>
              <a:lnSpc>
                <a:spcPct val="112000"/>
              </a:lnSpc>
              <a:defRPr sz="1600">
                <a:solidFill>
                  <a:schemeClr val="bg1"/>
                </a:solidFill>
              </a:defRPr>
            </a:lvl1pPr>
            <a:lvl2pPr>
              <a:lnSpc>
                <a:spcPct val="112000"/>
              </a:lnSpc>
              <a:defRPr sz="1600">
                <a:solidFill>
                  <a:schemeClr val="bg1"/>
                </a:solidFill>
              </a:defRPr>
            </a:lvl2pPr>
            <a:lvl3pPr>
              <a:lnSpc>
                <a:spcPct val="112000"/>
              </a:lnSpc>
              <a:defRPr sz="1600">
                <a:solidFill>
                  <a:schemeClr val="bg1"/>
                </a:solidFill>
              </a:defRPr>
            </a:lvl3pPr>
            <a:lvl4pPr>
              <a:lnSpc>
                <a:spcPct val="112000"/>
              </a:lnSpc>
              <a:defRPr sz="1600">
                <a:solidFill>
                  <a:schemeClr val="bg1"/>
                </a:solidFill>
              </a:defRPr>
            </a:lvl4pPr>
            <a:lvl5pPr>
              <a:lnSpc>
                <a:spcPct val="112000"/>
              </a:lnSpc>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12455970"/>
      </p:ext>
    </p:extLst>
  </p:cSld>
  <p:clrMapOvr>
    <a:masterClrMapping/>
  </p:clrMapOvr>
  <p:extLst>
    <p:ext uri="{DCECCB84-F9BA-43D5-87BE-67443E8EF086}">
      <p15:sldGuideLst xmlns:p15="http://schemas.microsoft.com/office/powerpoint/2012/main">
        <p15:guide id="3" pos="2712" userDrawn="1">
          <p15:clr>
            <a:srgbClr val="FBAE40"/>
          </p15:clr>
        </p15:guide>
        <p15:guide id="4" pos="30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838700" y="1"/>
            <a:ext cx="4305299" cy="5143499"/>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1" y="4506295"/>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4" name="Footer Placeholder 3">
            <a:extLst>
              <a:ext uri="{FF2B5EF4-FFF2-40B4-BE49-F238E27FC236}">
                <a16:creationId xmlns:a16="http://schemas.microsoft.com/office/drawing/2014/main" id="{D37BE962-DC9D-579A-0FFD-7708AC8D74E9}"/>
              </a:ext>
            </a:extLst>
          </p:cNvPr>
          <p:cNvSpPr>
            <a:spLocks noGrp="1"/>
          </p:cNvSpPr>
          <p:nvPr>
            <p:ph type="ftr" sz="quarter" idx="11"/>
          </p:nvPr>
        </p:nvSpPr>
        <p:spPr/>
        <p:txBody>
          <a:bodyPr/>
          <a:lstStyle>
            <a:lvl1pPr>
              <a:defRPr>
                <a:solidFill>
                  <a:schemeClr val="bg1"/>
                </a:solidFill>
              </a:defRPr>
            </a:lvl1pPr>
          </a:lstStyle>
          <a:p>
            <a:r>
              <a:rPr lang="en-US"/>
              <a:t>Division/Department Name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9" y="1540308"/>
            <a:ext cx="3810002" cy="2669742"/>
          </a:xfrm>
        </p:spPr>
        <p:txBody>
          <a:bodyPr/>
          <a:lstStyle>
            <a:lvl1pPr>
              <a:lnSpc>
                <a:spcPct val="112000"/>
              </a:lnSpc>
              <a:defRPr sz="1600">
                <a:solidFill>
                  <a:schemeClr val="accent1"/>
                </a:solidFill>
              </a:defRPr>
            </a:lvl1pPr>
            <a:lvl2pPr>
              <a:lnSpc>
                <a:spcPct val="112000"/>
              </a:lnSpc>
              <a:defRPr sz="1600"/>
            </a:lvl2pPr>
            <a:lvl3pPr>
              <a:lnSpc>
                <a:spcPct val="112000"/>
              </a:lnSpc>
              <a:defRPr sz="1600"/>
            </a:lvl3pPr>
            <a:lvl4pPr>
              <a:lnSpc>
                <a:spcPct val="112000"/>
              </a:lnSpc>
              <a:defRPr sz="1600"/>
            </a:lvl4pPr>
            <a:lvl5pPr>
              <a:lnSpc>
                <a:spcPct val="11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503321" y="408071"/>
            <a:ext cx="3810002" cy="616644"/>
          </a:xfrm>
        </p:spPr>
        <p:txBody>
          <a:bodyPr/>
          <a:lstStyle/>
          <a:p>
            <a:r>
              <a:rPr lang="en-US"/>
              <a:t>Click to edit Master title style</a:t>
            </a:r>
          </a:p>
        </p:txBody>
      </p:sp>
    </p:spTree>
    <p:extLst>
      <p:ext uri="{BB962C8B-B14F-4D97-AF65-F5344CB8AC3E}">
        <p14:creationId xmlns:p14="http://schemas.microsoft.com/office/powerpoint/2010/main" val="523460971"/>
      </p:ext>
    </p:extLst>
  </p:cSld>
  <p:clrMapOvr>
    <a:masterClrMapping/>
  </p:clrMapOvr>
  <p:extLst>
    <p:ext uri="{DCECCB84-F9BA-43D5-87BE-67443E8EF086}">
      <p15:sldGuideLst xmlns:p15="http://schemas.microsoft.com/office/powerpoint/2012/main">
        <p15:guide id="1" pos="2712" userDrawn="1">
          <p15:clr>
            <a:srgbClr val="FBAE40"/>
          </p15:clr>
        </p15:guide>
        <p15:guide id="2" pos="304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and Image - Purple">
    <p:bg>
      <p:bgPr>
        <a:solidFill>
          <a:schemeClr val="tx2"/>
        </a:solidFill>
        <a:effectLst/>
      </p:bgPr>
    </p:bg>
    <p:spTree>
      <p:nvGrpSpPr>
        <p:cNvPr id="1" name=""/>
        <p:cNvGrpSpPr/>
        <p:nvPr/>
      </p:nvGrpSpPr>
      <p:grpSpPr>
        <a:xfrm>
          <a:off x="0" y="0"/>
          <a:ext cx="0" cy="0"/>
          <a:chOff x="0" y="0"/>
          <a:chExt cx="0" cy="0"/>
        </a:xfrm>
      </p:grpSpPr>
      <p:grpSp>
        <p:nvGrpSpPr>
          <p:cNvPr id="4" name="NYU Langone Health Logo">
            <a:extLst>
              <a:ext uri="{FF2B5EF4-FFF2-40B4-BE49-F238E27FC236}">
                <a16:creationId xmlns:a16="http://schemas.microsoft.com/office/drawing/2014/main" id="{A5D7F226-0F89-2B0E-3EE0-91AB855FD407}"/>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6" name="Freeform 5">
              <a:extLst>
                <a:ext uri="{FF2B5EF4-FFF2-40B4-BE49-F238E27FC236}">
                  <a16:creationId xmlns:a16="http://schemas.microsoft.com/office/drawing/2014/main" id="{FFACC8AF-A463-C9B7-28FE-97FCF4C35876}"/>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2000C4D0-CAED-CE4A-D8E3-FF0C1F38D0AC}"/>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F56719C2-1779-CD8C-56FF-95FD796E6CD7}"/>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838700" y="1"/>
            <a:ext cx="4305299" cy="5143499"/>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1" y="4506295"/>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11" name="Footer Placeholder 10">
            <a:extLst>
              <a:ext uri="{FF2B5EF4-FFF2-40B4-BE49-F238E27FC236}">
                <a16:creationId xmlns:a16="http://schemas.microsoft.com/office/drawing/2014/main" id="{EFA0A1CB-D17E-31F8-DF8E-8289C2829564}"/>
              </a:ext>
            </a:extLst>
          </p:cNvPr>
          <p:cNvSpPr>
            <a:spLocks noGrp="1"/>
          </p:cNvSpPr>
          <p:nvPr>
            <p:ph type="ftr" sz="quarter" idx="11"/>
          </p:nvPr>
        </p:nvSpPr>
        <p:spPr/>
        <p:txBody>
          <a:bodyPr/>
          <a:lstStyle>
            <a:lvl1pPr>
              <a:defRPr>
                <a:solidFill>
                  <a:schemeClr val="bg1"/>
                </a:solidFill>
              </a:defRPr>
            </a:lvl1pPr>
          </a:lstStyle>
          <a:p>
            <a:r>
              <a:rPr lang="en-US"/>
              <a:t>Division/Department Name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9" y="1540308"/>
            <a:ext cx="3810002" cy="2669742"/>
          </a:xfrm>
        </p:spPr>
        <p:txBody>
          <a:bodyPr/>
          <a:lstStyle>
            <a:lvl1pPr>
              <a:lnSpc>
                <a:spcPct val="112000"/>
              </a:lnSpc>
              <a:defRPr sz="1600">
                <a:solidFill>
                  <a:schemeClr val="bg1"/>
                </a:solidFill>
              </a:defRPr>
            </a:lvl1pPr>
            <a:lvl2pPr>
              <a:lnSpc>
                <a:spcPct val="112000"/>
              </a:lnSpc>
              <a:defRPr sz="1600">
                <a:solidFill>
                  <a:schemeClr val="bg1"/>
                </a:solidFill>
              </a:defRPr>
            </a:lvl2pPr>
            <a:lvl3pPr>
              <a:lnSpc>
                <a:spcPct val="112000"/>
              </a:lnSpc>
              <a:defRPr sz="1600">
                <a:solidFill>
                  <a:schemeClr val="bg1"/>
                </a:solidFill>
              </a:defRPr>
            </a:lvl3pPr>
            <a:lvl4pPr>
              <a:lnSpc>
                <a:spcPct val="112000"/>
              </a:lnSpc>
              <a:defRPr sz="1600">
                <a:solidFill>
                  <a:schemeClr val="bg1"/>
                </a:solidFill>
              </a:defRPr>
            </a:lvl4pPr>
            <a:lvl5pPr>
              <a:lnSpc>
                <a:spcPct val="112000"/>
              </a:lnSpc>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503321" y="408071"/>
            <a:ext cx="3810002" cy="616644"/>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550129332"/>
      </p:ext>
    </p:extLst>
  </p:cSld>
  <p:clrMapOvr>
    <a:masterClrMapping/>
  </p:clrMapOvr>
  <p:extLst>
    <p:ext uri="{DCECCB84-F9BA-43D5-87BE-67443E8EF086}">
      <p15:sldGuideLst xmlns:p15="http://schemas.microsoft.com/office/powerpoint/2012/main">
        <p15:guide id="1" pos="2712" userDrawn="1">
          <p15:clr>
            <a:srgbClr val="FBAE40"/>
          </p15:clr>
        </p15:guide>
        <p15:guide id="2" pos="30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Narrow">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6096000" y="1"/>
            <a:ext cx="3047999" cy="5143499"/>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1" y="4506295"/>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4" name="Footer Placeholder 3">
            <a:extLst>
              <a:ext uri="{FF2B5EF4-FFF2-40B4-BE49-F238E27FC236}">
                <a16:creationId xmlns:a16="http://schemas.microsoft.com/office/drawing/2014/main" id="{1CAE2451-7F0A-9DB6-7819-117904A8DB9A}"/>
              </a:ext>
            </a:extLst>
          </p:cNvPr>
          <p:cNvSpPr>
            <a:spLocks noGrp="1"/>
          </p:cNvSpPr>
          <p:nvPr>
            <p:ph type="ftr" sz="quarter" idx="11"/>
          </p:nvPr>
        </p:nvSpPr>
        <p:spPr>
          <a:xfrm>
            <a:off x="6257284" y="4536400"/>
            <a:ext cx="1934216" cy="138499"/>
          </a:xfrm>
        </p:spPr>
        <p:txBody>
          <a:bodyPr/>
          <a:lstStyle>
            <a:lvl1pPr>
              <a:defRPr>
                <a:solidFill>
                  <a:schemeClr val="bg1"/>
                </a:solidFill>
              </a:defRPr>
            </a:lvl1pPr>
          </a:lstStyle>
          <a:p>
            <a:r>
              <a:rPr lang="en-US"/>
              <a:t>Division/Department Name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8" y="1540308"/>
            <a:ext cx="5067301" cy="2669742"/>
          </a:xfrm>
        </p:spPr>
        <p:txBody>
          <a:bodyPr/>
          <a:lstStyle>
            <a:lvl1pPr>
              <a:lnSpc>
                <a:spcPct val="112000"/>
              </a:lnSpc>
              <a:defRPr sz="1600">
                <a:solidFill>
                  <a:schemeClr val="accent1"/>
                </a:solidFill>
              </a:defRPr>
            </a:lvl1pPr>
            <a:lvl2pPr>
              <a:lnSpc>
                <a:spcPct val="112000"/>
              </a:lnSpc>
              <a:defRPr sz="1600"/>
            </a:lvl2pPr>
            <a:lvl3pPr>
              <a:lnSpc>
                <a:spcPct val="112000"/>
              </a:lnSpc>
              <a:defRPr sz="1600"/>
            </a:lvl3pPr>
            <a:lvl4pPr>
              <a:lnSpc>
                <a:spcPct val="112000"/>
              </a:lnSpc>
              <a:defRPr sz="1600"/>
            </a:lvl4pPr>
            <a:lvl5pPr>
              <a:lnSpc>
                <a:spcPct val="11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503320" y="408071"/>
            <a:ext cx="5067301" cy="616644"/>
          </a:xfrm>
        </p:spPr>
        <p:txBody>
          <a:bodyPr/>
          <a:lstStyle/>
          <a:p>
            <a:r>
              <a:rPr lang="en-US"/>
              <a:t>Click to edit Master title style</a:t>
            </a:r>
          </a:p>
        </p:txBody>
      </p:sp>
    </p:spTree>
    <p:extLst>
      <p:ext uri="{BB962C8B-B14F-4D97-AF65-F5344CB8AC3E}">
        <p14:creationId xmlns:p14="http://schemas.microsoft.com/office/powerpoint/2010/main" val="2965380140"/>
      </p:ext>
    </p:extLst>
  </p:cSld>
  <p:clrMapOvr>
    <a:masterClrMapping/>
  </p:clrMapOvr>
  <p:extLst>
    <p:ext uri="{DCECCB84-F9BA-43D5-87BE-67443E8EF086}">
      <p15:sldGuideLst xmlns:p15="http://schemas.microsoft.com/office/powerpoint/2012/main">
        <p15:guide id="1" pos="3504" userDrawn="1">
          <p15:clr>
            <a:srgbClr val="FBAE40"/>
          </p15:clr>
        </p15:guide>
        <p15:guide id="3"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and Image Narrow - Purple">
    <p:bg>
      <p:bgPr>
        <a:solidFill>
          <a:schemeClr val="tx2"/>
        </a:solidFill>
        <a:effectLst/>
      </p:bgPr>
    </p:bg>
    <p:spTree>
      <p:nvGrpSpPr>
        <p:cNvPr id="1" name=""/>
        <p:cNvGrpSpPr/>
        <p:nvPr/>
      </p:nvGrpSpPr>
      <p:grpSpPr>
        <a:xfrm>
          <a:off x="0" y="0"/>
          <a:ext cx="0" cy="0"/>
          <a:chOff x="0" y="0"/>
          <a:chExt cx="0" cy="0"/>
        </a:xfrm>
      </p:grpSpPr>
      <p:grpSp>
        <p:nvGrpSpPr>
          <p:cNvPr id="4" name="NYU Langone Health Logo">
            <a:extLst>
              <a:ext uri="{FF2B5EF4-FFF2-40B4-BE49-F238E27FC236}">
                <a16:creationId xmlns:a16="http://schemas.microsoft.com/office/drawing/2014/main" id="{86F87CBD-C4A5-0E8A-C2B9-158EF620837B}"/>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6" name="Freeform 5">
              <a:extLst>
                <a:ext uri="{FF2B5EF4-FFF2-40B4-BE49-F238E27FC236}">
                  <a16:creationId xmlns:a16="http://schemas.microsoft.com/office/drawing/2014/main" id="{65FDBB51-7E99-49D2-7F3B-BBB9C0262480}"/>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E76C2DA4-E5E6-8783-0B8D-FB64C28E0C30}"/>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D9B093E7-E311-E54D-E524-1E5DB355CDB3}"/>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6096000" y="1"/>
            <a:ext cx="3047999" cy="5143499"/>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1" y="4506295"/>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11" name="Footer Placeholder 10">
            <a:extLst>
              <a:ext uri="{FF2B5EF4-FFF2-40B4-BE49-F238E27FC236}">
                <a16:creationId xmlns:a16="http://schemas.microsoft.com/office/drawing/2014/main" id="{1DBBB99C-2F9F-DAB5-0121-D8AFA2E4C16A}"/>
              </a:ext>
            </a:extLst>
          </p:cNvPr>
          <p:cNvSpPr>
            <a:spLocks noGrp="1"/>
          </p:cNvSpPr>
          <p:nvPr>
            <p:ph type="ftr" sz="quarter" idx="11"/>
          </p:nvPr>
        </p:nvSpPr>
        <p:spPr>
          <a:xfrm>
            <a:off x="6249082" y="4536400"/>
            <a:ext cx="1942417" cy="138499"/>
          </a:xfrm>
        </p:spPr>
        <p:txBody>
          <a:bodyPr/>
          <a:lstStyle>
            <a:lvl1pPr>
              <a:defRPr>
                <a:solidFill>
                  <a:schemeClr val="bg1"/>
                </a:solidFill>
              </a:defRPr>
            </a:lvl1pPr>
          </a:lstStyle>
          <a:p>
            <a:r>
              <a:rPr lang="en-US"/>
              <a:t>Division/Department Name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8" y="1540308"/>
            <a:ext cx="5067301" cy="2669742"/>
          </a:xfrm>
        </p:spPr>
        <p:txBody>
          <a:bodyPr/>
          <a:lstStyle>
            <a:lvl1pPr>
              <a:lnSpc>
                <a:spcPct val="112000"/>
              </a:lnSpc>
              <a:defRPr sz="1600">
                <a:solidFill>
                  <a:schemeClr val="bg1"/>
                </a:solidFill>
              </a:defRPr>
            </a:lvl1pPr>
            <a:lvl2pPr>
              <a:lnSpc>
                <a:spcPct val="112000"/>
              </a:lnSpc>
              <a:defRPr sz="1600">
                <a:solidFill>
                  <a:schemeClr val="bg1"/>
                </a:solidFill>
              </a:defRPr>
            </a:lvl2pPr>
            <a:lvl3pPr>
              <a:lnSpc>
                <a:spcPct val="112000"/>
              </a:lnSpc>
              <a:defRPr sz="1600">
                <a:solidFill>
                  <a:schemeClr val="bg1"/>
                </a:solidFill>
              </a:defRPr>
            </a:lvl3pPr>
            <a:lvl4pPr>
              <a:lnSpc>
                <a:spcPct val="112000"/>
              </a:lnSpc>
              <a:defRPr sz="1600">
                <a:solidFill>
                  <a:schemeClr val="bg1"/>
                </a:solidFill>
              </a:defRPr>
            </a:lvl4pPr>
            <a:lvl5pPr>
              <a:lnSpc>
                <a:spcPct val="112000"/>
              </a:lnSpc>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503320" y="408071"/>
            <a:ext cx="5067301" cy="616644"/>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220297182"/>
      </p:ext>
    </p:extLst>
  </p:cSld>
  <p:clrMapOvr>
    <a:masterClrMapping/>
  </p:clrMapOvr>
  <p:extLst>
    <p:ext uri="{DCECCB84-F9BA-43D5-87BE-67443E8EF086}">
      <p15:sldGuideLst xmlns:p15="http://schemas.microsoft.com/office/powerpoint/2012/main">
        <p15:guide id="1" pos="3504" userDrawn="1">
          <p15:clr>
            <a:srgbClr val="FBAE40"/>
          </p15:clr>
        </p15:guide>
        <p15:guide id="3"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nd Image Wid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1" y="3771900"/>
            <a:ext cx="9144000" cy="1371600"/>
          </a:xfrm>
          <a:solidFill>
            <a:schemeClr val="bg1">
              <a:lumMod val="85000"/>
            </a:schemeClr>
          </a:solidFill>
        </p:spPr>
        <p:txBody>
          <a:bodyPr tIns="182880"/>
          <a:lstStyle>
            <a:lvl1pPr algn="ctr">
              <a:defRPr>
                <a:solidFill>
                  <a:schemeClr val="tx2"/>
                </a:solidFill>
              </a:defRPr>
            </a:lvl1pPr>
          </a:lstStyle>
          <a:p>
            <a:r>
              <a:rPr lang="en-US"/>
              <a:t>Click icon to add picture</a:t>
            </a:r>
          </a:p>
        </p:txBody>
      </p:sp>
      <p:sp>
        <p:nvSpPr>
          <p:cNvPr id="7" name="NYU Langone Health Logo">
            <a:extLst>
              <a:ext uri="{FF2B5EF4-FFF2-40B4-BE49-F238E27FC236}">
                <a16:creationId xmlns:a16="http://schemas.microsoft.com/office/drawing/2014/main" id="{F611A463-0BD7-3ECD-268F-EE754B7914F1}"/>
              </a:ext>
            </a:extLst>
          </p:cNvPr>
          <p:cNvSpPr>
            <a:spLocks noGrp="1"/>
          </p:cNvSpPr>
          <p:nvPr>
            <p:ph type="body" sz="quarter" idx="14" hasCustomPrompt="1"/>
          </p:nvPr>
        </p:nvSpPr>
        <p:spPr>
          <a:xfrm>
            <a:off x="499309" y="4410243"/>
            <a:ext cx="838200" cy="352425"/>
          </a:xfrm>
          <a:blipFill>
            <a:blip r:embed="rId2">
              <a:extLst>
                <a:ext uri="{96DAC541-7B7A-43D3-8B79-37D633B846F1}">
                  <asvg:svgBlip xmlns:asvg="http://schemas.microsoft.com/office/drawing/2016/SVG/main" r:embed="rId3"/>
                </a:ext>
              </a:extLst>
            </a:blip>
            <a:stretch>
              <a:fillRect/>
            </a:stretch>
          </a:blipFill>
        </p:spPr>
        <p:txBody>
          <a:bodyPr/>
          <a:lstStyle/>
          <a:p>
            <a:pPr lvl="0"/>
            <a:r>
              <a:rPr lang="en-US"/>
              <a:t> </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1" y="4506295"/>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6" name="Footer Placeholder 5">
            <a:extLst>
              <a:ext uri="{FF2B5EF4-FFF2-40B4-BE49-F238E27FC236}">
                <a16:creationId xmlns:a16="http://schemas.microsoft.com/office/drawing/2014/main" id="{57E7DC31-F4C4-365C-3C4C-774909AA928E}"/>
              </a:ext>
            </a:extLst>
          </p:cNvPr>
          <p:cNvSpPr>
            <a:spLocks noGrp="1"/>
          </p:cNvSpPr>
          <p:nvPr>
            <p:ph type="ftr" sz="quarter" idx="15"/>
          </p:nvPr>
        </p:nvSpPr>
        <p:spPr/>
        <p:txBody>
          <a:bodyPr/>
          <a:lstStyle>
            <a:lvl1pPr>
              <a:defRPr>
                <a:solidFill>
                  <a:schemeClr val="bg1"/>
                </a:solidFill>
              </a:defRPr>
            </a:lvl1pPr>
          </a:lstStyle>
          <a:p>
            <a:r>
              <a:rPr lang="en-US"/>
              <a:t>Division/Department Name</a:t>
            </a:r>
          </a:p>
        </p:txBody>
      </p:sp>
      <p:sp>
        <p:nvSpPr>
          <p:cNvPr id="4" name="Content Placeholder 6">
            <a:extLst>
              <a:ext uri="{FF2B5EF4-FFF2-40B4-BE49-F238E27FC236}">
                <a16:creationId xmlns:a16="http://schemas.microsoft.com/office/drawing/2014/main" id="{16DF9D62-DA62-3653-DD38-9C9FB11C7698}"/>
              </a:ext>
            </a:extLst>
          </p:cNvPr>
          <p:cNvSpPr>
            <a:spLocks noGrp="1"/>
          </p:cNvSpPr>
          <p:nvPr>
            <p:ph sz="quarter" idx="11"/>
          </p:nvPr>
        </p:nvSpPr>
        <p:spPr>
          <a:xfrm>
            <a:off x="495300" y="1554481"/>
            <a:ext cx="7277100" cy="2057778"/>
          </a:xfrm>
        </p:spPr>
        <p:txBody>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2931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and Image Wide - Purple">
    <p:bg>
      <p:bgPr>
        <a:solidFill>
          <a:schemeClr val="tx2"/>
        </a:solidFill>
        <a:effectLst/>
      </p:bgPr>
    </p:bg>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1" y="3771900"/>
            <a:ext cx="9144000" cy="1371600"/>
          </a:xfrm>
          <a:solidFill>
            <a:schemeClr val="bg1">
              <a:lumMod val="85000"/>
            </a:schemeClr>
          </a:solidFill>
        </p:spPr>
        <p:txBody>
          <a:bodyPr tIns="182880"/>
          <a:lstStyle>
            <a:lvl1pPr algn="ctr">
              <a:defRPr>
                <a:solidFill>
                  <a:schemeClr val="tx2"/>
                </a:solidFill>
              </a:defRPr>
            </a:lvl1pPr>
          </a:lstStyle>
          <a:p>
            <a:r>
              <a:rPr lang="en-US"/>
              <a:t>Click icon to add picture</a:t>
            </a:r>
          </a:p>
        </p:txBody>
      </p:sp>
      <p:sp>
        <p:nvSpPr>
          <p:cNvPr id="7" name="NYU Langone Health Logo">
            <a:extLst>
              <a:ext uri="{FF2B5EF4-FFF2-40B4-BE49-F238E27FC236}">
                <a16:creationId xmlns:a16="http://schemas.microsoft.com/office/drawing/2014/main" id="{F611A463-0BD7-3ECD-268F-EE754B7914F1}"/>
              </a:ext>
            </a:extLst>
          </p:cNvPr>
          <p:cNvSpPr>
            <a:spLocks noGrp="1"/>
          </p:cNvSpPr>
          <p:nvPr>
            <p:ph type="body" sz="quarter" idx="14" hasCustomPrompt="1"/>
          </p:nvPr>
        </p:nvSpPr>
        <p:spPr>
          <a:xfrm>
            <a:off x="499309" y="4410243"/>
            <a:ext cx="838200" cy="352425"/>
          </a:xfrm>
          <a:blipFill>
            <a:blip r:embed="rId2">
              <a:extLst>
                <a:ext uri="{96DAC541-7B7A-43D3-8B79-37D633B846F1}">
                  <asvg:svgBlip xmlns:asvg="http://schemas.microsoft.com/office/drawing/2016/SVG/main" r:embed="rId3"/>
                </a:ext>
              </a:extLst>
            </a:blip>
            <a:stretch>
              <a:fillRect/>
            </a:stretch>
          </a:blipFill>
        </p:spPr>
        <p:txBody>
          <a:bodyPr/>
          <a:lstStyle/>
          <a:p>
            <a:pPr lvl="0"/>
            <a:r>
              <a:rPr lang="en-US"/>
              <a:t> </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1" y="4506295"/>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6" name="Footer Placeholder 5">
            <a:extLst>
              <a:ext uri="{FF2B5EF4-FFF2-40B4-BE49-F238E27FC236}">
                <a16:creationId xmlns:a16="http://schemas.microsoft.com/office/drawing/2014/main" id="{92224726-864F-99C6-2E39-4E71822B03E1}"/>
              </a:ext>
            </a:extLst>
          </p:cNvPr>
          <p:cNvSpPr>
            <a:spLocks noGrp="1"/>
          </p:cNvSpPr>
          <p:nvPr>
            <p:ph type="ftr" sz="quarter" idx="15"/>
          </p:nvPr>
        </p:nvSpPr>
        <p:spPr/>
        <p:txBody>
          <a:bodyPr/>
          <a:lstStyle>
            <a:lvl1pPr>
              <a:defRPr>
                <a:solidFill>
                  <a:schemeClr val="bg1"/>
                </a:solidFill>
              </a:defRPr>
            </a:lvl1pPr>
          </a:lstStyle>
          <a:p>
            <a:r>
              <a:rPr lang="en-US"/>
              <a:t>Division/Department Name</a:t>
            </a:r>
          </a:p>
        </p:txBody>
      </p:sp>
      <p:sp>
        <p:nvSpPr>
          <p:cNvPr id="4" name="Content Placeholder 6">
            <a:extLst>
              <a:ext uri="{FF2B5EF4-FFF2-40B4-BE49-F238E27FC236}">
                <a16:creationId xmlns:a16="http://schemas.microsoft.com/office/drawing/2014/main" id="{16DF9D62-DA62-3653-DD38-9C9FB11C7698}"/>
              </a:ext>
            </a:extLst>
          </p:cNvPr>
          <p:cNvSpPr>
            <a:spLocks noGrp="1"/>
          </p:cNvSpPr>
          <p:nvPr>
            <p:ph sz="quarter" idx="11"/>
          </p:nvPr>
        </p:nvSpPr>
        <p:spPr>
          <a:xfrm>
            <a:off x="495300" y="1554481"/>
            <a:ext cx="7277100" cy="20577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49266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Large Imag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3036367" y="0"/>
            <a:ext cx="6107634" cy="5143501"/>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7ED6687E-E66B-5294-8095-3A1F08C6B870}"/>
              </a:ext>
            </a:extLst>
          </p:cNvPr>
          <p:cNvSpPr>
            <a:spLocks noGrp="1"/>
          </p:cNvSpPr>
          <p:nvPr>
            <p:ph type="sldNum" sz="quarter" idx="4"/>
          </p:nvPr>
        </p:nvSpPr>
        <p:spPr>
          <a:xfrm>
            <a:off x="8346924" y="4509793"/>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5" name="Footer Placeholder 4">
            <a:extLst>
              <a:ext uri="{FF2B5EF4-FFF2-40B4-BE49-F238E27FC236}">
                <a16:creationId xmlns:a16="http://schemas.microsoft.com/office/drawing/2014/main" id="{E4E82167-816F-0330-5594-30CE0FD38D7F}"/>
              </a:ext>
            </a:extLst>
          </p:cNvPr>
          <p:cNvSpPr>
            <a:spLocks noGrp="1"/>
          </p:cNvSpPr>
          <p:nvPr>
            <p:ph type="ftr" sz="quarter" idx="11"/>
          </p:nvPr>
        </p:nvSpPr>
        <p:spPr/>
        <p:txBody>
          <a:bodyPr/>
          <a:lstStyle>
            <a:lvl1pPr>
              <a:defRPr>
                <a:solidFill>
                  <a:schemeClr val="bg1"/>
                </a:solidFill>
              </a:defRPr>
            </a:lvl1pPr>
          </a:lstStyle>
          <a:p>
            <a:r>
              <a:rPr lang="en-US"/>
              <a:t>Division/Department Name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9" y="1572392"/>
            <a:ext cx="2240921" cy="2647182"/>
          </a:xfrm>
        </p:spPr>
        <p:txBody>
          <a:bodyPr/>
          <a:lstStyle>
            <a:lvl1pPr>
              <a:lnSpc>
                <a:spcPct val="112000"/>
              </a:lnSpc>
              <a:defRPr sz="1600">
                <a:solidFill>
                  <a:schemeClr val="accent1"/>
                </a:solidFill>
              </a:defRPr>
            </a:lvl1pPr>
            <a:lvl2pPr>
              <a:lnSpc>
                <a:spcPct val="112000"/>
              </a:lnSpc>
              <a:defRPr sz="1600"/>
            </a:lvl2pPr>
            <a:lvl3pPr>
              <a:lnSpc>
                <a:spcPct val="112000"/>
              </a:lnSpc>
              <a:defRPr sz="1600"/>
            </a:lvl3pPr>
            <a:lvl4pPr>
              <a:lnSpc>
                <a:spcPct val="112000"/>
              </a:lnSpc>
              <a:defRPr sz="1600"/>
            </a:lvl4pPr>
            <a:lvl5pPr>
              <a:lnSpc>
                <a:spcPct val="11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95299" y="400050"/>
            <a:ext cx="2240921" cy="920750"/>
          </a:xfr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207131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and Large Image - Purpl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C23C1952-12E9-27F2-6FF0-AEC01151289E}"/>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6" name="Freeform 5">
              <a:extLst>
                <a:ext uri="{FF2B5EF4-FFF2-40B4-BE49-F238E27FC236}">
                  <a16:creationId xmlns:a16="http://schemas.microsoft.com/office/drawing/2014/main" id="{9FBC0409-1906-7166-E733-B5FE52251507}"/>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F5FDA380-19E7-A0E8-D0D3-C14B99D1FA1B}"/>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F0F2E238-0568-9EE2-91CF-B975CABA5EBC}"/>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3036367" y="0"/>
            <a:ext cx="6107634" cy="5143501"/>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7ED6687E-E66B-5294-8095-3A1F08C6B870}"/>
              </a:ext>
            </a:extLst>
          </p:cNvPr>
          <p:cNvSpPr>
            <a:spLocks noGrp="1"/>
          </p:cNvSpPr>
          <p:nvPr>
            <p:ph type="sldNum" sz="quarter" idx="4"/>
          </p:nvPr>
        </p:nvSpPr>
        <p:spPr>
          <a:xfrm>
            <a:off x="8346924" y="4509793"/>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11" name="Footer Placeholder 10">
            <a:extLst>
              <a:ext uri="{FF2B5EF4-FFF2-40B4-BE49-F238E27FC236}">
                <a16:creationId xmlns:a16="http://schemas.microsoft.com/office/drawing/2014/main" id="{5BDEAB25-CCC6-CD27-0A99-13A1DCE7F6F0}"/>
              </a:ext>
            </a:extLst>
          </p:cNvPr>
          <p:cNvSpPr>
            <a:spLocks noGrp="1"/>
          </p:cNvSpPr>
          <p:nvPr>
            <p:ph type="ftr" sz="quarter" idx="11"/>
          </p:nvPr>
        </p:nvSpPr>
        <p:spPr/>
        <p:txBody>
          <a:bodyPr/>
          <a:lstStyle>
            <a:lvl1pPr>
              <a:defRPr>
                <a:solidFill>
                  <a:schemeClr val="bg1"/>
                </a:solidFill>
              </a:defRPr>
            </a:lvl1pPr>
          </a:lstStyle>
          <a:p>
            <a:r>
              <a:rPr lang="en-US"/>
              <a:t>Division/Department Name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9" y="1572392"/>
            <a:ext cx="2240921" cy="2647182"/>
          </a:xfrm>
        </p:spPr>
        <p:txBody>
          <a:bodyPr/>
          <a:lstStyle>
            <a:lvl1pPr>
              <a:lnSpc>
                <a:spcPct val="112000"/>
              </a:lnSpc>
              <a:defRPr sz="1600">
                <a:solidFill>
                  <a:schemeClr val="bg1"/>
                </a:solidFill>
              </a:defRPr>
            </a:lvl1pPr>
            <a:lvl2pPr>
              <a:lnSpc>
                <a:spcPct val="112000"/>
              </a:lnSpc>
              <a:defRPr sz="1600">
                <a:solidFill>
                  <a:schemeClr val="bg1"/>
                </a:solidFill>
              </a:defRPr>
            </a:lvl2pPr>
            <a:lvl3pPr>
              <a:lnSpc>
                <a:spcPct val="112000"/>
              </a:lnSpc>
              <a:defRPr sz="1600">
                <a:solidFill>
                  <a:schemeClr val="bg1"/>
                </a:solidFill>
              </a:defRPr>
            </a:lvl3pPr>
            <a:lvl4pPr>
              <a:lnSpc>
                <a:spcPct val="112000"/>
              </a:lnSpc>
              <a:defRPr sz="1600">
                <a:solidFill>
                  <a:schemeClr val="bg1"/>
                </a:solidFill>
              </a:defRPr>
            </a:lvl4pPr>
            <a:lvl5pPr>
              <a:lnSpc>
                <a:spcPct val="112000"/>
              </a:lnSpc>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95299" y="400050"/>
            <a:ext cx="2240921" cy="92075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274399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and Full Page Imag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0" y="0"/>
            <a:ext cx="9144001" cy="5143501"/>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NYU Langone Health Logo">
            <a:extLst>
              <a:ext uri="{FF2B5EF4-FFF2-40B4-BE49-F238E27FC236}">
                <a16:creationId xmlns:a16="http://schemas.microsoft.com/office/drawing/2014/main" id="{76799307-424C-8A97-EDE0-544A13555A70}"/>
              </a:ext>
            </a:extLst>
          </p:cNvPr>
          <p:cNvSpPr>
            <a:spLocks noGrp="1"/>
          </p:cNvSpPr>
          <p:nvPr>
            <p:ph type="body" sz="quarter" idx="14" hasCustomPrompt="1"/>
          </p:nvPr>
        </p:nvSpPr>
        <p:spPr>
          <a:xfrm>
            <a:off x="507330" y="4410243"/>
            <a:ext cx="838200" cy="352425"/>
          </a:xfrm>
          <a:blipFill>
            <a:blip r:embed="rId2">
              <a:extLst>
                <a:ext uri="{96DAC541-7B7A-43D3-8B79-37D633B846F1}">
                  <asvg:svgBlip xmlns:asvg="http://schemas.microsoft.com/office/drawing/2016/SVG/main" r:embed="rId3"/>
                </a:ext>
              </a:extLst>
            </a:blip>
            <a:stretch>
              <a:fillRect/>
            </a:stretch>
          </a:blipFill>
        </p:spPr>
        <p:txBody>
          <a:bodyPr/>
          <a:lstStyle/>
          <a:p>
            <a:pPr lvl="0"/>
            <a:r>
              <a:rPr lang="en-US"/>
              <a:t> </a:t>
            </a:r>
          </a:p>
        </p:txBody>
      </p:sp>
      <p:sp>
        <p:nvSpPr>
          <p:cNvPr id="5" name="Slide Number Placeholder 5">
            <a:extLst>
              <a:ext uri="{FF2B5EF4-FFF2-40B4-BE49-F238E27FC236}">
                <a16:creationId xmlns:a16="http://schemas.microsoft.com/office/drawing/2014/main" id="{2182874F-C92B-945D-B692-C1B9B8C5B79A}"/>
              </a:ext>
            </a:extLst>
          </p:cNvPr>
          <p:cNvSpPr>
            <a:spLocks noGrp="1"/>
          </p:cNvSpPr>
          <p:nvPr>
            <p:ph type="sldNum" sz="quarter" idx="4"/>
          </p:nvPr>
        </p:nvSpPr>
        <p:spPr>
          <a:xfrm>
            <a:off x="8350421" y="4506295"/>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4" name="Footer Placeholder 3">
            <a:extLst>
              <a:ext uri="{FF2B5EF4-FFF2-40B4-BE49-F238E27FC236}">
                <a16:creationId xmlns:a16="http://schemas.microsoft.com/office/drawing/2014/main" id="{08FBBF81-8C89-DF23-78CA-8B0FAB4530F0}"/>
              </a:ext>
            </a:extLst>
          </p:cNvPr>
          <p:cNvSpPr>
            <a:spLocks noGrp="1"/>
          </p:cNvSpPr>
          <p:nvPr>
            <p:ph type="ftr" sz="quarter" idx="15"/>
          </p:nvPr>
        </p:nvSpPr>
        <p:spPr/>
        <p:txBody>
          <a:bodyPr/>
          <a:lstStyle>
            <a:lvl1pPr>
              <a:defRPr>
                <a:solidFill>
                  <a:schemeClr val="bg1"/>
                </a:solidFill>
              </a:defRPr>
            </a:lvl1pPr>
          </a:lstStyle>
          <a:p>
            <a:r>
              <a:rPr lang="en-US"/>
              <a:t>Division/Department Name</a:t>
            </a:r>
          </a:p>
        </p:txBody>
      </p:sp>
      <p:sp>
        <p:nvSpPr>
          <p:cNvPr id="13" name="Content Placeholder 2">
            <a:extLst>
              <a:ext uri="{FF2B5EF4-FFF2-40B4-BE49-F238E27FC236}">
                <a16:creationId xmlns:a16="http://schemas.microsoft.com/office/drawing/2014/main" id="{313CFE71-3F3A-F8D9-8EE4-516B6E1B2C9D}"/>
              </a:ext>
            </a:extLst>
          </p:cNvPr>
          <p:cNvSpPr>
            <a:spLocks noGrp="1"/>
          </p:cNvSpPr>
          <p:nvPr>
            <p:ph idx="13"/>
          </p:nvPr>
        </p:nvSpPr>
        <p:spPr>
          <a:xfrm>
            <a:off x="495300" y="1542656"/>
            <a:ext cx="5448300" cy="2676918"/>
          </a:xfrm>
        </p:spPr>
        <p:txBody>
          <a:bodyPr/>
          <a:lstStyle>
            <a:lvl1pPr>
              <a:lnSpc>
                <a:spcPct val="82000"/>
              </a:lnSpc>
              <a:defRPr sz="4500" b="0">
                <a:solidFill>
                  <a:schemeClr val="bg1"/>
                </a:solidFill>
              </a:defRPr>
            </a:lvl1pPr>
            <a:lvl2pPr>
              <a:lnSpc>
                <a:spcPct val="115000"/>
              </a:lnSpc>
              <a:defRPr/>
            </a:lvl2pPr>
            <a:lvl3pPr>
              <a:lnSpc>
                <a:spcPct val="115000"/>
              </a:lnSpc>
              <a:defRPr/>
            </a:lvl3pPr>
            <a:lvl4pPr>
              <a:lnSpc>
                <a:spcPct val="115000"/>
              </a:lnSpc>
              <a:defRPr/>
            </a:lvl4pPr>
            <a:lvl5pPr>
              <a:lnSpc>
                <a:spcPct val="115000"/>
              </a:lnSpc>
              <a:defRPr/>
            </a:lvl5pPr>
          </a:lstStyle>
          <a:p>
            <a:pPr lvl="0"/>
            <a:r>
              <a:rPr lang="en-US"/>
              <a:t>Click to edit Master text styles</a:t>
            </a:r>
          </a:p>
        </p:txBody>
      </p:sp>
      <p:sp>
        <p:nvSpPr>
          <p:cNvPr id="2" name="Title 1"/>
          <p:cNvSpPr>
            <a:spLocks noGrp="1"/>
          </p:cNvSpPr>
          <p:nvPr>
            <p:ph type="title"/>
          </p:nvPr>
        </p:nvSpPr>
        <p:spPr>
          <a:xfrm>
            <a:off x="495299" y="400050"/>
            <a:ext cx="7066789" cy="81558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70781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D23DC7BA-05DD-C896-5262-37703314653E}"/>
              </a:ext>
            </a:extLst>
          </p:cNvPr>
          <p:cNvGrpSpPr>
            <a:grpSpLocks noChangeAspect="1"/>
          </p:cNvGrpSpPr>
          <p:nvPr userDrawn="1"/>
        </p:nvGrpSpPr>
        <p:grpSpPr>
          <a:xfrm>
            <a:off x="486872" y="385508"/>
            <a:ext cx="1496034" cy="649224"/>
            <a:chOff x="2138363" y="5326063"/>
            <a:chExt cx="1935162" cy="839788"/>
          </a:xfrm>
          <a:solidFill>
            <a:schemeClr val="tx2"/>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6103938" y="0"/>
            <a:ext cx="3040062" cy="5143500"/>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9" name="Footer Placeholder 8">
            <a:extLst>
              <a:ext uri="{FF2B5EF4-FFF2-40B4-BE49-F238E27FC236}">
                <a16:creationId xmlns:a16="http://schemas.microsoft.com/office/drawing/2014/main" id="{A2006AE6-9538-1D18-17D3-DEE84CD46AE7}"/>
              </a:ext>
            </a:extLst>
          </p:cNvPr>
          <p:cNvSpPr>
            <a:spLocks noGrp="1"/>
          </p:cNvSpPr>
          <p:nvPr>
            <p:ph type="ftr" sz="quarter" idx="11"/>
          </p:nvPr>
        </p:nvSpPr>
        <p:spPr>
          <a:xfrm>
            <a:off x="495300" y="4596778"/>
            <a:ext cx="4084922" cy="221592"/>
          </a:xfrm>
        </p:spPr>
        <p:txBody>
          <a:bodyPr/>
          <a:lstStyle>
            <a:lvl1pPr algn="l">
              <a:defRPr sz="1200" b="1"/>
            </a:lvl1pPr>
          </a:lstStyle>
          <a:p>
            <a:r>
              <a:rPr lang="en-US"/>
              <a:t>Division/Department Name</a:t>
            </a:r>
          </a:p>
        </p:txBody>
      </p:sp>
      <p:sp>
        <p:nvSpPr>
          <p:cNvPr id="3" name="Subtitle 2"/>
          <p:cNvSpPr>
            <a:spLocks noGrp="1"/>
          </p:cNvSpPr>
          <p:nvPr>
            <p:ph type="subTitle" idx="1"/>
          </p:nvPr>
        </p:nvSpPr>
        <p:spPr>
          <a:xfrm>
            <a:off x="495300" y="3670570"/>
            <a:ext cx="4084922" cy="599777"/>
          </a:xfrm>
        </p:spPr>
        <p:txBody>
          <a:bodyPr anchor="b">
            <a:noAutofit/>
          </a:bodyPr>
          <a:lstStyle>
            <a:lvl1pPr marL="0" indent="0" algn="l">
              <a:lnSpc>
                <a:spcPct val="105000"/>
              </a:lnSpc>
              <a:buNone/>
              <a:defRPr sz="1800" b="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itle 1"/>
          <p:cNvSpPr>
            <a:spLocks noGrp="1"/>
          </p:cNvSpPr>
          <p:nvPr>
            <p:ph type="ctrTitle"/>
          </p:nvPr>
        </p:nvSpPr>
        <p:spPr>
          <a:xfrm>
            <a:off x="495300" y="1552575"/>
            <a:ext cx="5164836" cy="1751015"/>
          </a:xfrm>
        </p:spPr>
        <p:txBody>
          <a:bodyPr anchor="t" anchorCtr="0"/>
          <a:lstStyle>
            <a:lvl1pPr algn="l">
              <a:lnSpc>
                <a:spcPct val="83000"/>
              </a:lnSpc>
              <a:defRPr sz="3600">
                <a:solidFill>
                  <a:schemeClr val="tx2"/>
                </a:solidFill>
              </a:defRPr>
            </a:lvl1pPr>
          </a:lstStyle>
          <a:p>
            <a:r>
              <a:rPr lang="en-US"/>
              <a:t>Click to edit Master title style</a:t>
            </a:r>
          </a:p>
        </p:txBody>
      </p:sp>
    </p:spTree>
    <p:extLst>
      <p:ext uri="{BB962C8B-B14F-4D97-AF65-F5344CB8AC3E}">
        <p14:creationId xmlns:p14="http://schemas.microsoft.com/office/powerpoint/2010/main" val="275548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4645FEE-0D66-8F6B-F262-51EC62F50AB8}"/>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a:p>
        </p:txBody>
      </p:sp>
      <p:sp>
        <p:nvSpPr>
          <p:cNvPr id="5" name="Footer Placeholder 4">
            <a:extLst>
              <a:ext uri="{FF2B5EF4-FFF2-40B4-BE49-F238E27FC236}">
                <a16:creationId xmlns:a16="http://schemas.microsoft.com/office/drawing/2014/main" id="{56250348-974D-18B5-6E6F-24FA7F9F5613}"/>
              </a:ext>
            </a:extLst>
          </p:cNvPr>
          <p:cNvSpPr>
            <a:spLocks noGrp="1"/>
          </p:cNvSpPr>
          <p:nvPr>
            <p:ph type="ftr" sz="quarter" idx="15"/>
          </p:nvPr>
        </p:nvSpPr>
        <p:spPr/>
        <p:txBody>
          <a:bodyPr/>
          <a:lstStyle/>
          <a:p>
            <a:r>
              <a:rPr lang="en-US"/>
              <a:t>Division/Department Name</a:t>
            </a:r>
          </a:p>
        </p:txBody>
      </p:sp>
      <p:sp>
        <p:nvSpPr>
          <p:cNvPr id="10" name="Content Placeholder 2">
            <a:extLst>
              <a:ext uri="{FF2B5EF4-FFF2-40B4-BE49-F238E27FC236}">
                <a16:creationId xmlns:a16="http://schemas.microsoft.com/office/drawing/2014/main" id="{0D18C1C8-D8FB-BD07-A65C-92605D1A9036}"/>
              </a:ext>
            </a:extLst>
          </p:cNvPr>
          <p:cNvSpPr>
            <a:spLocks noGrp="1"/>
          </p:cNvSpPr>
          <p:nvPr>
            <p:ph idx="14"/>
          </p:nvPr>
        </p:nvSpPr>
        <p:spPr>
          <a:xfrm>
            <a:off x="4838701" y="3587183"/>
            <a:ext cx="3771900" cy="622867"/>
          </a:xfrm>
        </p:spPr>
        <p:txBody>
          <a:bodyPr/>
          <a:lstStyle>
            <a:lvl1pPr>
              <a:lnSpc>
                <a:spcPct val="112000"/>
              </a:lnSpc>
              <a:defRPr sz="1400">
                <a:solidFill>
                  <a:schemeClr val="accent1"/>
                </a:solidFill>
              </a:defRPr>
            </a:lvl1pPr>
            <a:lvl2pPr>
              <a:lnSpc>
                <a:spcPct val="112000"/>
              </a:lnSpc>
              <a:defRPr sz="1400"/>
            </a:lvl2pPr>
            <a:lvl3pPr marL="109728" indent="-109728">
              <a:lnSpc>
                <a:spcPct val="112000"/>
              </a:lnSpc>
              <a:defRPr sz="1400"/>
            </a:lvl3pPr>
            <a:lvl4pPr marL="292608" indent="-109728">
              <a:lnSpc>
                <a:spcPct val="112000"/>
              </a:lnSpc>
              <a:defRPr sz="1400"/>
            </a:lvl4pPr>
            <a:lvl5pPr marL="475488" indent="-109728">
              <a:lnSpc>
                <a:spcPct val="11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3">
            <a:extLst>
              <a:ext uri="{FF2B5EF4-FFF2-40B4-BE49-F238E27FC236}">
                <a16:creationId xmlns:a16="http://schemas.microsoft.com/office/drawing/2014/main" id="{32AB9D3B-A168-5E4F-54A4-969E9494DB3C}"/>
              </a:ext>
            </a:extLst>
          </p:cNvPr>
          <p:cNvSpPr>
            <a:spLocks noGrp="1"/>
          </p:cNvSpPr>
          <p:nvPr>
            <p:ph type="pic" sz="quarter" idx="13"/>
          </p:nvPr>
        </p:nvSpPr>
        <p:spPr>
          <a:xfrm>
            <a:off x="4838700" y="1427981"/>
            <a:ext cx="3771900"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300" y="3587183"/>
            <a:ext cx="3810000" cy="622867"/>
          </a:xfrm>
        </p:spPr>
        <p:txBody>
          <a:bodyPr/>
          <a:lstStyle>
            <a:lvl1pPr>
              <a:lnSpc>
                <a:spcPct val="112000"/>
              </a:lnSpc>
              <a:defRPr sz="1400">
                <a:solidFill>
                  <a:schemeClr val="accent1"/>
                </a:solidFill>
              </a:defRPr>
            </a:lvl1pPr>
            <a:lvl2pPr>
              <a:lnSpc>
                <a:spcPct val="112000"/>
              </a:lnSpc>
              <a:defRPr sz="1400"/>
            </a:lvl2pPr>
            <a:lvl3pPr marL="109728" indent="-109728">
              <a:lnSpc>
                <a:spcPct val="112000"/>
              </a:lnSpc>
              <a:defRPr sz="1400"/>
            </a:lvl3pPr>
            <a:lvl4pPr marL="292608" indent="-109728">
              <a:lnSpc>
                <a:spcPct val="112000"/>
              </a:lnSpc>
              <a:defRPr sz="1400"/>
            </a:lvl4pPr>
            <a:lvl5pPr marL="475488" indent="-109728">
              <a:lnSpc>
                <a:spcPct val="11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5299" y="1427981"/>
            <a:ext cx="3810001"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240590763"/>
      </p:ext>
    </p:extLst>
  </p:cSld>
  <p:clrMapOvr>
    <a:masterClrMapping/>
  </p:clrMapOvr>
  <p:extLst>
    <p:ext uri="{DCECCB84-F9BA-43D5-87BE-67443E8EF086}">
      <p15:sldGuideLst xmlns:p15="http://schemas.microsoft.com/office/powerpoint/2012/main">
        <p15:guide id="1" pos="2712" userDrawn="1">
          <p15:clr>
            <a:srgbClr val="FBAE40"/>
          </p15:clr>
        </p15:guide>
        <p15:guide id="2" pos="304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and Two Images - Purpl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7AB60D01-24B7-A43D-083C-92C2FEF554A6}"/>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6" name="Freeform 5">
              <a:extLst>
                <a:ext uri="{FF2B5EF4-FFF2-40B4-BE49-F238E27FC236}">
                  <a16:creationId xmlns:a16="http://schemas.microsoft.com/office/drawing/2014/main" id="{664C890F-1137-9304-EB64-07B52030DC2F}"/>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DCA53D7D-31B4-175F-357F-CF1193687009}"/>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58E595A2-3ACE-F573-725B-4A57FBCC01CA}"/>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Slide Number Placeholder 5">
            <a:extLst>
              <a:ext uri="{FF2B5EF4-FFF2-40B4-BE49-F238E27FC236}">
                <a16:creationId xmlns:a16="http://schemas.microsoft.com/office/drawing/2014/main" id="{B4645FEE-0D66-8F6B-F262-51EC62F50AB8}"/>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13" name="Footer Placeholder 12">
            <a:extLst>
              <a:ext uri="{FF2B5EF4-FFF2-40B4-BE49-F238E27FC236}">
                <a16:creationId xmlns:a16="http://schemas.microsoft.com/office/drawing/2014/main" id="{702EAAF8-908B-87A4-8FF7-8E0EB50FA8D2}"/>
              </a:ext>
            </a:extLst>
          </p:cNvPr>
          <p:cNvSpPr>
            <a:spLocks noGrp="1"/>
          </p:cNvSpPr>
          <p:nvPr>
            <p:ph type="ftr" sz="quarter" idx="15"/>
          </p:nvPr>
        </p:nvSpPr>
        <p:spPr/>
        <p:txBody>
          <a:bodyPr/>
          <a:lstStyle>
            <a:lvl1pPr>
              <a:defRPr>
                <a:solidFill>
                  <a:schemeClr val="bg1"/>
                </a:solidFill>
              </a:defRPr>
            </a:lvl1pPr>
          </a:lstStyle>
          <a:p>
            <a:r>
              <a:rPr lang="en-US"/>
              <a:t>Division/Department Name</a:t>
            </a:r>
          </a:p>
        </p:txBody>
      </p:sp>
      <p:sp>
        <p:nvSpPr>
          <p:cNvPr id="10" name="Content Placeholder 2">
            <a:extLst>
              <a:ext uri="{FF2B5EF4-FFF2-40B4-BE49-F238E27FC236}">
                <a16:creationId xmlns:a16="http://schemas.microsoft.com/office/drawing/2014/main" id="{0D18C1C8-D8FB-BD07-A65C-92605D1A9036}"/>
              </a:ext>
            </a:extLst>
          </p:cNvPr>
          <p:cNvSpPr>
            <a:spLocks noGrp="1"/>
          </p:cNvSpPr>
          <p:nvPr>
            <p:ph idx="14"/>
          </p:nvPr>
        </p:nvSpPr>
        <p:spPr>
          <a:xfrm>
            <a:off x="4838701" y="3587183"/>
            <a:ext cx="3771900" cy="622867"/>
          </a:xfrm>
        </p:spPr>
        <p:txBody>
          <a:bodyPr/>
          <a:lstStyle>
            <a:lvl1pPr>
              <a:lnSpc>
                <a:spcPct val="112000"/>
              </a:lnSpc>
              <a:defRPr sz="1400">
                <a:solidFill>
                  <a:schemeClr val="bg1"/>
                </a:solidFill>
              </a:defRPr>
            </a:lvl1pPr>
            <a:lvl2pPr>
              <a:lnSpc>
                <a:spcPct val="112000"/>
              </a:lnSpc>
              <a:defRPr sz="1400">
                <a:solidFill>
                  <a:schemeClr val="bg1"/>
                </a:solidFill>
              </a:defRPr>
            </a:lvl2pPr>
            <a:lvl3pPr marL="109728" indent="-109728">
              <a:lnSpc>
                <a:spcPct val="112000"/>
              </a:lnSpc>
              <a:defRPr sz="1400">
                <a:solidFill>
                  <a:schemeClr val="bg1"/>
                </a:solidFill>
              </a:defRPr>
            </a:lvl3pPr>
            <a:lvl4pPr marL="292608" indent="-109728">
              <a:lnSpc>
                <a:spcPct val="112000"/>
              </a:lnSpc>
              <a:defRPr sz="1400">
                <a:solidFill>
                  <a:schemeClr val="bg1"/>
                </a:solidFill>
              </a:defRPr>
            </a:lvl4pPr>
            <a:lvl5pPr marL="475488" indent="-109728">
              <a:lnSpc>
                <a:spcPct val="112000"/>
              </a:lnSpc>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3">
            <a:extLst>
              <a:ext uri="{FF2B5EF4-FFF2-40B4-BE49-F238E27FC236}">
                <a16:creationId xmlns:a16="http://schemas.microsoft.com/office/drawing/2014/main" id="{32AB9D3B-A168-5E4F-54A4-969E9494DB3C}"/>
              </a:ext>
            </a:extLst>
          </p:cNvPr>
          <p:cNvSpPr>
            <a:spLocks noGrp="1"/>
          </p:cNvSpPr>
          <p:nvPr>
            <p:ph type="pic" sz="quarter" idx="13"/>
          </p:nvPr>
        </p:nvSpPr>
        <p:spPr>
          <a:xfrm>
            <a:off x="4838700" y="1427981"/>
            <a:ext cx="3771900"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300" y="3587183"/>
            <a:ext cx="3810000" cy="622867"/>
          </a:xfrm>
        </p:spPr>
        <p:txBody>
          <a:bodyPr/>
          <a:lstStyle>
            <a:lvl1pPr>
              <a:lnSpc>
                <a:spcPct val="112000"/>
              </a:lnSpc>
              <a:defRPr sz="1400">
                <a:solidFill>
                  <a:schemeClr val="bg1"/>
                </a:solidFill>
              </a:defRPr>
            </a:lvl1pPr>
            <a:lvl2pPr>
              <a:lnSpc>
                <a:spcPct val="112000"/>
              </a:lnSpc>
              <a:defRPr sz="1400">
                <a:solidFill>
                  <a:schemeClr val="bg1"/>
                </a:solidFill>
              </a:defRPr>
            </a:lvl2pPr>
            <a:lvl3pPr marL="109728" indent="-109728">
              <a:lnSpc>
                <a:spcPct val="112000"/>
              </a:lnSpc>
              <a:defRPr sz="1400">
                <a:solidFill>
                  <a:schemeClr val="bg1"/>
                </a:solidFill>
              </a:defRPr>
            </a:lvl3pPr>
            <a:lvl4pPr marL="292608" indent="-109728">
              <a:lnSpc>
                <a:spcPct val="112000"/>
              </a:lnSpc>
              <a:defRPr sz="1400">
                <a:solidFill>
                  <a:schemeClr val="bg1"/>
                </a:solidFill>
              </a:defRPr>
            </a:lvl4pPr>
            <a:lvl5pPr marL="475488" indent="-109728">
              <a:lnSpc>
                <a:spcPct val="112000"/>
              </a:lnSpc>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5299" y="1427981"/>
            <a:ext cx="3810001"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284347164"/>
      </p:ext>
    </p:extLst>
  </p:cSld>
  <p:clrMapOvr>
    <a:masterClrMapping/>
  </p:clrMapOvr>
  <p:extLst>
    <p:ext uri="{DCECCB84-F9BA-43D5-87BE-67443E8EF086}">
      <p15:sldGuideLst xmlns:p15="http://schemas.microsoft.com/office/powerpoint/2012/main">
        <p15:guide id="1" pos="2712" userDrawn="1">
          <p15:clr>
            <a:srgbClr val="FBAE40"/>
          </p15:clr>
        </p15:guide>
        <p15:guide id="2" pos="304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4645FEE-0D66-8F6B-F262-51EC62F50AB8}"/>
              </a:ext>
            </a:extLst>
          </p:cNvPr>
          <p:cNvSpPr>
            <a:spLocks noGrp="1"/>
          </p:cNvSpPr>
          <p:nvPr>
            <p:ph type="sldNum" sz="quarter" idx="4"/>
          </p:nvPr>
        </p:nvSpPr>
        <p:spPr>
          <a:xfrm>
            <a:off x="8346924" y="4517608"/>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a:p>
        </p:txBody>
      </p:sp>
      <p:sp>
        <p:nvSpPr>
          <p:cNvPr id="11" name="Footer Placeholder 10">
            <a:extLst>
              <a:ext uri="{FF2B5EF4-FFF2-40B4-BE49-F238E27FC236}">
                <a16:creationId xmlns:a16="http://schemas.microsoft.com/office/drawing/2014/main" id="{3A25C9B9-E8CF-7442-A5BA-65B7E96FACF7}"/>
              </a:ext>
            </a:extLst>
          </p:cNvPr>
          <p:cNvSpPr>
            <a:spLocks noGrp="1"/>
          </p:cNvSpPr>
          <p:nvPr>
            <p:ph type="ftr" sz="quarter" idx="17"/>
          </p:nvPr>
        </p:nvSpPr>
        <p:spPr/>
        <p:txBody>
          <a:bodyPr/>
          <a:lstStyle/>
          <a:p>
            <a:r>
              <a:rPr lang="en-US"/>
              <a:t>Division/Department Name</a:t>
            </a:r>
          </a:p>
        </p:txBody>
      </p:sp>
      <p:sp>
        <p:nvSpPr>
          <p:cNvPr id="6" name="Content Placeholder 2">
            <a:extLst>
              <a:ext uri="{FF2B5EF4-FFF2-40B4-BE49-F238E27FC236}">
                <a16:creationId xmlns:a16="http://schemas.microsoft.com/office/drawing/2014/main" id="{C9B4B917-387E-4074-A52F-4A3842B75A72}"/>
              </a:ext>
            </a:extLst>
          </p:cNvPr>
          <p:cNvSpPr>
            <a:spLocks noGrp="1"/>
          </p:cNvSpPr>
          <p:nvPr>
            <p:ph idx="16"/>
          </p:nvPr>
        </p:nvSpPr>
        <p:spPr>
          <a:xfrm>
            <a:off x="6077712" y="3587183"/>
            <a:ext cx="2532889" cy="632393"/>
          </a:xfrm>
        </p:spPr>
        <p:txBody>
          <a:bodyPr/>
          <a:lstStyle>
            <a:lvl1pPr>
              <a:lnSpc>
                <a:spcPct val="112000"/>
              </a:lnSpc>
              <a:defRPr sz="1400">
                <a:solidFill>
                  <a:schemeClr val="accent1"/>
                </a:solidFill>
              </a:defRPr>
            </a:lvl1pPr>
            <a:lvl2pPr>
              <a:lnSpc>
                <a:spcPct val="112000"/>
              </a:lnSpc>
              <a:defRPr sz="1400"/>
            </a:lvl2pPr>
            <a:lvl3pPr marL="91440" indent="-91440">
              <a:lnSpc>
                <a:spcPct val="112000"/>
              </a:lnSpc>
              <a:defRPr sz="1400"/>
            </a:lvl3pPr>
            <a:lvl4pPr marL="228600" indent="-91440">
              <a:lnSpc>
                <a:spcPct val="112000"/>
              </a:lnSpc>
              <a:defRPr sz="1400"/>
            </a:lvl4pPr>
            <a:lvl5pPr marL="411480" indent="-91440">
              <a:lnSpc>
                <a:spcPct val="11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3">
            <a:extLst>
              <a:ext uri="{FF2B5EF4-FFF2-40B4-BE49-F238E27FC236}">
                <a16:creationId xmlns:a16="http://schemas.microsoft.com/office/drawing/2014/main" id="{F1BDD536-E6BE-8F75-8E09-7164FBB4612B}"/>
              </a:ext>
            </a:extLst>
          </p:cNvPr>
          <p:cNvSpPr>
            <a:spLocks noGrp="1"/>
          </p:cNvSpPr>
          <p:nvPr>
            <p:ph type="pic" sz="quarter" idx="15"/>
          </p:nvPr>
        </p:nvSpPr>
        <p:spPr>
          <a:xfrm>
            <a:off x="6077712" y="1427981"/>
            <a:ext cx="2532888"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10" name="Content Placeholder 2">
            <a:extLst>
              <a:ext uri="{FF2B5EF4-FFF2-40B4-BE49-F238E27FC236}">
                <a16:creationId xmlns:a16="http://schemas.microsoft.com/office/drawing/2014/main" id="{0D18C1C8-D8FB-BD07-A65C-92605D1A9036}"/>
              </a:ext>
            </a:extLst>
          </p:cNvPr>
          <p:cNvSpPr>
            <a:spLocks noGrp="1"/>
          </p:cNvSpPr>
          <p:nvPr>
            <p:ph idx="14"/>
          </p:nvPr>
        </p:nvSpPr>
        <p:spPr>
          <a:xfrm>
            <a:off x="3286506" y="3587183"/>
            <a:ext cx="2532888" cy="632393"/>
          </a:xfrm>
        </p:spPr>
        <p:txBody>
          <a:bodyPr/>
          <a:lstStyle>
            <a:lvl1pPr>
              <a:lnSpc>
                <a:spcPct val="112000"/>
              </a:lnSpc>
              <a:defRPr sz="1400">
                <a:solidFill>
                  <a:schemeClr val="accent1"/>
                </a:solidFill>
              </a:defRPr>
            </a:lvl1pPr>
            <a:lvl2pPr>
              <a:lnSpc>
                <a:spcPct val="112000"/>
              </a:lnSpc>
              <a:defRPr sz="1400"/>
            </a:lvl2pPr>
            <a:lvl3pPr marL="91440" indent="-91440">
              <a:lnSpc>
                <a:spcPct val="112000"/>
              </a:lnSpc>
              <a:defRPr sz="1400"/>
            </a:lvl3pPr>
            <a:lvl4pPr marL="228600" indent="-91440">
              <a:lnSpc>
                <a:spcPct val="112000"/>
              </a:lnSpc>
              <a:defRPr sz="1400"/>
            </a:lvl4pPr>
            <a:lvl5pPr marL="411480" indent="-91440">
              <a:lnSpc>
                <a:spcPct val="11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3">
            <a:extLst>
              <a:ext uri="{FF2B5EF4-FFF2-40B4-BE49-F238E27FC236}">
                <a16:creationId xmlns:a16="http://schemas.microsoft.com/office/drawing/2014/main" id="{32AB9D3B-A168-5E4F-54A4-969E9494DB3C}"/>
              </a:ext>
            </a:extLst>
          </p:cNvPr>
          <p:cNvSpPr>
            <a:spLocks noGrp="1"/>
          </p:cNvSpPr>
          <p:nvPr>
            <p:ph type="pic" sz="quarter" idx="13"/>
          </p:nvPr>
        </p:nvSpPr>
        <p:spPr>
          <a:xfrm>
            <a:off x="3286506" y="1427981"/>
            <a:ext cx="2532888"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9" y="3587183"/>
            <a:ext cx="2532887" cy="632393"/>
          </a:xfrm>
        </p:spPr>
        <p:txBody>
          <a:bodyPr/>
          <a:lstStyle>
            <a:lvl1pPr>
              <a:lnSpc>
                <a:spcPct val="112000"/>
              </a:lnSpc>
              <a:defRPr sz="1400">
                <a:solidFill>
                  <a:schemeClr val="accent1"/>
                </a:solidFill>
              </a:defRPr>
            </a:lvl1pPr>
            <a:lvl2pPr>
              <a:lnSpc>
                <a:spcPct val="112000"/>
              </a:lnSpc>
              <a:defRPr sz="1400"/>
            </a:lvl2pPr>
            <a:lvl3pPr marL="91440" indent="-91440">
              <a:lnSpc>
                <a:spcPct val="112000"/>
              </a:lnSpc>
              <a:defRPr sz="1400"/>
            </a:lvl3pPr>
            <a:lvl4pPr marL="228600" indent="-91440">
              <a:lnSpc>
                <a:spcPct val="112000"/>
              </a:lnSpc>
              <a:defRPr sz="1400"/>
            </a:lvl4pPr>
            <a:lvl5pPr marL="411480" indent="-91440">
              <a:lnSpc>
                <a:spcPct val="11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5299" y="1427981"/>
            <a:ext cx="2532888"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89771965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and Three Images - Purple">
    <p:bg>
      <p:bgPr>
        <a:solidFill>
          <a:schemeClr val="tx2"/>
        </a:solidFill>
        <a:effectLst/>
      </p:bgPr>
    </p:bg>
    <p:spTree>
      <p:nvGrpSpPr>
        <p:cNvPr id="1" name=""/>
        <p:cNvGrpSpPr/>
        <p:nvPr/>
      </p:nvGrpSpPr>
      <p:grpSpPr>
        <a:xfrm>
          <a:off x="0" y="0"/>
          <a:ext cx="0" cy="0"/>
          <a:chOff x="0" y="0"/>
          <a:chExt cx="0" cy="0"/>
        </a:xfrm>
      </p:grpSpPr>
      <p:grpSp>
        <p:nvGrpSpPr>
          <p:cNvPr id="11" name="NYU Langone Health Logo">
            <a:extLst>
              <a:ext uri="{FF2B5EF4-FFF2-40B4-BE49-F238E27FC236}">
                <a16:creationId xmlns:a16="http://schemas.microsoft.com/office/drawing/2014/main" id="{D48A709C-42EB-3A80-4BE3-FE539475024D}"/>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12" name="Freeform 11">
              <a:extLst>
                <a:ext uri="{FF2B5EF4-FFF2-40B4-BE49-F238E27FC236}">
                  <a16:creationId xmlns:a16="http://schemas.microsoft.com/office/drawing/2014/main" id="{41E13725-E0A8-91CD-AD0F-73455DBC3440}"/>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DA59458-9833-7CDD-18C4-4C8327AD0F7F}"/>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7AB20AB4-03B1-A914-0B86-E686C037FC02}"/>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Slide Number Placeholder 5">
            <a:extLst>
              <a:ext uri="{FF2B5EF4-FFF2-40B4-BE49-F238E27FC236}">
                <a16:creationId xmlns:a16="http://schemas.microsoft.com/office/drawing/2014/main" id="{B4645FEE-0D66-8F6B-F262-51EC62F50AB8}"/>
              </a:ext>
            </a:extLst>
          </p:cNvPr>
          <p:cNvSpPr>
            <a:spLocks noGrp="1"/>
          </p:cNvSpPr>
          <p:nvPr>
            <p:ph type="sldNum" sz="quarter" idx="4"/>
          </p:nvPr>
        </p:nvSpPr>
        <p:spPr>
          <a:xfrm>
            <a:off x="8346924" y="4517608"/>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15" name="Footer Placeholder 14">
            <a:extLst>
              <a:ext uri="{FF2B5EF4-FFF2-40B4-BE49-F238E27FC236}">
                <a16:creationId xmlns:a16="http://schemas.microsoft.com/office/drawing/2014/main" id="{97012119-4654-432D-B44C-7C2252FC054D}"/>
              </a:ext>
            </a:extLst>
          </p:cNvPr>
          <p:cNvSpPr>
            <a:spLocks noGrp="1"/>
          </p:cNvSpPr>
          <p:nvPr>
            <p:ph type="ftr" sz="quarter" idx="17"/>
          </p:nvPr>
        </p:nvSpPr>
        <p:spPr/>
        <p:txBody>
          <a:bodyPr/>
          <a:lstStyle>
            <a:lvl1pPr>
              <a:defRPr>
                <a:solidFill>
                  <a:schemeClr val="bg1"/>
                </a:solidFill>
              </a:defRPr>
            </a:lvl1pPr>
          </a:lstStyle>
          <a:p>
            <a:r>
              <a:rPr lang="en-US"/>
              <a:t>Division/Department Name</a:t>
            </a:r>
          </a:p>
        </p:txBody>
      </p:sp>
      <p:sp>
        <p:nvSpPr>
          <p:cNvPr id="6" name="Content Placeholder 2">
            <a:extLst>
              <a:ext uri="{FF2B5EF4-FFF2-40B4-BE49-F238E27FC236}">
                <a16:creationId xmlns:a16="http://schemas.microsoft.com/office/drawing/2014/main" id="{C9B4B917-387E-4074-A52F-4A3842B75A72}"/>
              </a:ext>
            </a:extLst>
          </p:cNvPr>
          <p:cNvSpPr>
            <a:spLocks noGrp="1"/>
          </p:cNvSpPr>
          <p:nvPr>
            <p:ph idx="16"/>
          </p:nvPr>
        </p:nvSpPr>
        <p:spPr>
          <a:xfrm>
            <a:off x="6077712" y="3587183"/>
            <a:ext cx="2532889" cy="632393"/>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40" indent="-91440">
              <a:lnSpc>
                <a:spcPct val="112000"/>
              </a:lnSpc>
              <a:defRPr sz="1400">
                <a:solidFill>
                  <a:schemeClr val="bg1"/>
                </a:solidFill>
              </a:defRPr>
            </a:lvl3pPr>
            <a:lvl4pPr marL="228600" indent="-91440">
              <a:lnSpc>
                <a:spcPct val="112000"/>
              </a:lnSpc>
              <a:defRPr sz="1400">
                <a:solidFill>
                  <a:schemeClr val="bg1"/>
                </a:solidFill>
              </a:defRPr>
            </a:lvl4pPr>
            <a:lvl5pPr marL="411480" indent="-91440">
              <a:lnSpc>
                <a:spcPct val="112000"/>
              </a:lnSpc>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3">
            <a:extLst>
              <a:ext uri="{FF2B5EF4-FFF2-40B4-BE49-F238E27FC236}">
                <a16:creationId xmlns:a16="http://schemas.microsoft.com/office/drawing/2014/main" id="{F1BDD536-E6BE-8F75-8E09-7164FBB4612B}"/>
              </a:ext>
            </a:extLst>
          </p:cNvPr>
          <p:cNvSpPr>
            <a:spLocks noGrp="1"/>
          </p:cNvSpPr>
          <p:nvPr>
            <p:ph type="pic" sz="quarter" idx="15"/>
          </p:nvPr>
        </p:nvSpPr>
        <p:spPr>
          <a:xfrm>
            <a:off x="6077712" y="1427981"/>
            <a:ext cx="2532888"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10" name="Content Placeholder 2">
            <a:extLst>
              <a:ext uri="{FF2B5EF4-FFF2-40B4-BE49-F238E27FC236}">
                <a16:creationId xmlns:a16="http://schemas.microsoft.com/office/drawing/2014/main" id="{0D18C1C8-D8FB-BD07-A65C-92605D1A9036}"/>
              </a:ext>
            </a:extLst>
          </p:cNvPr>
          <p:cNvSpPr>
            <a:spLocks noGrp="1"/>
          </p:cNvSpPr>
          <p:nvPr>
            <p:ph idx="14"/>
          </p:nvPr>
        </p:nvSpPr>
        <p:spPr>
          <a:xfrm>
            <a:off x="3286506" y="3587183"/>
            <a:ext cx="2532888" cy="632393"/>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40" indent="-91440">
              <a:lnSpc>
                <a:spcPct val="112000"/>
              </a:lnSpc>
              <a:defRPr sz="1400">
                <a:solidFill>
                  <a:schemeClr val="bg1"/>
                </a:solidFill>
              </a:defRPr>
            </a:lvl3pPr>
            <a:lvl4pPr marL="228600" indent="-91440">
              <a:lnSpc>
                <a:spcPct val="112000"/>
              </a:lnSpc>
              <a:defRPr sz="1400">
                <a:solidFill>
                  <a:schemeClr val="bg1"/>
                </a:solidFill>
              </a:defRPr>
            </a:lvl4pPr>
            <a:lvl5pPr marL="411480" indent="-91440">
              <a:lnSpc>
                <a:spcPct val="112000"/>
              </a:lnSpc>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3">
            <a:extLst>
              <a:ext uri="{FF2B5EF4-FFF2-40B4-BE49-F238E27FC236}">
                <a16:creationId xmlns:a16="http://schemas.microsoft.com/office/drawing/2014/main" id="{32AB9D3B-A168-5E4F-54A4-969E9494DB3C}"/>
              </a:ext>
            </a:extLst>
          </p:cNvPr>
          <p:cNvSpPr>
            <a:spLocks noGrp="1"/>
          </p:cNvSpPr>
          <p:nvPr>
            <p:ph type="pic" sz="quarter" idx="13"/>
          </p:nvPr>
        </p:nvSpPr>
        <p:spPr>
          <a:xfrm>
            <a:off x="3286506" y="1427981"/>
            <a:ext cx="2532888"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9" y="3587183"/>
            <a:ext cx="2532887" cy="632393"/>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40" indent="-91440">
              <a:lnSpc>
                <a:spcPct val="112000"/>
              </a:lnSpc>
              <a:defRPr sz="1400">
                <a:solidFill>
                  <a:schemeClr val="bg1"/>
                </a:solidFill>
              </a:defRPr>
            </a:lvl3pPr>
            <a:lvl4pPr marL="228600" indent="-91440">
              <a:lnSpc>
                <a:spcPct val="112000"/>
              </a:lnSpc>
              <a:defRPr sz="1400">
                <a:solidFill>
                  <a:schemeClr val="bg1"/>
                </a:solidFill>
              </a:defRPr>
            </a:lvl4pPr>
            <a:lvl5pPr marL="411480" indent="-91440">
              <a:lnSpc>
                <a:spcPct val="112000"/>
              </a:lnSpc>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5299" y="1427981"/>
            <a:ext cx="2532888"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7267124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Four Images">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E003EF9-3D7B-6B28-CFE9-B03186353ED1}"/>
              </a:ext>
            </a:extLst>
          </p:cNvPr>
          <p:cNvSpPr>
            <a:spLocks noGrp="1"/>
          </p:cNvSpPr>
          <p:nvPr>
            <p:ph type="sldNum" sz="quarter" idx="4"/>
          </p:nvPr>
        </p:nvSpPr>
        <p:spPr>
          <a:xfrm>
            <a:off x="8346922" y="4517607"/>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a:p>
        </p:txBody>
      </p:sp>
      <p:sp>
        <p:nvSpPr>
          <p:cNvPr id="3" name="Footer Placeholder 2">
            <a:extLst>
              <a:ext uri="{FF2B5EF4-FFF2-40B4-BE49-F238E27FC236}">
                <a16:creationId xmlns:a16="http://schemas.microsoft.com/office/drawing/2014/main" id="{5D807D47-AE70-B2A6-AA00-07691081AE46}"/>
              </a:ext>
            </a:extLst>
          </p:cNvPr>
          <p:cNvSpPr>
            <a:spLocks noGrp="1"/>
          </p:cNvSpPr>
          <p:nvPr>
            <p:ph type="ftr" sz="quarter" idx="21"/>
          </p:nvPr>
        </p:nvSpPr>
        <p:spPr/>
        <p:txBody>
          <a:bodyPr/>
          <a:lstStyle/>
          <a:p>
            <a:r>
              <a:rPr lang="en-US"/>
              <a:t>Division/Department Name</a:t>
            </a:r>
          </a:p>
        </p:txBody>
      </p:sp>
      <p:sp>
        <p:nvSpPr>
          <p:cNvPr id="16" name="Content Placeholder 2">
            <a:extLst>
              <a:ext uri="{FF2B5EF4-FFF2-40B4-BE49-F238E27FC236}">
                <a16:creationId xmlns:a16="http://schemas.microsoft.com/office/drawing/2014/main" id="{3BCA7B80-B75F-A050-86EB-5459E1FFF963}"/>
              </a:ext>
            </a:extLst>
          </p:cNvPr>
          <p:cNvSpPr>
            <a:spLocks noGrp="1"/>
          </p:cNvSpPr>
          <p:nvPr>
            <p:ph idx="20"/>
          </p:nvPr>
        </p:nvSpPr>
        <p:spPr>
          <a:xfrm>
            <a:off x="6781800" y="2764992"/>
            <a:ext cx="1828800" cy="1445058"/>
          </a:xfrm>
        </p:spPr>
        <p:txBody>
          <a:bodyPr/>
          <a:lstStyle>
            <a:lvl1pPr>
              <a:lnSpc>
                <a:spcPct val="112000"/>
              </a:lnSpc>
              <a:defRPr sz="1400"/>
            </a:lvl1pPr>
            <a:lvl2pPr>
              <a:lnSpc>
                <a:spcPct val="112000"/>
              </a:lnSpc>
              <a:defRPr sz="1400"/>
            </a:lvl2pPr>
            <a:lvl3pPr marL="91440" indent="-91440">
              <a:lnSpc>
                <a:spcPct val="112000"/>
              </a:lnSpc>
              <a:defRPr sz="1400"/>
            </a:lvl3pPr>
            <a:lvl4pPr marL="228600" indent="-91440">
              <a:lnSpc>
                <a:spcPct val="112000"/>
              </a:lnSpc>
              <a:defRPr sz="1400"/>
            </a:lvl4pPr>
            <a:lvl5pPr marL="411480" indent="-91440">
              <a:lnSpc>
                <a:spcPct val="11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3">
            <a:extLst>
              <a:ext uri="{FF2B5EF4-FFF2-40B4-BE49-F238E27FC236}">
                <a16:creationId xmlns:a16="http://schemas.microsoft.com/office/drawing/2014/main" id="{1B733EA3-1907-BCFF-411F-10B15B638E03}"/>
              </a:ext>
            </a:extLst>
          </p:cNvPr>
          <p:cNvSpPr>
            <a:spLocks noGrp="1"/>
          </p:cNvSpPr>
          <p:nvPr>
            <p:ph type="pic" sz="quarter" idx="17"/>
          </p:nvPr>
        </p:nvSpPr>
        <p:spPr>
          <a:xfrm>
            <a:off x="6781800" y="1428750"/>
            <a:ext cx="1828800" cy="1143000"/>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5" name="Content Placeholder 2">
            <a:extLst>
              <a:ext uri="{FF2B5EF4-FFF2-40B4-BE49-F238E27FC236}">
                <a16:creationId xmlns:a16="http://schemas.microsoft.com/office/drawing/2014/main" id="{113EDF18-D2BC-07DE-A7F8-CEA49F7C8A8F}"/>
              </a:ext>
            </a:extLst>
          </p:cNvPr>
          <p:cNvSpPr>
            <a:spLocks noGrp="1"/>
          </p:cNvSpPr>
          <p:nvPr>
            <p:ph idx="19"/>
          </p:nvPr>
        </p:nvSpPr>
        <p:spPr>
          <a:xfrm>
            <a:off x="4686301" y="2764992"/>
            <a:ext cx="1828800" cy="1445058"/>
          </a:xfrm>
        </p:spPr>
        <p:txBody>
          <a:bodyPr/>
          <a:lstStyle>
            <a:lvl1pPr>
              <a:lnSpc>
                <a:spcPct val="112000"/>
              </a:lnSpc>
              <a:defRPr sz="1400"/>
            </a:lvl1pPr>
            <a:lvl2pPr>
              <a:lnSpc>
                <a:spcPct val="112000"/>
              </a:lnSpc>
              <a:defRPr sz="1400"/>
            </a:lvl2pPr>
            <a:lvl3pPr marL="91440" indent="-91440">
              <a:lnSpc>
                <a:spcPct val="112000"/>
              </a:lnSpc>
              <a:defRPr sz="1400"/>
            </a:lvl3pPr>
            <a:lvl4pPr marL="228600" indent="-91440">
              <a:lnSpc>
                <a:spcPct val="112000"/>
              </a:lnSpc>
              <a:defRPr sz="1400"/>
            </a:lvl4pPr>
            <a:lvl5pPr marL="411480" indent="-91440">
              <a:lnSpc>
                <a:spcPct val="11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3">
            <a:extLst>
              <a:ext uri="{FF2B5EF4-FFF2-40B4-BE49-F238E27FC236}">
                <a16:creationId xmlns:a16="http://schemas.microsoft.com/office/drawing/2014/main" id="{6B9052FE-07F2-2318-FAED-8F93C55BB715}"/>
              </a:ext>
            </a:extLst>
          </p:cNvPr>
          <p:cNvSpPr>
            <a:spLocks noGrp="1"/>
          </p:cNvSpPr>
          <p:nvPr>
            <p:ph type="pic" sz="quarter" idx="16"/>
          </p:nvPr>
        </p:nvSpPr>
        <p:spPr>
          <a:xfrm>
            <a:off x="4686300" y="1428750"/>
            <a:ext cx="1828800" cy="1143000"/>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4" name="Content Placeholder 2">
            <a:extLst>
              <a:ext uri="{FF2B5EF4-FFF2-40B4-BE49-F238E27FC236}">
                <a16:creationId xmlns:a16="http://schemas.microsoft.com/office/drawing/2014/main" id="{F1B4BB71-3293-6CFC-9E86-D40C6FB8E839}"/>
              </a:ext>
            </a:extLst>
          </p:cNvPr>
          <p:cNvSpPr>
            <a:spLocks noGrp="1"/>
          </p:cNvSpPr>
          <p:nvPr>
            <p:ph idx="18"/>
          </p:nvPr>
        </p:nvSpPr>
        <p:spPr>
          <a:xfrm>
            <a:off x="2590800" y="2764992"/>
            <a:ext cx="1828800" cy="1445058"/>
          </a:xfrm>
        </p:spPr>
        <p:txBody>
          <a:bodyPr/>
          <a:lstStyle>
            <a:lvl1pPr>
              <a:lnSpc>
                <a:spcPct val="112000"/>
              </a:lnSpc>
              <a:defRPr sz="1400"/>
            </a:lvl1pPr>
            <a:lvl2pPr>
              <a:lnSpc>
                <a:spcPct val="112000"/>
              </a:lnSpc>
              <a:defRPr sz="1400"/>
            </a:lvl2pPr>
            <a:lvl3pPr marL="91440" indent="-91440">
              <a:lnSpc>
                <a:spcPct val="112000"/>
              </a:lnSpc>
              <a:defRPr sz="1400"/>
            </a:lvl3pPr>
            <a:lvl4pPr marL="228600" indent="-91440">
              <a:lnSpc>
                <a:spcPct val="112000"/>
              </a:lnSpc>
              <a:defRPr sz="1400"/>
            </a:lvl4pPr>
            <a:lvl5pPr marL="411480" indent="-91440">
              <a:lnSpc>
                <a:spcPct val="11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3">
            <a:extLst>
              <a:ext uri="{FF2B5EF4-FFF2-40B4-BE49-F238E27FC236}">
                <a16:creationId xmlns:a16="http://schemas.microsoft.com/office/drawing/2014/main" id="{798FC0FE-33D3-F2F7-29D8-BFB66F8FB500}"/>
              </a:ext>
            </a:extLst>
          </p:cNvPr>
          <p:cNvSpPr>
            <a:spLocks noGrp="1"/>
          </p:cNvSpPr>
          <p:nvPr>
            <p:ph type="pic" sz="quarter" idx="15"/>
          </p:nvPr>
        </p:nvSpPr>
        <p:spPr>
          <a:xfrm>
            <a:off x="2590800" y="1428750"/>
            <a:ext cx="1828800" cy="1143000"/>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9" y="2764992"/>
            <a:ext cx="1828799" cy="1445058"/>
          </a:xfrm>
        </p:spPr>
        <p:txBody>
          <a:bodyPr/>
          <a:lstStyle>
            <a:lvl1pPr>
              <a:lnSpc>
                <a:spcPct val="112000"/>
              </a:lnSpc>
              <a:defRPr sz="1400"/>
            </a:lvl1pPr>
            <a:lvl2pPr>
              <a:lnSpc>
                <a:spcPct val="112000"/>
              </a:lnSpc>
              <a:defRPr sz="1400"/>
            </a:lvl2pPr>
            <a:lvl3pPr marL="91440" indent="-91440">
              <a:lnSpc>
                <a:spcPct val="112000"/>
              </a:lnSpc>
              <a:defRPr sz="1400"/>
            </a:lvl3pPr>
            <a:lvl4pPr marL="228600" indent="-91440">
              <a:lnSpc>
                <a:spcPct val="112000"/>
              </a:lnSpc>
              <a:defRPr sz="1400"/>
            </a:lvl4pPr>
            <a:lvl5pPr marL="411480" indent="-91440">
              <a:lnSpc>
                <a:spcPct val="112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5300" y="1427982"/>
            <a:ext cx="1828800" cy="1143768"/>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908559130"/>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xt and Four Images - Purple">
    <p:bg>
      <p:bgPr>
        <a:solidFill>
          <a:schemeClr val="tx2"/>
        </a:solidFill>
        <a:effectLst/>
      </p:bgPr>
    </p:bg>
    <p:spTree>
      <p:nvGrpSpPr>
        <p:cNvPr id="1" name=""/>
        <p:cNvGrpSpPr/>
        <p:nvPr/>
      </p:nvGrpSpPr>
      <p:grpSpPr>
        <a:xfrm>
          <a:off x="0" y="0"/>
          <a:ext cx="0" cy="0"/>
          <a:chOff x="0" y="0"/>
          <a:chExt cx="0" cy="0"/>
        </a:xfrm>
      </p:grpSpPr>
      <p:grpSp>
        <p:nvGrpSpPr>
          <p:cNvPr id="3" name="NYU Langone Health Logo">
            <a:extLst>
              <a:ext uri="{FF2B5EF4-FFF2-40B4-BE49-F238E27FC236}">
                <a16:creationId xmlns:a16="http://schemas.microsoft.com/office/drawing/2014/main" id="{9E1EE3A3-70F7-ADCA-D0FD-4578C4C4116E}"/>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4" name="Freeform 3">
              <a:extLst>
                <a:ext uri="{FF2B5EF4-FFF2-40B4-BE49-F238E27FC236}">
                  <a16:creationId xmlns:a16="http://schemas.microsoft.com/office/drawing/2014/main" id="{00CCA7B1-30B0-A866-F5BE-7EEF2CF5147A}"/>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A51FEC2F-8696-6500-D5C9-A19244BB584B}"/>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70B293C7-E657-8331-A1D0-1B42E2AF68F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5">
            <a:extLst>
              <a:ext uri="{FF2B5EF4-FFF2-40B4-BE49-F238E27FC236}">
                <a16:creationId xmlns:a16="http://schemas.microsoft.com/office/drawing/2014/main" id="{6E003EF9-3D7B-6B28-CFE9-B03186353ED1}"/>
              </a:ext>
            </a:extLst>
          </p:cNvPr>
          <p:cNvSpPr>
            <a:spLocks noGrp="1"/>
          </p:cNvSpPr>
          <p:nvPr>
            <p:ph type="sldNum" sz="quarter" idx="4"/>
          </p:nvPr>
        </p:nvSpPr>
        <p:spPr>
          <a:xfrm>
            <a:off x="8346922" y="4517607"/>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17" name="Footer Placeholder 16">
            <a:extLst>
              <a:ext uri="{FF2B5EF4-FFF2-40B4-BE49-F238E27FC236}">
                <a16:creationId xmlns:a16="http://schemas.microsoft.com/office/drawing/2014/main" id="{7D3BCF80-9982-792C-53F3-31482DF59D09}"/>
              </a:ext>
            </a:extLst>
          </p:cNvPr>
          <p:cNvSpPr>
            <a:spLocks noGrp="1"/>
          </p:cNvSpPr>
          <p:nvPr>
            <p:ph type="ftr" sz="quarter" idx="21"/>
          </p:nvPr>
        </p:nvSpPr>
        <p:spPr/>
        <p:txBody>
          <a:bodyPr/>
          <a:lstStyle>
            <a:lvl1pPr>
              <a:defRPr>
                <a:solidFill>
                  <a:schemeClr val="bg1"/>
                </a:solidFill>
              </a:defRPr>
            </a:lvl1pPr>
          </a:lstStyle>
          <a:p>
            <a:r>
              <a:rPr lang="en-US"/>
              <a:t>Division/Department Name</a:t>
            </a:r>
          </a:p>
        </p:txBody>
      </p:sp>
      <p:sp>
        <p:nvSpPr>
          <p:cNvPr id="16" name="Content Placeholder 2">
            <a:extLst>
              <a:ext uri="{FF2B5EF4-FFF2-40B4-BE49-F238E27FC236}">
                <a16:creationId xmlns:a16="http://schemas.microsoft.com/office/drawing/2014/main" id="{3BCA7B80-B75F-A050-86EB-5459E1FFF963}"/>
              </a:ext>
            </a:extLst>
          </p:cNvPr>
          <p:cNvSpPr>
            <a:spLocks noGrp="1"/>
          </p:cNvSpPr>
          <p:nvPr>
            <p:ph idx="20"/>
          </p:nvPr>
        </p:nvSpPr>
        <p:spPr>
          <a:xfrm>
            <a:off x="6781800" y="2764992"/>
            <a:ext cx="1828800" cy="1445058"/>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40" indent="-91440">
              <a:lnSpc>
                <a:spcPct val="112000"/>
              </a:lnSpc>
              <a:defRPr sz="1400">
                <a:solidFill>
                  <a:schemeClr val="bg1"/>
                </a:solidFill>
              </a:defRPr>
            </a:lvl3pPr>
            <a:lvl4pPr marL="228600" indent="-91440">
              <a:lnSpc>
                <a:spcPct val="112000"/>
              </a:lnSpc>
              <a:defRPr sz="1400">
                <a:solidFill>
                  <a:schemeClr val="bg1"/>
                </a:solidFill>
              </a:defRPr>
            </a:lvl4pPr>
            <a:lvl5pPr marL="411480" indent="-91440">
              <a:lnSpc>
                <a:spcPct val="112000"/>
              </a:lnSpc>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3">
            <a:extLst>
              <a:ext uri="{FF2B5EF4-FFF2-40B4-BE49-F238E27FC236}">
                <a16:creationId xmlns:a16="http://schemas.microsoft.com/office/drawing/2014/main" id="{1B733EA3-1907-BCFF-411F-10B15B638E03}"/>
              </a:ext>
            </a:extLst>
          </p:cNvPr>
          <p:cNvSpPr>
            <a:spLocks noGrp="1"/>
          </p:cNvSpPr>
          <p:nvPr>
            <p:ph type="pic" sz="quarter" idx="17"/>
          </p:nvPr>
        </p:nvSpPr>
        <p:spPr>
          <a:xfrm>
            <a:off x="6781800" y="1428750"/>
            <a:ext cx="1828800" cy="1143000"/>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5" name="Content Placeholder 2">
            <a:extLst>
              <a:ext uri="{FF2B5EF4-FFF2-40B4-BE49-F238E27FC236}">
                <a16:creationId xmlns:a16="http://schemas.microsoft.com/office/drawing/2014/main" id="{113EDF18-D2BC-07DE-A7F8-CEA49F7C8A8F}"/>
              </a:ext>
            </a:extLst>
          </p:cNvPr>
          <p:cNvSpPr>
            <a:spLocks noGrp="1"/>
          </p:cNvSpPr>
          <p:nvPr>
            <p:ph idx="19"/>
          </p:nvPr>
        </p:nvSpPr>
        <p:spPr>
          <a:xfrm>
            <a:off x="4686301" y="2764992"/>
            <a:ext cx="1828800" cy="1445058"/>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40" indent="-91440">
              <a:lnSpc>
                <a:spcPct val="112000"/>
              </a:lnSpc>
              <a:defRPr sz="1400">
                <a:solidFill>
                  <a:schemeClr val="bg1"/>
                </a:solidFill>
              </a:defRPr>
            </a:lvl3pPr>
            <a:lvl4pPr marL="228600" indent="-91440">
              <a:lnSpc>
                <a:spcPct val="112000"/>
              </a:lnSpc>
              <a:defRPr sz="1400">
                <a:solidFill>
                  <a:schemeClr val="bg1"/>
                </a:solidFill>
              </a:defRPr>
            </a:lvl4pPr>
            <a:lvl5pPr marL="411480" indent="-91440">
              <a:lnSpc>
                <a:spcPct val="112000"/>
              </a:lnSpc>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3">
            <a:extLst>
              <a:ext uri="{FF2B5EF4-FFF2-40B4-BE49-F238E27FC236}">
                <a16:creationId xmlns:a16="http://schemas.microsoft.com/office/drawing/2014/main" id="{6B9052FE-07F2-2318-FAED-8F93C55BB715}"/>
              </a:ext>
            </a:extLst>
          </p:cNvPr>
          <p:cNvSpPr>
            <a:spLocks noGrp="1"/>
          </p:cNvSpPr>
          <p:nvPr>
            <p:ph type="pic" sz="quarter" idx="16"/>
          </p:nvPr>
        </p:nvSpPr>
        <p:spPr>
          <a:xfrm>
            <a:off x="4686300" y="1428750"/>
            <a:ext cx="1828800" cy="1143000"/>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4" name="Content Placeholder 2">
            <a:extLst>
              <a:ext uri="{FF2B5EF4-FFF2-40B4-BE49-F238E27FC236}">
                <a16:creationId xmlns:a16="http://schemas.microsoft.com/office/drawing/2014/main" id="{F1B4BB71-3293-6CFC-9E86-D40C6FB8E839}"/>
              </a:ext>
            </a:extLst>
          </p:cNvPr>
          <p:cNvSpPr>
            <a:spLocks noGrp="1"/>
          </p:cNvSpPr>
          <p:nvPr>
            <p:ph idx="18"/>
          </p:nvPr>
        </p:nvSpPr>
        <p:spPr>
          <a:xfrm>
            <a:off x="2590800" y="2764992"/>
            <a:ext cx="1828800" cy="1445058"/>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40" indent="-91440">
              <a:lnSpc>
                <a:spcPct val="112000"/>
              </a:lnSpc>
              <a:defRPr sz="1400">
                <a:solidFill>
                  <a:schemeClr val="bg1"/>
                </a:solidFill>
              </a:defRPr>
            </a:lvl3pPr>
            <a:lvl4pPr marL="228600" indent="-91440">
              <a:lnSpc>
                <a:spcPct val="112000"/>
              </a:lnSpc>
              <a:defRPr sz="1400">
                <a:solidFill>
                  <a:schemeClr val="bg1"/>
                </a:solidFill>
              </a:defRPr>
            </a:lvl4pPr>
            <a:lvl5pPr marL="411480" indent="-91440">
              <a:lnSpc>
                <a:spcPct val="112000"/>
              </a:lnSpc>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3">
            <a:extLst>
              <a:ext uri="{FF2B5EF4-FFF2-40B4-BE49-F238E27FC236}">
                <a16:creationId xmlns:a16="http://schemas.microsoft.com/office/drawing/2014/main" id="{798FC0FE-33D3-F2F7-29D8-BFB66F8FB500}"/>
              </a:ext>
            </a:extLst>
          </p:cNvPr>
          <p:cNvSpPr>
            <a:spLocks noGrp="1"/>
          </p:cNvSpPr>
          <p:nvPr>
            <p:ph type="pic" sz="quarter" idx="15"/>
          </p:nvPr>
        </p:nvSpPr>
        <p:spPr>
          <a:xfrm>
            <a:off x="2590800" y="1428750"/>
            <a:ext cx="1828800" cy="1143000"/>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9" y="2764992"/>
            <a:ext cx="1828799" cy="1445058"/>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40" indent="-91440">
              <a:lnSpc>
                <a:spcPct val="112000"/>
              </a:lnSpc>
              <a:defRPr sz="1400">
                <a:solidFill>
                  <a:schemeClr val="bg1"/>
                </a:solidFill>
              </a:defRPr>
            </a:lvl3pPr>
            <a:lvl4pPr marL="228600" indent="-91440">
              <a:lnSpc>
                <a:spcPct val="112000"/>
              </a:lnSpc>
              <a:defRPr sz="1400">
                <a:solidFill>
                  <a:schemeClr val="bg1"/>
                </a:solidFill>
              </a:defRPr>
            </a:lvl4pPr>
            <a:lvl5pPr marL="411480" indent="-91440">
              <a:lnSpc>
                <a:spcPct val="112000"/>
              </a:lnSpc>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5300" y="1427982"/>
            <a:ext cx="1828800" cy="1143768"/>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836749033"/>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Large Tex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2D57F39-02AA-089A-80FD-60D144D0644A}"/>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a:p>
        </p:txBody>
      </p:sp>
      <p:sp>
        <p:nvSpPr>
          <p:cNvPr id="4" name="Footer Placeholder 3">
            <a:extLst>
              <a:ext uri="{FF2B5EF4-FFF2-40B4-BE49-F238E27FC236}">
                <a16:creationId xmlns:a16="http://schemas.microsoft.com/office/drawing/2014/main" id="{6043DC9F-2744-7188-1DCD-23C5484CA212}"/>
              </a:ext>
            </a:extLst>
          </p:cNvPr>
          <p:cNvSpPr>
            <a:spLocks noGrp="1"/>
          </p:cNvSpPr>
          <p:nvPr>
            <p:ph type="ftr" sz="quarter" idx="10"/>
          </p:nvPr>
        </p:nvSpPr>
        <p:spPr/>
        <p:txBody>
          <a:bodyPr/>
          <a:lstStyle/>
          <a:p>
            <a:r>
              <a:rPr lang="en-US"/>
              <a:t>Division/Department Name</a:t>
            </a:r>
          </a:p>
        </p:txBody>
      </p:sp>
      <p:sp>
        <p:nvSpPr>
          <p:cNvPr id="3" name="Content Placeholder 2"/>
          <p:cNvSpPr>
            <a:spLocks noGrp="1"/>
          </p:cNvSpPr>
          <p:nvPr>
            <p:ph idx="1"/>
          </p:nvPr>
        </p:nvSpPr>
        <p:spPr>
          <a:xfrm>
            <a:off x="495300" y="1552575"/>
            <a:ext cx="7274034" cy="2657475"/>
          </a:xfrm>
        </p:spPr>
        <p:txBody>
          <a:bodyPr/>
          <a:lstStyle>
            <a:lvl1pPr>
              <a:lnSpc>
                <a:spcPct val="85000"/>
              </a:lnSpc>
              <a:defRPr sz="5600" b="0">
                <a:solidFill>
                  <a:schemeClr val="accent1"/>
                </a:solidFill>
              </a:defRPr>
            </a:lvl1pPr>
            <a:lvl2pPr>
              <a:lnSpc>
                <a:spcPct val="112000"/>
              </a:lnSpc>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98798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Large Text - Purple">
    <p:bg>
      <p:bgPr>
        <a:solidFill>
          <a:schemeClr val="tx2"/>
        </a:solidFill>
        <a:effectLst/>
      </p:bgPr>
    </p:bg>
    <p:spTree>
      <p:nvGrpSpPr>
        <p:cNvPr id="1" name=""/>
        <p:cNvGrpSpPr/>
        <p:nvPr/>
      </p:nvGrpSpPr>
      <p:grpSpPr>
        <a:xfrm>
          <a:off x="0" y="0"/>
          <a:ext cx="0" cy="0"/>
          <a:chOff x="0" y="0"/>
          <a:chExt cx="0" cy="0"/>
        </a:xfrm>
      </p:grpSpPr>
      <p:grpSp>
        <p:nvGrpSpPr>
          <p:cNvPr id="4" name="NYU Langone Health Logo">
            <a:extLst>
              <a:ext uri="{FF2B5EF4-FFF2-40B4-BE49-F238E27FC236}">
                <a16:creationId xmlns:a16="http://schemas.microsoft.com/office/drawing/2014/main" id="{2FFDBD34-B9AC-61FE-A14F-E28B8F23EB15}"/>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5" name="Freeform 4">
              <a:extLst>
                <a:ext uri="{FF2B5EF4-FFF2-40B4-BE49-F238E27FC236}">
                  <a16:creationId xmlns:a16="http://schemas.microsoft.com/office/drawing/2014/main" id="{8D8EE8ED-9033-9A52-0512-68BF3FC45EB1}"/>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F7F489C8-8FF9-F11C-9489-1EC4D6B04C51}"/>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E5E29BCA-DED1-D94E-ACF3-4873634EC1A0}"/>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Slide Number Placeholder 5">
            <a:extLst>
              <a:ext uri="{FF2B5EF4-FFF2-40B4-BE49-F238E27FC236}">
                <a16:creationId xmlns:a16="http://schemas.microsoft.com/office/drawing/2014/main" id="{F2D57F39-02AA-089A-80FD-60D144D0644A}"/>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10" name="Footer Placeholder 9">
            <a:extLst>
              <a:ext uri="{FF2B5EF4-FFF2-40B4-BE49-F238E27FC236}">
                <a16:creationId xmlns:a16="http://schemas.microsoft.com/office/drawing/2014/main" id="{AE7CABB0-4AE2-F660-74B5-3FC74447506C}"/>
              </a:ext>
            </a:extLst>
          </p:cNvPr>
          <p:cNvSpPr>
            <a:spLocks noGrp="1"/>
          </p:cNvSpPr>
          <p:nvPr>
            <p:ph type="ftr" sz="quarter" idx="10"/>
          </p:nvPr>
        </p:nvSpPr>
        <p:spPr/>
        <p:txBody>
          <a:bodyPr/>
          <a:lstStyle>
            <a:lvl1pPr>
              <a:defRPr>
                <a:solidFill>
                  <a:schemeClr val="bg1"/>
                </a:solidFill>
              </a:defRPr>
            </a:lvl1pPr>
          </a:lstStyle>
          <a:p>
            <a:r>
              <a:rPr lang="en-US"/>
              <a:t>Division/Department Name</a:t>
            </a:r>
          </a:p>
        </p:txBody>
      </p:sp>
      <p:sp>
        <p:nvSpPr>
          <p:cNvPr id="3" name="Content Placeholder 2"/>
          <p:cNvSpPr>
            <a:spLocks noGrp="1"/>
          </p:cNvSpPr>
          <p:nvPr>
            <p:ph idx="1"/>
          </p:nvPr>
        </p:nvSpPr>
        <p:spPr>
          <a:xfrm>
            <a:off x="495300" y="1552575"/>
            <a:ext cx="7274034" cy="2657475"/>
          </a:xfrm>
        </p:spPr>
        <p:txBody>
          <a:bodyPr/>
          <a:lstStyle>
            <a:lvl1pPr>
              <a:lnSpc>
                <a:spcPct val="85000"/>
              </a:lnSpc>
              <a:defRPr sz="5600" b="0">
                <a:solidFill>
                  <a:schemeClr val="bg1"/>
                </a:solidFill>
              </a:defRPr>
            </a:lvl1pPr>
            <a:lvl2pPr>
              <a:lnSpc>
                <a:spcPct val="112000"/>
              </a:lnSpc>
              <a:defRPr>
                <a:solidFill>
                  <a:schemeClr val="bg1"/>
                </a:solidFill>
              </a:defRPr>
            </a:lvl2pPr>
            <a:lvl3pPr>
              <a:lnSpc>
                <a:spcPct val="112000"/>
              </a:lnSpc>
              <a:defRPr>
                <a:solidFill>
                  <a:schemeClr val="bg1"/>
                </a:solidFill>
              </a:defRPr>
            </a:lvl3pPr>
            <a:lvl4pPr>
              <a:lnSpc>
                <a:spcPct val="112000"/>
              </a:lnSpc>
              <a:defRPr>
                <a:solidFill>
                  <a:schemeClr val="bg1"/>
                </a:solidFill>
              </a:defRPr>
            </a:lvl4pPr>
            <a:lvl5pPr>
              <a:lnSpc>
                <a:spcPct val="112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49123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and Image">
    <p:bg>
      <p:bgPr>
        <a:solidFill>
          <a:schemeClr val="tx2"/>
        </a:solidFill>
        <a:effectLst/>
      </p:bgPr>
    </p:bg>
    <p:spTree>
      <p:nvGrpSpPr>
        <p:cNvPr id="1" name=""/>
        <p:cNvGrpSpPr/>
        <p:nvPr/>
      </p:nvGrpSpPr>
      <p:grpSpPr>
        <a:xfrm>
          <a:off x="0" y="0"/>
          <a:ext cx="0" cy="0"/>
          <a:chOff x="0" y="0"/>
          <a:chExt cx="0" cy="0"/>
        </a:xfrm>
      </p:grpSpPr>
      <p:grpSp>
        <p:nvGrpSpPr>
          <p:cNvPr id="3" name="NYU Langone Health Logo">
            <a:extLst>
              <a:ext uri="{FF2B5EF4-FFF2-40B4-BE49-F238E27FC236}">
                <a16:creationId xmlns:a16="http://schemas.microsoft.com/office/drawing/2014/main" id="{D8207384-E671-EA1B-08D2-2939459F92ED}"/>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4" name="Freeform 3">
              <a:extLst>
                <a:ext uri="{FF2B5EF4-FFF2-40B4-BE49-F238E27FC236}">
                  <a16:creationId xmlns:a16="http://schemas.microsoft.com/office/drawing/2014/main" id="{3416B3B5-F6C5-3128-4232-41EC467DF298}"/>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
              <a:extLst>
                <a:ext uri="{FF2B5EF4-FFF2-40B4-BE49-F238E27FC236}">
                  <a16:creationId xmlns:a16="http://schemas.microsoft.com/office/drawing/2014/main" id="{B1507F75-2B19-B633-1D9D-0A994B468229}"/>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AD8FF72D-F06D-7E50-DF2F-3DAEFA7C9F10}"/>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571999" y="0"/>
            <a:ext cx="4572001" cy="5143501"/>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6" name="Slide Number Placeholder 5">
            <a:extLst>
              <a:ext uri="{FF2B5EF4-FFF2-40B4-BE49-F238E27FC236}">
                <a16:creationId xmlns:a16="http://schemas.microsoft.com/office/drawing/2014/main" id="{C35BB43B-1319-036D-5BDA-56D0F6DE0B73}"/>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10" name="Footer Placeholder 9">
            <a:extLst>
              <a:ext uri="{FF2B5EF4-FFF2-40B4-BE49-F238E27FC236}">
                <a16:creationId xmlns:a16="http://schemas.microsoft.com/office/drawing/2014/main" id="{0D3792DC-0B59-CFCA-D68B-D6E33DB0ABD9}"/>
              </a:ext>
            </a:extLst>
          </p:cNvPr>
          <p:cNvSpPr>
            <a:spLocks noGrp="1"/>
          </p:cNvSpPr>
          <p:nvPr>
            <p:ph type="ftr" sz="quarter" idx="11"/>
          </p:nvPr>
        </p:nvSpPr>
        <p:spPr/>
        <p:txBody>
          <a:bodyPr/>
          <a:lstStyle>
            <a:lvl1pPr>
              <a:defRPr>
                <a:solidFill>
                  <a:schemeClr val="bg1"/>
                </a:solidFill>
              </a:defRPr>
            </a:lvl1pPr>
          </a:lstStyle>
          <a:p>
            <a:r>
              <a:rPr lang="en-US"/>
              <a:t>Division/Department Name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3085" y="1561057"/>
            <a:ext cx="3664700" cy="2309411"/>
          </a:xfrm>
        </p:spPr>
        <p:txBody>
          <a:bodyPr anchor="b"/>
          <a:lstStyle>
            <a:lvl1pPr>
              <a:lnSpc>
                <a:spcPct val="112000"/>
              </a:lnSpc>
              <a:defRPr sz="1800" b="0">
                <a:solidFill>
                  <a:schemeClr val="bg1"/>
                </a:solidFill>
              </a:defRPr>
            </a:lvl1pPr>
            <a:lvl2pPr>
              <a:lnSpc>
                <a:spcPct val="112000"/>
              </a:lnSpc>
              <a:defRPr sz="1800" b="0">
                <a:solidFill>
                  <a:schemeClr val="bg1"/>
                </a:solidFill>
              </a:defRPr>
            </a:lvl2pPr>
            <a:lvl3pPr marL="228600" indent="-228600">
              <a:lnSpc>
                <a:spcPct val="112000"/>
              </a:lnSpc>
              <a:defRPr sz="1800" b="0">
                <a:solidFill>
                  <a:schemeClr val="bg1"/>
                </a:solidFill>
              </a:defRPr>
            </a:lvl3pPr>
            <a:lvl4pPr marL="457200" indent="-228600">
              <a:lnSpc>
                <a:spcPct val="112000"/>
              </a:lnSpc>
              <a:defRPr sz="1800" b="0">
                <a:solidFill>
                  <a:schemeClr val="bg1"/>
                </a:solidFill>
              </a:defRPr>
            </a:lvl4pPr>
            <a:lvl5pPr marL="685800" indent="-228600">
              <a:lnSpc>
                <a:spcPct val="112000"/>
              </a:lnSpc>
              <a:defRPr sz="18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95299" y="468630"/>
            <a:ext cx="3661083" cy="1152525"/>
          </a:xfrm>
        </p:spPr>
        <p:txBody>
          <a:bodyPr/>
          <a:lstStyle>
            <a:lvl1pPr>
              <a:lnSpc>
                <a:spcPct val="80000"/>
              </a:lnSpc>
              <a:defRPr sz="4500">
                <a:solidFill>
                  <a:schemeClr val="bg1"/>
                </a:solidFill>
              </a:defRPr>
            </a:lvl1pPr>
          </a:lstStyle>
          <a:p>
            <a:r>
              <a:rPr lang="en-US"/>
              <a:t>Click to edit Master title style</a:t>
            </a:r>
          </a:p>
        </p:txBody>
      </p:sp>
    </p:spTree>
    <p:extLst>
      <p:ext uri="{BB962C8B-B14F-4D97-AF65-F5344CB8AC3E}">
        <p14:creationId xmlns:p14="http://schemas.microsoft.com/office/powerpoint/2010/main" val="1600473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41B06AA-53AF-3F9D-598B-1507782FAEAF}"/>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a:p>
        </p:txBody>
      </p:sp>
      <p:sp>
        <p:nvSpPr>
          <p:cNvPr id="3" name="Footer Placeholder 2">
            <a:extLst>
              <a:ext uri="{FF2B5EF4-FFF2-40B4-BE49-F238E27FC236}">
                <a16:creationId xmlns:a16="http://schemas.microsoft.com/office/drawing/2014/main" id="{C8CE9641-4D3A-B465-0EED-F0FBA6591F7F}"/>
              </a:ext>
            </a:extLst>
          </p:cNvPr>
          <p:cNvSpPr>
            <a:spLocks noGrp="1"/>
          </p:cNvSpPr>
          <p:nvPr>
            <p:ph type="ftr" sz="quarter" idx="10"/>
          </p:nvPr>
        </p:nvSpPr>
        <p:spPr/>
        <p:txBody>
          <a:bodyPr/>
          <a:lstStyle/>
          <a:p>
            <a:r>
              <a:rPr lang="en-US"/>
              <a:t>Division/Department Name</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283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No Imag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D23DC7BA-05DD-C896-5262-37703314653E}"/>
              </a:ext>
            </a:extLst>
          </p:cNvPr>
          <p:cNvGrpSpPr>
            <a:grpSpLocks noChangeAspect="1"/>
          </p:cNvGrpSpPr>
          <p:nvPr userDrawn="1"/>
        </p:nvGrpSpPr>
        <p:grpSpPr>
          <a:xfrm>
            <a:off x="486872" y="385508"/>
            <a:ext cx="1496034" cy="649224"/>
            <a:chOff x="2138363" y="5326063"/>
            <a:chExt cx="1935162" cy="839788"/>
          </a:xfrm>
          <a:solidFill>
            <a:schemeClr val="bg1"/>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Footer Placeholder 8">
            <a:extLst>
              <a:ext uri="{FF2B5EF4-FFF2-40B4-BE49-F238E27FC236}">
                <a16:creationId xmlns:a16="http://schemas.microsoft.com/office/drawing/2014/main" id="{38F23230-3DF8-DE8A-559D-BE0AB2D5FEAA}"/>
              </a:ext>
            </a:extLst>
          </p:cNvPr>
          <p:cNvSpPr>
            <a:spLocks noGrp="1"/>
          </p:cNvSpPr>
          <p:nvPr>
            <p:ph type="ftr" sz="quarter" idx="10"/>
          </p:nvPr>
        </p:nvSpPr>
        <p:spPr>
          <a:xfrm>
            <a:off x="495298" y="4600193"/>
            <a:ext cx="5912993" cy="229715"/>
          </a:xfrm>
        </p:spPr>
        <p:txBody>
          <a:bodyPr/>
          <a:lstStyle>
            <a:lvl1pPr algn="l">
              <a:defRPr sz="1200" b="1">
                <a:solidFill>
                  <a:schemeClr val="bg1"/>
                </a:solidFill>
              </a:defRPr>
            </a:lvl1pPr>
          </a:lstStyle>
          <a:p>
            <a:r>
              <a:rPr lang="en-US"/>
              <a:t>Division/Department Name</a:t>
            </a:r>
          </a:p>
        </p:txBody>
      </p:sp>
      <p:sp>
        <p:nvSpPr>
          <p:cNvPr id="3" name="Subtitle 2"/>
          <p:cNvSpPr>
            <a:spLocks noGrp="1"/>
          </p:cNvSpPr>
          <p:nvPr>
            <p:ph type="subTitle" idx="1"/>
          </p:nvPr>
        </p:nvSpPr>
        <p:spPr>
          <a:xfrm>
            <a:off x="495300" y="3670570"/>
            <a:ext cx="5912994" cy="599777"/>
          </a:xfrm>
        </p:spPr>
        <p:txBody>
          <a:bodyPr anchor="b">
            <a:noAutofit/>
          </a:bodyPr>
          <a:lstStyle>
            <a:lvl1pPr marL="0" indent="0" algn="l">
              <a:lnSpc>
                <a:spcPct val="105000"/>
              </a:lnSpc>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Title 1"/>
          <p:cNvSpPr>
            <a:spLocks noGrp="1"/>
          </p:cNvSpPr>
          <p:nvPr>
            <p:ph type="ctrTitle"/>
          </p:nvPr>
        </p:nvSpPr>
        <p:spPr>
          <a:xfrm>
            <a:off x="495299" y="1552575"/>
            <a:ext cx="5912995" cy="1751015"/>
          </a:xfrm>
        </p:spPr>
        <p:txBody>
          <a:bodyPr anchor="t" anchorCtr="0"/>
          <a:lstStyle>
            <a:lvl1pPr algn="l">
              <a:lnSpc>
                <a:spcPct val="83000"/>
              </a:lnSpc>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949368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 Purple">
    <p:bg>
      <p:bgPr>
        <a:solidFill>
          <a:schemeClr val="tx2"/>
        </a:solidFill>
        <a:effectLst/>
      </p:bgPr>
    </p:bg>
    <p:spTree>
      <p:nvGrpSpPr>
        <p:cNvPr id="1" name=""/>
        <p:cNvGrpSpPr/>
        <p:nvPr/>
      </p:nvGrpSpPr>
      <p:grpSpPr>
        <a:xfrm>
          <a:off x="0" y="0"/>
          <a:ext cx="0" cy="0"/>
          <a:chOff x="0" y="0"/>
          <a:chExt cx="0" cy="0"/>
        </a:xfrm>
      </p:grpSpPr>
      <p:grpSp>
        <p:nvGrpSpPr>
          <p:cNvPr id="3" name="NYU Langone Health Logo">
            <a:extLst>
              <a:ext uri="{FF2B5EF4-FFF2-40B4-BE49-F238E27FC236}">
                <a16:creationId xmlns:a16="http://schemas.microsoft.com/office/drawing/2014/main" id="{9091262D-134D-7D08-91CE-7CAE81BEB29F}"/>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4" name="Freeform 3">
              <a:extLst>
                <a:ext uri="{FF2B5EF4-FFF2-40B4-BE49-F238E27FC236}">
                  <a16:creationId xmlns:a16="http://schemas.microsoft.com/office/drawing/2014/main" id="{D1927DCF-E53D-289B-3A9A-EA1257041E1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79EA465C-9A4E-C6D9-2619-0C13EA81E47F}"/>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DE51B2B9-A5E7-225D-9567-04F1FD8AC33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Slide Number Placeholder 5">
            <a:extLst>
              <a:ext uri="{FF2B5EF4-FFF2-40B4-BE49-F238E27FC236}">
                <a16:creationId xmlns:a16="http://schemas.microsoft.com/office/drawing/2014/main" id="{741B06AA-53AF-3F9D-598B-1507782FAEAF}"/>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9" name="Footer Placeholder 8">
            <a:extLst>
              <a:ext uri="{FF2B5EF4-FFF2-40B4-BE49-F238E27FC236}">
                <a16:creationId xmlns:a16="http://schemas.microsoft.com/office/drawing/2014/main" id="{6E9B480E-2CA2-1D9C-F0B0-F643EBE6F8AA}"/>
              </a:ext>
            </a:extLst>
          </p:cNvPr>
          <p:cNvSpPr>
            <a:spLocks noGrp="1"/>
          </p:cNvSpPr>
          <p:nvPr>
            <p:ph type="ftr" sz="quarter" idx="10"/>
          </p:nvPr>
        </p:nvSpPr>
        <p:spPr/>
        <p:txBody>
          <a:bodyPr/>
          <a:lstStyle>
            <a:lvl1pPr>
              <a:defRPr>
                <a:solidFill>
                  <a:schemeClr val="bg1"/>
                </a:solidFill>
              </a:defRPr>
            </a:lvl1pPr>
          </a:lstStyle>
          <a:p>
            <a:r>
              <a:rPr lang="en-US"/>
              <a:t>Division/Department Name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70276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3BD8AE6-C2F0-35EB-8C96-26857916D76B}"/>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a:p>
        </p:txBody>
      </p:sp>
      <p:sp>
        <p:nvSpPr>
          <p:cNvPr id="2" name="Footer Placeholder 1">
            <a:extLst>
              <a:ext uri="{FF2B5EF4-FFF2-40B4-BE49-F238E27FC236}">
                <a16:creationId xmlns:a16="http://schemas.microsoft.com/office/drawing/2014/main" id="{AC8BEB58-F668-7562-F0AA-C1E9454C821D}"/>
              </a:ext>
            </a:extLst>
          </p:cNvPr>
          <p:cNvSpPr>
            <a:spLocks noGrp="1"/>
          </p:cNvSpPr>
          <p:nvPr>
            <p:ph type="ftr" sz="quarter" idx="10"/>
          </p:nvPr>
        </p:nvSpPr>
        <p:spPr/>
        <p:txBody>
          <a:bodyPr/>
          <a:lstStyle/>
          <a:p>
            <a:r>
              <a:rPr lang="en-US"/>
              <a:t>Division/Department Name</a:t>
            </a:r>
          </a:p>
        </p:txBody>
      </p:sp>
    </p:spTree>
    <p:extLst>
      <p:ext uri="{BB962C8B-B14F-4D97-AF65-F5344CB8AC3E}">
        <p14:creationId xmlns:p14="http://schemas.microsoft.com/office/powerpoint/2010/main" val="272604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 Purple">
    <p:bg>
      <p:bgPr>
        <a:solidFill>
          <a:schemeClr val="tx2"/>
        </a:solidFill>
        <a:effectLst/>
      </p:bgPr>
    </p:bg>
    <p:spTree>
      <p:nvGrpSpPr>
        <p:cNvPr id="1" name=""/>
        <p:cNvGrpSpPr/>
        <p:nvPr/>
      </p:nvGrpSpPr>
      <p:grpSpPr>
        <a:xfrm>
          <a:off x="0" y="0"/>
          <a:ext cx="0" cy="0"/>
          <a:chOff x="0" y="0"/>
          <a:chExt cx="0" cy="0"/>
        </a:xfrm>
      </p:grpSpPr>
      <p:grpSp>
        <p:nvGrpSpPr>
          <p:cNvPr id="2" name="NYU Langone Health Logo">
            <a:extLst>
              <a:ext uri="{FF2B5EF4-FFF2-40B4-BE49-F238E27FC236}">
                <a16:creationId xmlns:a16="http://schemas.microsoft.com/office/drawing/2014/main" id="{FD2BF8FC-DE44-610A-B6A5-E0BFE2D06A8D}"/>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3" name="Freeform 2">
              <a:extLst>
                <a:ext uri="{FF2B5EF4-FFF2-40B4-BE49-F238E27FC236}">
                  <a16:creationId xmlns:a16="http://schemas.microsoft.com/office/drawing/2014/main" id="{B8E34EC9-38A4-9636-90C3-5B88043C8DBD}"/>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EF12B9F8-5AB8-F7EE-2E42-3A7394787091}"/>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BA483221-AF30-723C-E38C-401FC23E6DB6}"/>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Slide Number Placeholder 5">
            <a:extLst>
              <a:ext uri="{FF2B5EF4-FFF2-40B4-BE49-F238E27FC236}">
                <a16:creationId xmlns:a16="http://schemas.microsoft.com/office/drawing/2014/main" id="{93BD8AE6-C2F0-35EB-8C96-26857916D76B}"/>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8" name="Footer Placeholder 7">
            <a:extLst>
              <a:ext uri="{FF2B5EF4-FFF2-40B4-BE49-F238E27FC236}">
                <a16:creationId xmlns:a16="http://schemas.microsoft.com/office/drawing/2014/main" id="{509A8225-A7C5-C225-A904-BFA1ADCD975F}"/>
              </a:ext>
            </a:extLst>
          </p:cNvPr>
          <p:cNvSpPr>
            <a:spLocks noGrp="1"/>
          </p:cNvSpPr>
          <p:nvPr>
            <p:ph type="ftr" sz="quarter" idx="10"/>
          </p:nvPr>
        </p:nvSpPr>
        <p:spPr/>
        <p:txBody>
          <a:bodyPr/>
          <a:lstStyle>
            <a:lvl1pPr>
              <a:defRPr>
                <a:solidFill>
                  <a:schemeClr val="bg1"/>
                </a:solidFill>
              </a:defRPr>
            </a:lvl1pPr>
          </a:lstStyle>
          <a:p>
            <a:r>
              <a:rPr lang="en-US"/>
              <a:t>Division/Department Name</a:t>
            </a:r>
          </a:p>
        </p:txBody>
      </p:sp>
    </p:spTree>
    <p:extLst>
      <p:ext uri="{BB962C8B-B14F-4D97-AF65-F5344CB8AC3E}">
        <p14:creationId xmlns:p14="http://schemas.microsoft.com/office/powerpoint/2010/main" val="1746404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grpSp>
        <p:nvGrpSpPr>
          <p:cNvPr id="2" name="NYU Langone Health Logo">
            <a:extLst>
              <a:ext uri="{FF2B5EF4-FFF2-40B4-BE49-F238E27FC236}">
                <a16:creationId xmlns:a16="http://schemas.microsoft.com/office/drawing/2014/main" id="{A0286701-710D-A85F-7782-853164691F09}"/>
              </a:ext>
            </a:extLst>
          </p:cNvPr>
          <p:cNvGrpSpPr>
            <a:grpSpLocks noChangeAspect="1"/>
          </p:cNvGrpSpPr>
          <p:nvPr userDrawn="1"/>
        </p:nvGrpSpPr>
        <p:grpSpPr>
          <a:xfrm>
            <a:off x="486872" y="385508"/>
            <a:ext cx="1496034" cy="649224"/>
            <a:chOff x="2138363" y="5326063"/>
            <a:chExt cx="1935162" cy="839788"/>
          </a:xfrm>
          <a:solidFill>
            <a:schemeClr val="bg1"/>
          </a:solidFill>
        </p:grpSpPr>
        <p:sp>
          <p:nvSpPr>
            <p:cNvPr id="5" name="Freeform 4">
              <a:extLst>
                <a:ext uri="{FF2B5EF4-FFF2-40B4-BE49-F238E27FC236}">
                  <a16:creationId xmlns:a16="http://schemas.microsoft.com/office/drawing/2014/main" id="{3AD57E4E-DC3C-FFDF-12B3-4413375D23DC}"/>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19F7552F-3F6F-5801-6D83-0650CBCA7303}"/>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38DB314B-18C9-2231-8F8C-0F30B362572D}"/>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6103938" y="0"/>
            <a:ext cx="3040062" cy="5143500"/>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4" name="Footer Placeholder 3">
            <a:extLst>
              <a:ext uri="{FF2B5EF4-FFF2-40B4-BE49-F238E27FC236}">
                <a16:creationId xmlns:a16="http://schemas.microsoft.com/office/drawing/2014/main" id="{13A6D16C-CEA9-48DE-DB22-D8D95E736356}"/>
              </a:ext>
            </a:extLst>
          </p:cNvPr>
          <p:cNvSpPr>
            <a:spLocks noGrp="1"/>
          </p:cNvSpPr>
          <p:nvPr>
            <p:ph type="ftr" sz="quarter" idx="11"/>
          </p:nvPr>
        </p:nvSpPr>
        <p:spPr>
          <a:xfrm>
            <a:off x="486870" y="4597360"/>
            <a:ext cx="4978319" cy="233720"/>
          </a:xfrm>
        </p:spPr>
        <p:txBody>
          <a:bodyPr/>
          <a:lstStyle>
            <a:lvl1pPr algn="l">
              <a:defRPr sz="1200" b="1">
                <a:solidFill>
                  <a:schemeClr val="bg1"/>
                </a:solidFill>
              </a:defRPr>
            </a:lvl1pPr>
          </a:lstStyle>
          <a:p>
            <a:r>
              <a:rPr lang="en-US"/>
              <a:t>Division/Department Name</a:t>
            </a:r>
          </a:p>
        </p:txBody>
      </p:sp>
      <p:sp>
        <p:nvSpPr>
          <p:cNvPr id="3" name="Subtitle 2"/>
          <p:cNvSpPr>
            <a:spLocks noGrp="1"/>
          </p:cNvSpPr>
          <p:nvPr>
            <p:ph type="subTitle" idx="1"/>
          </p:nvPr>
        </p:nvSpPr>
        <p:spPr>
          <a:xfrm>
            <a:off x="486871" y="3689684"/>
            <a:ext cx="4978319" cy="560867"/>
          </a:xfrm>
        </p:spPr>
        <p:txBody>
          <a:bodyPr anchor="b">
            <a:noAutofit/>
          </a:bodyPr>
          <a:lstStyle>
            <a:lvl1pPr marL="0" indent="0" algn="l">
              <a:lnSpc>
                <a:spcPct val="105000"/>
              </a:lnSpc>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Thank you">
            <a:extLst>
              <a:ext uri="{FF2B5EF4-FFF2-40B4-BE49-F238E27FC236}">
                <a16:creationId xmlns:a16="http://schemas.microsoft.com/office/drawing/2014/main" id="{719728A9-6C8B-6FDF-9879-F88BA8D3969B}"/>
              </a:ext>
            </a:extLst>
          </p:cNvPr>
          <p:cNvSpPr txBox="1"/>
          <p:nvPr userDrawn="1"/>
        </p:nvSpPr>
        <p:spPr>
          <a:xfrm>
            <a:off x="495300" y="2015373"/>
            <a:ext cx="3444907" cy="692497"/>
          </a:xfrm>
          <a:prstGeom prst="rect">
            <a:avLst/>
          </a:prstGeom>
          <a:noFill/>
        </p:spPr>
        <p:txBody>
          <a:bodyPr wrap="square" lIns="0" tIns="0" rIns="0" bIns="0" rtlCol="0">
            <a:spAutoFit/>
          </a:bodyPr>
          <a:lstStyle/>
          <a:p>
            <a:pPr algn="l"/>
            <a:r>
              <a:rPr lang="en-US" sz="4500">
                <a:solidFill>
                  <a:schemeClr val="bg1"/>
                </a:solidFill>
              </a:rPr>
              <a:t>Thank you</a:t>
            </a:r>
          </a:p>
        </p:txBody>
      </p:sp>
    </p:spTree>
    <p:extLst>
      <p:ext uri="{BB962C8B-B14F-4D97-AF65-F5344CB8AC3E}">
        <p14:creationId xmlns:p14="http://schemas.microsoft.com/office/powerpoint/2010/main" val="2797501156"/>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 - White">
    <p:bg>
      <p:bgPr>
        <a:solidFill>
          <a:schemeClr val="bg1"/>
        </a:solidFill>
        <a:effectLst/>
      </p:bgPr>
    </p:bg>
    <p:spTree>
      <p:nvGrpSpPr>
        <p:cNvPr id="1" name=""/>
        <p:cNvGrpSpPr/>
        <p:nvPr/>
      </p:nvGrpSpPr>
      <p:grpSpPr>
        <a:xfrm>
          <a:off x="0" y="0"/>
          <a:ext cx="0" cy="0"/>
          <a:chOff x="0" y="0"/>
          <a:chExt cx="0" cy="0"/>
        </a:xfrm>
      </p:grpSpPr>
      <p:grpSp>
        <p:nvGrpSpPr>
          <p:cNvPr id="2" name="NYU Langone Health Logo">
            <a:extLst>
              <a:ext uri="{FF2B5EF4-FFF2-40B4-BE49-F238E27FC236}">
                <a16:creationId xmlns:a16="http://schemas.microsoft.com/office/drawing/2014/main" id="{A0286701-710D-A85F-7782-853164691F09}"/>
              </a:ext>
            </a:extLst>
          </p:cNvPr>
          <p:cNvGrpSpPr>
            <a:grpSpLocks noChangeAspect="1"/>
          </p:cNvGrpSpPr>
          <p:nvPr userDrawn="1"/>
        </p:nvGrpSpPr>
        <p:grpSpPr>
          <a:xfrm>
            <a:off x="486872" y="385508"/>
            <a:ext cx="1496034" cy="649224"/>
            <a:chOff x="2138363" y="5326063"/>
            <a:chExt cx="1935162" cy="839788"/>
          </a:xfrm>
          <a:solidFill>
            <a:schemeClr val="tx2"/>
          </a:solidFill>
        </p:grpSpPr>
        <p:sp>
          <p:nvSpPr>
            <p:cNvPr id="5" name="Freeform 4">
              <a:extLst>
                <a:ext uri="{FF2B5EF4-FFF2-40B4-BE49-F238E27FC236}">
                  <a16:creationId xmlns:a16="http://schemas.microsoft.com/office/drawing/2014/main" id="{3AD57E4E-DC3C-FFDF-12B3-4413375D23DC}"/>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19F7552F-3F6F-5801-6D83-0650CBCA7303}"/>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38DB314B-18C9-2231-8F8C-0F30B362572D}"/>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6103938" y="0"/>
            <a:ext cx="3040062" cy="5143500"/>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4" name="Footer Placeholder 3">
            <a:extLst>
              <a:ext uri="{FF2B5EF4-FFF2-40B4-BE49-F238E27FC236}">
                <a16:creationId xmlns:a16="http://schemas.microsoft.com/office/drawing/2014/main" id="{88FC635F-2508-4EB3-09CC-A82E69E06B69}"/>
              </a:ext>
            </a:extLst>
          </p:cNvPr>
          <p:cNvSpPr>
            <a:spLocks noGrp="1"/>
          </p:cNvSpPr>
          <p:nvPr>
            <p:ph type="ftr" sz="quarter" idx="11"/>
          </p:nvPr>
        </p:nvSpPr>
        <p:spPr>
          <a:xfrm>
            <a:off x="486871" y="4604980"/>
            <a:ext cx="4978318" cy="221592"/>
          </a:xfrm>
        </p:spPr>
        <p:txBody>
          <a:bodyPr/>
          <a:lstStyle>
            <a:lvl1pPr algn="l">
              <a:defRPr sz="1200" b="1"/>
            </a:lvl1pPr>
          </a:lstStyle>
          <a:p>
            <a:r>
              <a:rPr lang="en-US"/>
              <a:t>Division/Department Name</a:t>
            </a:r>
          </a:p>
        </p:txBody>
      </p:sp>
      <p:sp>
        <p:nvSpPr>
          <p:cNvPr id="3" name="Subtitle 2"/>
          <p:cNvSpPr>
            <a:spLocks noGrp="1"/>
          </p:cNvSpPr>
          <p:nvPr>
            <p:ph type="subTitle" idx="1"/>
          </p:nvPr>
        </p:nvSpPr>
        <p:spPr>
          <a:xfrm>
            <a:off x="486871" y="3689684"/>
            <a:ext cx="4978319" cy="560867"/>
          </a:xfrm>
        </p:spPr>
        <p:txBody>
          <a:bodyPr anchor="b">
            <a:noAutofit/>
          </a:bodyPr>
          <a:lstStyle>
            <a:lvl1pPr marL="0" indent="0" algn="l">
              <a:lnSpc>
                <a:spcPct val="105000"/>
              </a:lnSpc>
              <a:buNone/>
              <a:defRPr sz="1800" b="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Thank you">
            <a:extLst>
              <a:ext uri="{FF2B5EF4-FFF2-40B4-BE49-F238E27FC236}">
                <a16:creationId xmlns:a16="http://schemas.microsoft.com/office/drawing/2014/main" id="{719728A9-6C8B-6FDF-9879-F88BA8D3969B}"/>
              </a:ext>
            </a:extLst>
          </p:cNvPr>
          <p:cNvSpPr txBox="1"/>
          <p:nvPr userDrawn="1"/>
        </p:nvSpPr>
        <p:spPr>
          <a:xfrm>
            <a:off x="495300" y="2015373"/>
            <a:ext cx="3444907" cy="692497"/>
          </a:xfrm>
          <a:prstGeom prst="rect">
            <a:avLst/>
          </a:prstGeom>
          <a:noFill/>
        </p:spPr>
        <p:txBody>
          <a:bodyPr wrap="square" lIns="0" tIns="0" rIns="0" bIns="0" rtlCol="0">
            <a:spAutoFit/>
          </a:bodyPr>
          <a:lstStyle/>
          <a:p>
            <a:pPr algn="l"/>
            <a:r>
              <a:rPr lang="en-US" sz="4500">
                <a:solidFill>
                  <a:schemeClr val="tx2"/>
                </a:solidFill>
              </a:rPr>
              <a:t>Thank you</a:t>
            </a:r>
          </a:p>
        </p:txBody>
      </p:sp>
    </p:spTree>
    <p:extLst>
      <p:ext uri="{BB962C8B-B14F-4D97-AF65-F5344CB8AC3E}">
        <p14:creationId xmlns:p14="http://schemas.microsoft.com/office/powerpoint/2010/main" val="3228127026"/>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UTORIAL">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D23DC7BA-05DD-C896-5262-37703314653E}"/>
              </a:ext>
            </a:extLst>
          </p:cNvPr>
          <p:cNvGrpSpPr>
            <a:grpSpLocks noChangeAspect="1"/>
          </p:cNvGrpSpPr>
          <p:nvPr userDrawn="1"/>
        </p:nvGrpSpPr>
        <p:grpSpPr>
          <a:xfrm>
            <a:off x="486872" y="385508"/>
            <a:ext cx="1496034" cy="649224"/>
            <a:chOff x="2138363" y="5326063"/>
            <a:chExt cx="1935162" cy="839788"/>
          </a:xfrm>
          <a:solidFill>
            <a:schemeClr val="bg1"/>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Image Example">
            <a:extLst>
              <a:ext uri="{FF2B5EF4-FFF2-40B4-BE49-F238E27FC236}">
                <a16:creationId xmlns:a16="http://schemas.microsoft.com/office/drawing/2014/main" id="{BCCA40AB-832C-6D9B-CC34-6BDA6725AA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103938" y="0"/>
            <a:ext cx="3040062" cy="5143500"/>
          </a:xfrm>
          <a:prstGeom prst="rect">
            <a:avLst/>
          </a:prstGeom>
        </p:spPr>
      </p:pic>
      <p:sp>
        <p:nvSpPr>
          <p:cNvPr id="2" name="Footer Placeholder">
            <a:extLst>
              <a:ext uri="{FF2B5EF4-FFF2-40B4-BE49-F238E27FC236}">
                <a16:creationId xmlns:a16="http://schemas.microsoft.com/office/drawing/2014/main" id="{EAB0A6EE-7D6F-85E1-73E5-80EABD17B8E9}"/>
              </a:ext>
            </a:extLst>
          </p:cNvPr>
          <p:cNvSpPr>
            <a:spLocks noGrp="1"/>
          </p:cNvSpPr>
          <p:nvPr>
            <p:ph type="ftr" sz="quarter" idx="10"/>
          </p:nvPr>
        </p:nvSpPr>
        <p:spPr>
          <a:xfrm>
            <a:off x="495300" y="4597361"/>
            <a:ext cx="4076700" cy="221592"/>
          </a:xfrm>
        </p:spPr>
        <p:txBody>
          <a:bodyPr/>
          <a:lstStyle>
            <a:lvl1pPr algn="l">
              <a:defRPr sz="1200" b="1">
                <a:solidFill>
                  <a:schemeClr val="bg1"/>
                </a:solidFill>
              </a:defRPr>
            </a:lvl1pPr>
          </a:lstStyle>
          <a:p>
            <a:r>
              <a:rPr lang="en-US"/>
              <a:t>Division/Department Name</a:t>
            </a:r>
          </a:p>
        </p:txBody>
      </p:sp>
      <p:sp>
        <p:nvSpPr>
          <p:cNvPr id="17" name="Subtitle Text Placeholder">
            <a:extLst>
              <a:ext uri="{FF2B5EF4-FFF2-40B4-BE49-F238E27FC236}">
                <a16:creationId xmlns:a16="http://schemas.microsoft.com/office/drawing/2014/main" id="{2A2677B2-FF96-96FE-D4CC-FC8EE8BCAE5D}"/>
              </a:ext>
            </a:extLst>
          </p:cNvPr>
          <p:cNvSpPr txBox="1"/>
          <p:nvPr userDrawn="1"/>
        </p:nvSpPr>
        <p:spPr>
          <a:xfrm>
            <a:off x="495301" y="3616514"/>
            <a:ext cx="4174136" cy="653833"/>
          </a:xfrm>
          <a:prstGeom prst="rect">
            <a:avLst/>
          </a:prstGeom>
          <a:noFill/>
        </p:spPr>
        <p:txBody>
          <a:bodyPr wrap="square" lIns="0" tIns="0" rIns="0" bIns="0" rtlCol="0" anchor="b" anchorCtr="0">
            <a:noAutofit/>
          </a:bodyPr>
          <a:lstStyle/>
          <a:p>
            <a:pPr marL="0" marR="0" lvl="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Presentation subtitle information </a:t>
            </a:r>
          </a:p>
          <a:p>
            <a:pPr marL="0" marR="0" lvl="0" indent="0" algn="l" defTabSz="6858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MM/DD/YYYY</a:t>
            </a:r>
          </a:p>
        </p:txBody>
      </p:sp>
      <p:sp>
        <p:nvSpPr>
          <p:cNvPr id="15" name="Presentation Title Text Placeholder">
            <a:extLst>
              <a:ext uri="{FF2B5EF4-FFF2-40B4-BE49-F238E27FC236}">
                <a16:creationId xmlns:a16="http://schemas.microsoft.com/office/drawing/2014/main" id="{BFC7CFA0-762E-DB7F-EB33-6B78BBE20A8A}"/>
              </a:ext>
            </a:extLst>
          </p:cNvPr>
          <p:cNvSpPr txBox="1"/>
          <p:nvPr userDrawn="1"/>
        </p:nvSpPr>
        <p:spPr>
          <a:xfrm>
            <a:off x="495300" y="1552575"/>
            <a:ext cx="4854913" cy="1845945"/>
          </a:xfrm>
          <a:prstGeom prst="rect">
            <a:avLst/>
          </a:prstGeom>
          <a:noFill/>
        </p:spPr>
        <p:txBody>
          <a:bodyPr wrap="square" lIns="0" tIns="0" rIns="0" bIns="0" rtlCol="0">
            <a:noAutofit/>
          </a:bodyPr>
          <a:lstStyle/>
          <a:p>
            <a:pPr marL="0" marR="0" indent="0" algn="l" defTabSz="457200" rtl="0" eaLnBrk="1" fontAlgn="auto" latinLnBrk="0" hangingPunct="1">
              <a:lnSpc>
                <a:spcPct val="82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mj-lt"/>
                <a:ea typeface="+mj-ea"/>
                <a:cs typeface="+mj-cs"/>
              </a:rPr>
              <a:t>Presentation title goes here. Presentation title goes here</a:t>
            </a:r>
            <a:endParaRPr lang="en-US" sz="1400" err="1">
              <a:latin typeface="+mj-lt"/>
            </a:endParaRPr>
          </a:p>
        </p:txBody>
      </p:sp>
      <p:grpSp>
        <p:nvGrpSpPr>
          <p:cNvPr id="18" name="Quick Guide Information">
            <a:extLst>
              <a:ext uri="{FF2B5EF4-FFF2-40B4-BE49-F238E27FC236}">
                <a16:creationId xmlns:a16="http://schemas.microsoft.com/office/drawing/2014/main" id="{99F17713-B178-2A98-F146-B726CBEB2040}"/>
              </a:ext>
            </a:extLst>
          </p:cNvPr>
          <p:cNvGrpSpPr/>
          <p:nvPr userDrawn="1"/>
        </p:nvGrpSpPr>
        <p:grpSpPr>
          <a:xfrm>
            <a:off x="2442754" y="366182"/>
            <a:ext cx="6332411" cy="4338762"/>
            <a:chOff x="2442754" y="366182"/>
            <a:chExt cx="6332411" cy="4338762"/>
          </a:xfrm>
        </p:grpSpPr>
        <p:sp>
          <p:nvSpPr>
            <p:cNvPr id="19" name="Footer Guide">
              <a:extLst>
                <a:ext uri="{FF2B5EF4-FFF2-40B4-BE49-F238E27FC236}">
                  <a16:creationId xmlns:a16="http://schemas.microsoft.com/office/drawing/2014/main" id="{FDDB3045-EE1D-37FD-8E21-720782A285EC}"/>
                </a:ext>
              </a:extLst>
            </p:cNvPr>
            <p:cNvSpPr txBox="1"/>
            <p:nvPr/>
          </p:nvSpPr>
          <p:spPr>
            <a:xfrm>
              <a:off x="3526143" y="3843170"/>
              <a:ext cx="3736806" cy="861774"/>
            </a:xfrm>
            <a:prstGeom prst="rect">
              <a:avLst/>
            </a:prstGeom>
            <a:solidFill>
              <a:schemeClr val="tx2">
                <a:alpha val="75000"/>
              </a:schemeClr>
            </a:solidFill>
            <a:ln w="12700">
              <a:solidFill>
                <a:schemeClr val="accent4"/>
              </a:solidFill>
            </a:ln>
          </p:spPr>
          <p:txBody>
            <a:bodyPr wrap="square" rtlCol="0">
              <a:spAutoFit/>
            </a:bodyPr>
            <a:lstStyle/>
            <a:p>
              <a:r>
                <a:rPr lang="en-US" sz="1000">
                  <a:solidFill>
                    <a:schemeClr val="accent4"/>
                  </a:solidFill>
                </a:rPr>
                <a:t>SIGNPOST: “Division/Department Name” is linked with the footer feature. Go to “Insert” menu, then “Header and Footer...”. Update the footer text with your Division or Department Name, or uncheck the footer box to hide all footer text, including the signpost on the covers. Click “Apply to All” to finish. </a:t>
              </a:r>
            </a:p>
          </p:txBody>
        </p:sp>
        <p:cxnSp>
          <p:nvCxnSpPr>
            <p:cNvPr id="20" name="Line">
              <a:extLst>
                <a:ext uri="{FF2B5EF4-FFF2-40B4-BE49-F238E27FC236}">
                  <a16:creationId xmlns:a16="http://schemas.microsoft.com/office/drawing/2014/main" id="{4D52B75F-A551-9A4A-6CF6-EA8BEDB02596}"/>
                </a:ext>
              </a:extLst>
            </p:cNvPr>
            <p:cNvCxnSpPr>
              <a:cxnSpLocks/>
              <a:stCxn id="19" idx="1"/>
            </p:cNvCxnSpPr>
            <p:nvPr/>
          </p:nvCxnSpPr>
          <p:spPr>
            <a:xfrm flipH="1">
              <a:off x="2442754" y="4274057"/>
              <a:ext cx="1083389" cy="410446"/>
            </a:xfrm>
            <a:prstGeom prst="straightConnector1">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Image Guide">
              <a:extLst>
                <a:ext uri="{FF2B5EF4-FFF2-40B4-BE49-F238E27FC236}">
                  <a16:creationId xmlns:a16="http://schemas.microsoft.com/office/drawing/2014/main" id="{8C7EED96-2326-638D-29CF-890338764C1C}"/>
                </a:ext>
              </a:extLst>
            </p:cNvPr>
            <p:cNvSpPr txBox="1"/>
            <p:nvPr/>
          </p:nvSpPr>
          <p:spPr>
            <a:xfrm>
              <a:off x="6470232" y="366182"/>
              <a:ext cx="2304933" cy="707886"/>
            </a:xfrm>
            <a:prstGeom prst="rect">
              <a:avLst/>
            </a:prstGeom>
            <a:solidFill>
              <a:schemeClr val="tx2">
                <a:alpha val="75000"/>
              </a:schemeClr>
            </a:solidFill>
            <a:ln w="12700">
              <a:solidFill>
                <a:schemeClr val="accent4"/>
              </a:solidFill>
            </a:ln>
          </p:spPr>
          <p:txBody>
            <a:bodyPr wrap="square" rtlCol="0">
              <a:spAutoFit/>
            </a:bodyPr>
            <a:lstStyle/>
            <a:p>
              <a:pPr algn="l"/>
              <a:r>
                <a:rPr lang="en-US" sz="1000">
                  <a:solidFill>
                    <a:schemeClr val="accent4"/>
                  </a:solidFill>
                </a:rPr>
                <a:t>IMAGES: All images used in this template are placeholders. Please replace/insert new images that convey your presentation’s message.</a:t>
              </a:r>
            </a:p>
          </p:txBody>
        </p:sp>
        <p:sp>
          <p:nvSpPr>
            <p:cNvPr id="22" name="More Information">
              <a:extLst>
                <a:ext uri="{FF2B5EF4-FFF2-40B4-BE49-F238E27FC236}">
                  <a16:creationId xmlns:a16="http://schemas.microsoft.com/office/drawing/2014/main" id="{B1DE6E49-A90E-E798-8032-A4C12925221A}"/>
                </a:ext>
              </a:extLst>
            </p:cNvPr>
            <p:cNvSpPr txBox="1"/>
            <p:nvPr/>
          </p:nvSpPr>
          <p:spPr>
            <a:xfrm>
              <a:off x="2773363" y="458997"/>
              <a:ext cx="2262368" cy="553998"/>
            </a:xfrm>
            <a:prstGeom prst="rect">
              <a:avLst/>
            </a:prstGeom>
            <a:solidFill>
              <a:schemeClr val="tx2">
                <a:alpha val="75000"/>
              </a:schemeClr>
            </a:solidFill>
            <a:ln w="12700">
              <a:solidFill>
                <a:schemeClr val="accent4"/>
              </a:solidFill>
            </a:ln>
          </p:spPr>
          <p:txBody>
            <a:bodyPr wrap="square" rtlCol="0">
              <a:spAutoFit/>
            </a:bodyPr>
            <a:lstStyle/>
            <a:p>
              <a:pPr algn="l"/>
              <a:r>
                <a:rPr lang="en-US" sz="1000">
                  <a:solidFill>
                    <a:schemeClr val="accent4"/>
                  </a:solidFill>
                </a:rPr>
                <a:t>FOR MORE INFO: Visit the </a:t>
              </a:r>
              <a:r>
                <a:rPr lang="en-US" sz="1000">
                  <a:solidFill>
                    <a:schemeClr val="accent4"/>
                  </a:solidFill>
                  <a:hlinkClick r:id="rId3">
                    <a:extLst>
                      <a:ext uri="{A12FA001-AC4F-418D-AE19-62706E023703}">
                        <ahyp:hlinkClr xmlns:ahyp="http://schemas.microsoft.com/office/drawing/2018/hyperlinkcolor" val="tx"/>
                      </a:ext>
                    </a:extLst>
                  </a:hlinkClick>
                </a:rPr>
                <a:t>Brand Center</a:t>
              </a:r>
              <a:r>
                <a:rPr lang="en-US" sz="1000">
                  <a:solidFill>
                    <a:schemeClr val="accent4"/>
                  </a:solidFill>
                </a:rPr>
                <a:t> for information and tips about </a:t>
              </a:r>
              <a:r>
                <a:rPr lang="en-US" sz="1000">
                  <a:solidFill>
                    <a:schemeClr val="accent4"/>
                  </a:solidFill>
                  <a:hlinkClick r:id="rId4">
                    <a:extLst>
                      <a:ext uri="{A12FA001-AC4F-418D-AE19-62706E023703}">
                        <ahyp:hlinkClr xmlns:ahyp="http://schemas.microsoft.com/office/drawing/2018/hyperlinkcolor" val="tx"/>
                      </a:ext>
                    </a:extLst>
                  </a:hlinkClick>
                </a:rPr>
                <a:t>PowerPoint templates</a:t>
              </a:r>
              <a:r>
                <a:rPr lang="en-US" sz="1000">
                  <a:solidFill>
                    <a:schemeClr val="accent4"/>
                  </a:solidFill>
                </a:rPr>
                <a:t>.</a:t>
              </a:r>
            </a:p>
          </p:txBody>
        </p:sp>
      </p:grpSp>
    </p:spTree>
    <p:extLst>
      <p:ext uri="{BB962C8B-B14F-4D97-AF65-F5344CB8AC3E}">
        <p14:creationId xmlns:p14="http://schemas.microsoft.com/office/powerpoint/2010/main" val="917198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166F1F-CE9B-4651-A6AA-CD717754106B}"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21451-1387-4CA6-816F-3879F97B5CBC}" type="slidenum">
              <a:rPr lang="en-US" smtClean="0"/>
              <a:t>‹#›</a:t>
            </a:fld>
            <a:endParaRPr lang="en-US"/>
          </a:p>
        </p:txBody>
      </p:sp>
    </p:spTree>
    <p:extLst>
      <p:ext uri="{BB962C8B-B14F-4D97-AF65-F5344CB8AC3E}">
        <p14:creationId xmlns:p14="http://schemas.microsoft.com/office/powerpoint/2010/main" val="3875568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7F77C2-9654-2242-ADD1-B1157D5A57B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Text Placeholder 5"/>
          <p:cNvSpPr>
            <a:spLocks noGrp="1"/>
          </p:cNvSpPr>
          <p:nvPr>
            <p:ph type="body" sz="quarter" idx="10" hasCustomPrompt="1"/>
          </p:nvPr>
        </p:nvSpPr>
        <p:spPr>
          <a:xfrm>
            <a:off x="493776" y="2889721"/>
            <a:ext cx="4978908" cy="736952"/>
          </a:xfrm>
          <a:prstGeom prst="rect">
            <a:avLst/>
          </a:prstGeom>
        </p:spPr>
        <p:txBody>
          <a:bodyPr lIns="0">
            <a:normAutofit/>
          </a:bodyPr>
          <a:lstStyle>
            <a:lvl1pPr marL="0" indent="0">
              <a:spcBef>
                <a:spcPts val="0"/>
              </a:spcBef>
              <a:buNone/>
              <a:defRPr sz="24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493776" y="1022130"/>
            <a:ext cx="4978908" cy="1789938"/>
          </a:xfrm>
          <a:prstGeom prst="rect">
            <a:avLst/>
          </a:prstGeom>
          <a:ln>
            <a:noFill/>
          </a:ln>
        </p:spPr>
        <p:txBody>
          <a:bodyPr lIns="0" anchor="b"/>
          <a:lstStyle>
            <a:lvl1pPr algn="l">
              <a:lnSpc>
                <a:spcPts val="4350"/>
              </a:lnSpc>
              <a:defRPr sz="45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493777" y="3714750"/>
            <a:ext cx="4978908" cy="488950"/>
          </a:xfrm>
          <a:noFill/>
          <a:ln>
            <a:noFill/>
          </a:ln>
        </p:spPr>
        <p:txBody>
          <a:bodyPr lIns="0" anchor="t" anchorCtr="0">
            <a:normAutofit/>
          </a:bodyPr>
          <a:lstStyle>
            <a:lvl1pPr marL="0" indent="0" algn="l">
              <a:spcBef>
                <a:spcPts val="0"/>
              </a:spcBef>
              <a:buNone/>
              <a:defRPr sz="15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8" name="Picture 7" descr="CUIMC-ko-logo-large.png">
            <a:extLst>
              <a:ext uri="{FF2B5EF4-FFF2-40B4-BE49-F238E27FC236}">
                <a16:creationId xmlns:a16="http://schemas.microsoft.com/office/drawing/2014/main" id="{F9007386-AA3F-1F4B-8EEE-C3E2C9CB3B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232" y="4705795"/>
            <a:ext cx="2472993" cy="346334"/>
          </a:xfrm>
          <a:prstGeom prst="rect">
            <a:avLst/>
          </a:prstGeom>
        </p:spPr>
      </p:pic>
    </p:spTree>
    <p:extLst>
      <p:ext uri="{BB962C8B-B14F-4D97-AF65-F5344CB8AC3E}">
        <p14:creationId xmlns:p14="http://schemas.microsoft.com/office/powerpoint/2010/main" val="2345341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E00C3-CCCE-314C-B79B-D54403EA7B9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Text Placeholder 5"/>
          <p:cNvSpPr>
            <a:spLocks noGrp="1"/>
          </p:cNvSpPr>
          <p:nvPr>
            <p:ph type="body" sz="quarter" idx="10" hasCustomPrompt="1"/>
          </p:nvPr>
        </p:nvSpPr>
        <p:spPr>
          <a:xfrm>
            <a:off x="493776" y="2889721"/>
            <a:ext cx="4978908" cy="736952"/>
          </a:xfrm>
          <a:prstGeom prst="rect">
            <a:avLst/>
          </a:prstGeom>
        </p:spPr>
        <p:txBody>
          <a:bodyPr lIns="0">
            <a:normAutofit/>
          </a:bodyPr>
          <a:lstStyle>
            <a:lvl1pPr marL="0" indent="0">
              <a:spcBef>
                <a:spcPts val="0"/>
              </a:spcBef>
              <a:buNone/>
              <a:defRPr sz="24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493776" y="1022130"/>
            <a:ext cx="4978908" cy="1789938"/>
          </a:xfrm>
          <a:prstGeom prst="rect">
            <a:avLst/>
          </a:prstGeom>
          <a:ln>
            <a:noFill/>
          </a:ln>
        </p:spPr>
        <p:txBody>
          <a:bodyPr lIns="0" anchor="b"/>
          <a:lstStyle>
            <a:lvl1pPr algn="l">
              <a:lnSpc>
                <a:spcPts val="4350"/>
              </a:lnSpc>
              <a:defRPr sz="45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493777" y="3714750"/>
            <a:ext cx="4978908" cy="488950"/>
          </a:xfrm>
          <a:noFill/>
          <a:ln>
            <a:noFill/>
          </a:ln>
        </p:spPr>
        <p:txBody>
          <a:bodyPr lIns="0" anchor="t" anchorCtr="0">
            <a:normAutofit/>
          </a:bodyPr>
          <a:lstStyle>
            <a:lvl1pPr marL="0" indent="0" algn="l">
              <a:spcBef>
                <a:spcPts val="0"/>
              </a:spcBef>
              <a:buNone/>
              <a:defRPr sz="15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8" name="Picture 7" descr="CUIMC-ko-logo-large.png">
            <a:extLst>
              <a:ext uri="{FF2B5EF4-FFF2-40B4-BE49-F238E27FC236}">
                <a16:creationId xmlns:a16="http://schemas.microsoft.com/office/drawing/2014/main" id="{F9007386-AA3F-1F4B-8EEE-C3E2C9CB3B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232" y="4705795"/>
            <a:ext cx="2472993" cy="346334"/>
          </a:xfrm>
          <a:prstGeom prst="rect">
            <a:avLst/>
          </a:prstGeom>
        </p:spPr>
      </p:pic>
    </p:spTree>
    <p:extLst>
      <p:ext uri="{BB962C8B-B14F-4D97-AF65-F5344CB8AC3E}">
        <p14:creationId xmlns:p14="http://schemas.microsoft.com/office/powerpoint/2010/main" val="3617073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ECA280-7948-374B-8475-C9993D41200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Text Placeholder 5"/>
          <p:cNvSpPr>
            <a:spLocks noGrp="1"/>
          </p:cNvSpPr>
          <p:nvPr>
            <p:ph type="body" sz="quarter" idx="10" hasCustomPrompt="1"/>
          </p:nvPr>
        </p:nvSpPr>
        <p:spPr>
          <a:xfrm>
            <a:off x="493776" y="2889721"/>
            <a:ext cx="4978908" cy="736952"/>
          </a:xfrm>
          <a:prstGeom prst="rect">
            <a:avLst/>
          </a:prstGeom>
        </p:spPr>
        <p:txBody>
          <a:bodyPr lIns="0">
            <a:normAutofit/>
          </a:bodyPr>
          <a:lstStyle>
            <a:lvl1pPr marL="0" indent="0">
              <a:spcBef>
                <a:spcPts val="0"/>
              </a:spcBef>
              <a:buNone/>
              <a:defRPr sz="24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493776" y="1022130"/>
            <a:ext cx="4978908" cy="1789938"/>
          </a:xfrm>
          <a:prstGeom prst="rect">
            <a:avLst/>
          </a:prstGeom>
          <a:ln>
            <a:noFill/>
          </a:ln>
        </p:spPr>
        <p:txBody>
          <a:bodyPr lIns="0" anchor="b"/>
          <a:lstStyle>
            <a:lvl1pPr algn="l">
              <a:lnSpc>
                <a:spcPts val="4350"/>
              </a:lnSpc>
              <a:defRPr sz="45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493777" y="3714750"/>
            <a:ext cx="4978908" cy="488950"/>
          </a:xfrm>
          <a:noFill/>
          <a:ln>
            <a:noFill/>
          </a:ln>
        </p:spPr>
        <p:txBody>
          <a:bodyPr lIns="0" anchor="t" anchorCtr="0">
            <a:normAutofit/>
          </a:bodyPr>
          <a:lstStyle>
            <a:lvl1pPr marL="0" indent="0" algn="l">
              <a:spcBef>
                <a:spcPts val="0"/>
              </a:spcBef>
              <a:buNone/>
              <a:defRPr sz="15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8" name="Picture 7" descr="CUIMC-ko-logo-large.png">
            <a:extLst>
              <a:ext uri="{FF2B5EF4-FFF2-40B4-BE49-F238E27FC236}">
                <a16:creationId xmlns:a16="http://schemas.microsoft.com/office/drawing/2014/main" id="{F9007386-AA3F-1F4B-8EEE-C3E2C9CB3B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232" y="4705795"/>
            <a:ext cx="2472993" cy="346334"/>
          </a:xfrm>
          <a:prstGeom prst="rect">
            <a:avLst/>
          </a:prstGeom>
        </p:spPr>
      </p:pic>
    </p:spTree>
    <p:extLst>
      <p:ext uri="{BB962C8B-B14F-4D97-AF65-F5344CB8AC3E}">
        <p14:creationId xmlns:p14="http://schemas.microsoft.com/office/powerpoint/2010/main" val="426680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FAF1F3C1-C16C-989D-EAE2-F2287A0F0663}"/>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6" name="Freeform 5">
              <a:extLst>
                <a:ext uri="{FF2B5EF4-FFF2-40B4-BE49-F238E27FC236}">
                  <a16:creationId xmlns:a16="http://schemas.microsoft.com/office/drawing/2014/main" id="{3CA3284D-F6E0-B56E-F1D6-E52750C2C68F}"/>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7" name="Freeform 6">
              <a:extLst>
                <a:ext uri="{FF2B5EF4-FFF2-40B4-BE49-F238E27FC236}">
                  <a16:creationId xmlns:a16="http://schemas.microsoft.com/office/drawing/2014/main" id="{2CAB77D5-A190-E8B3-688E-C8332A3B532D}"/>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8" name="Freeform 7">
              <a:extLst>
                <a:ext uri="{FF2B5EF4-FFF2-40B4-BE49-F238E27FC236}">
                  <a16:creationId xmlns:a16="http://schemas.microsoft.com/office/drawing/2014/main" id="{65819F30-5F3E-8B67-D458-D7A420D6C39D}"/>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sp>
        <p:nvSpPr>
          <p:cNvPr id="3" name="Slide Number Placeholder 5">
            <a:extLst>
              <a:ext uri="{FF2B5EF4-FFF2-40B4-BE49-F238E27FC236}">
                <a16:creationId xmlns:a16="http://schemas.microsoft.com/office/drawing/2014/main" id="{72F7D3B8-F8F0-7738-693B-1FDED3B190DC}"/>
              </a:ext>
            </a:extLst>
          </p:cNvPr>
          <p:cNvSpPr>
            <a:spLocks noGrp="1"/>
          </p:cNvSpPr>
          <p:nvPr>
            <p:ph type="sldNum" sz="quarter" idx="4"/>
          </p:nvPr>
        </p:nvSpPr>
        <p:spPr>
          <a:xfrm>
            <a:off x="8326358" y="451431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9" name="Footer Placeholder 8">
            <a:extLst>
              <a:ext uri="{FF2B5EF4-FFF2-40B4-BE49-F238E27FC236}">
                <a16:creationId xmlns:a16="http://schemas.microsoft.com/office/drawing/2014/main" id="{4DB310CF-4BF3-06B1-7E0F-BD060268850B}"/>
              </a:ext>
            </a:extLst>
          </p:cNvPr>
          <p:cNvSpPr>
            <a:spLocks noGrp="1"/>
          </p:cNvSpPr>
          <p:nvPr>
            <p:ph type="ftr" sz="quarter" idx="10"/>
          </p:nvPr>
        </p:nvSpPr>
        <p:spPr/>
        <p:txBody>
          <a:bodyPr/>
          <a:lstStyle>
            <a:lvl1pPr>
              <a:defRPr>
                <a:solidFill>
                  <a:schemeClr val="bg1"/>
                </a:solidFill>
              </a:defRPr>
            </a:lvl1pPr>
          </a:lstStyle>
          <a:p>
            <a:r>
              <a:rPr lang="en-US"/>
              <a:t>Division/Department Name</a:t>
            </a:r>
          </a:p>
        </p:txBody>
      </p:sp>
      <p:sp>
        <p:nvSpPr>
          <p:cNvPr id="2" name="Title 1"/>
          <p:cNvSpPr>
            <a:spLocks noGrp="1"/>
          </p:cNvSpPr>
          <p:nvPr>
            <p:ph type="title"/>
          </p:nvPr>
        </p:nvSpPr>
        <p:spPr>
          <a:xfrm>
            <a:off x="495300" y="438149"/>
            <a:ext cx="5007312" cy="2174569"/>
          </a:xfrm>
        </p:spPr>
        <p:txBody>
          <a:bodyPr anchor="t" anchorCtr="0"/>
          <a:lstStyle>
            <a:lvl1pPr>
              <a:lnSpc>
                <a:spcPct val="85000"/>
              </a:lnSpc>
              <a:defRPr sz="4500">
                <a:solidFill>
                  <a:schemeClr val="bg1"/>
                </a:solidFill>
              </a:defRPr>
            </a:lvl1pPr>
          </a:lstStyle>
          <a:p>
            <a:r>
              <a:rPr lang="en-US"/>
              <a:t>Click to edit Master title style</a:t>
            </a:r>
          </a:p>
        </p:txBody>
      </p:sp>
    </p:spTree>
    <p:extLst>
      <p:ext uri="{BB962C8B-B14F-4D97-AF65-F5344CB8AC3E}">
        <p14:creationId xmlns:p14="http://schemas.microsoft.com/office/powerpoint/2010/main" val="4109047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A3A091-CAB8-584B-B8E7-A6DD7F0B17C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Text Placeholder 5"/>
          <p:cNvSpPr>
            <a:spLocks noGrp="1"/>
          </p:cNvSpPr>
          <p:nvPr>
            <p:ph type="body" sz="quarter" idx="10" hasCustomPrompt="1"/>
          </p:nvPr>
        </p:nvSpPr>
        <p:spPr>
          <a:xfrm>
            <a:off x="493776" y="2889721"/>
            <a:ext cx="4978908" cy="736952"/>
          </a:xfrm>
          <a:prstGeom prst="rect">
            <a:avLst/>
          </a:prstGeom>
        </p:spPr>
        <p:txBody>
          <a:bodyPr lIns="0">
            <a:normAutofit/>
          </a:bodyPr>
          <a:lstStyle>
            <a:lvl1pPr marL="0" indent="0">
              <a:spcBef>
                <a:spcPts val="0"/>
              </a:spcBef>
              <a:buNone/>
              <a:defRPr sz="24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493776" y="1022130"/>
            <a:ext cx="4978908" cy="1789938"/>
          </a:xfrm>
          <a:prstGeom prst="rect">
            <a:avLst/>
          </a:prstGeom>
          <a:ln>
            <a:noFill/>
          </a:ln>
        </p:spPr>
        <p:txBody>
          <a:bodyPr lIns="0" anchor="b"/>
          <a:lstStyle>
            <a:lvl1pPr algn="l">
              <a:lnSpc>
                <a:spcPts val="4350"/>
              </a:lnSpc>
              <a:defRPr sz="45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493777" y="3714750"/>
            <a:ext cx="4978908" cy="488950"/>
          </a:xfrm>
          <a:noFill/>
          <a:ln>
            <a:noFill/>
          </a:ln>
        </p:spPr>
        <p:txBody>
          <a:bodyPr lIns="0" anchor="t" anchorCtr="0">
            <a:normAutofit/>
          </a:bodyPr>
          <a:lstStyle>
            <a:lvl1pPr marL="0" indent="0" algn="l">
              <a:spcBef>
                <a:spcPts val="0"/>
              </a:spcBef>
              <a:buNone/>
              <a:defRPr sz="15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8" name="Picture 7" descr="CUIMC-ko-logo-large.png">
            <a:extLst>
              <a:ext uri="{FF2B5EF4-FFF2-40B4-BE49-F238E27FC236}">
                <a16:creationId xmlns:a16="http://schemas.microsoft.com/office/drawing/2014/main" id="{F9007386-AA3F-1F4B-8EEE-C3E2C9CB3B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232" y="4705795"/>
            <a:ext cx="2472993" cy="346334"/>
          </a:xfrm>
          <a:prstGeom prst="rect">
            <a:avLst/>
          </a:prstGeom>
        </p:spPr>
      </p:pic>
    </p:spTree>
    <p:extLst>
      <p:ext uri="{BB962C8B-B14F-4D97-AF65-F5344CB8AC3E}">
        <p14:creationId xmlns:p14="http://schemas.microsoft.com/office/powerpoint/2010/main" val="1852423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C6CFE3-F17F-5640-8781-96EDED97C22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Text Placeholder 5"/>
          <p:cNvSpPr>
            <a:spLocks noGrp="1"/>
          </p:cNvSpPr>
          <p:nvPr>
            <p:ph type="body" sz="quarter" idx="10" hasCustomPrompt="1"/>
          </p:nvPr>
        </p:nvSpPr>
        <p:spPr>
          <a:xfrm>
            <a:off x="493776" y="2889721"/>
            <a:ext cx="4978908" cy="736952"/>
          </a:xfrm>
          <a:prstGeom prst="rect">
            <a:avLst/>
          </a:prstGeom>
        </p:spPr>
        <p:txBody>
          <a:bodyPr lIns="0">
            <a:normAutofit/>
          </a:bodyPr>
          <a:lstStyle>
            <a:lvl1pPr marL="0" indent="0">
              <a:spcBef>
                <a:spcPts val="0"/>
              </a:spcBef>
              <a:buNone/>
              <a:defRPr sz="24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493776" y="1022130"/>
            <a:ext cx="4978908" cy="1789938"/>
          </a:xfrm>
          <a:prstGeom prst="rect">
            <a:avLst/>
          </a:prstGeom>
          <a:ln>
            <a:noFill/>
          </a:ln>
        </p:spPr>
        <p:txBody>
          <a:bodyPr lIns="0" anchor="b"/>
          <a:lstStyle>
            <a:lvl1pPr algn="l">
              <a:lnSpc>
                <a:spcPts val="4350"/>
              </a:lnSpc>
              <a:defRPr sz="45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493777" y="3714750"/>
            <a:ext cx="4978908" cy="488950"/>
          </a:xfrm>
          <a:noFill/>
          <a:ln>
            <a:noFill/>
          </a:ln>
        </p:spPr>
        <p:txBody>
          <a:bodyPr lIns="0" anchor="t" anchorCtr="0">
            <a:normAutofit/>
          </a:bodyPr>
          <a:lstStyle>
            <a:lvl1pPr marL="0" indent="0" algn="l">
              <a:spcBef>
                <a:spcPts val="0"/>
              </a:spcBef>
              <a:buNone/>
              <a:defRPr sz="15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8" name="Picture 7" descr="CUIMC-ko-logo-large.png">
            <a:extLst>
              <a:ext uri="{FF2B5EF4-FFF2-40B4-BE49-F238E27FC236}">
                <a16:creationId xmlns:a16="http://schemas.microsoft.com/office/drawing/2014/main" id="{F9007386-AA3F-1F4B-8EEE-C3E2C9CB3B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232" y="4705795"/>
            <a:ext cx="2472993" cy="346334"/>
          </a:xfrm>
          <a:prstGeom prst="rect">
            <a:avLst/>
          </a:prstGeom>
        </p:spPr>
      </p:pic>
    </p:spTree>
    <p:extLst>
      <p:ext uri="{BB962C8B-B14F-4D97-AF65-F5344CB8AC3E}">
        <p14:creationId xmlns:p14="http://schemas.microsoft.com/office/powerpoint/2010/main" val="1278475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ED87A-FCC3-AD4E-B1A9-FF99024070D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Text Placeholder 5"/>
          <p:cNvSpPr>
            <a:spLocks noGrp="1"/>
          </p:cNvSpPr>
          <p:nvPr>
            <p:ph type="body" sz="quarter" idx="10" hasCustomPrompt="1"/>
          </p:nvPr>
        </p:nvSpPr>
        <p:spPr>
          <a:xfrm>
            <a:off x="493776" y="2889721"/>
            <a:ext cx="4978908" cy="736952"/>
          </a:xfrm>
          <a:prstGeom prst="rect">
            <a:avLst/>
          </a:prstGeom>
        </p:spPr>
        <p:txBody>
          <a:bodyPr lIns="0">
            <a:normAutofit/>
          </a:bodyPr>
          <a:lstStyle>
            <a:lvl1pPr marL="0" indent="0">
              <a:spcBef>
                <a:spcPts val="0"/>
              </a:spcBef>
              <a:buNone/>
              <a:defRPr sz="24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493776" y="1022130"/>
            <a:ext cx="4978908" cy="1789938"/>
          </a:xfrm>
          <a:prstGeom prst="rect">
            <a:avLst/>
          </a:prstGeom>
          <a:ln>
            <a:noFill/>
          </a:ln>
        </p:spPr>
        <p:txBody>
          <a:bodyPr lIns="0" anchor="b"/>
          <a:lstStyle>
            <a:lvl1pPr algn="l">
              <a:lnSpc>
                <a:spcPts val="4350"/>
              </a:lnSpc>
              <a:defRPr sz="45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493777" y="3714750"/>
            <a:ext cx="4978908" cy="488950"/>
          </a:xfrm>
          <a:noFill/>
          <a:ln>
            <a:noFill/>
          </a:ln>
        </p:spPr>
        <p:txBody>
          <a:bodyPr lIns="0" anchor="t" anchorCtr="0">
            <a:normAutofit/>
          </a:bodyPr>
          <a:lstStyle>
            <a:lvl1pPr marL="0" indent="0" algn="l">
              <a:spcBef>
                <a:spcPts val="0"/>
              </a:spcBef>
              <a:buNone/>
              <a:defRPr sz="15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8" name="Picture 7" descr="CUIMC-ko-logo-large.png">
            <a:extLst>
              <a:ext uri="{FF2B5EF4-FFF2-40B4-BE49-F238E27FC236}">
                <a16:creationId xmlns:a16="http://schemas.microsoft.com/office/drawing/2014/main" id="{F9007386-AA3F-1F4B-8EEE-C3E2C9CB3B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232" y="4705795"/>
            <a:ext cx="2472993" cy="346334"/>
          </a:xfrm>
          <a:prstGeom prst="rect">
            <a:avLst/>
          </a:prstGeom>
        </p:spPr>
      </p:pic>
    </p:spTree>
    <p:extLst>
      <p:ext uri="{BB962C8B-B14F-4D97-AF65-F5344CB8AC3E}">
        <p14:creationId xmlns:p14="http://schemas.microsoft.com/office/powerpoint/2010/main" val="838533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FD1F78-CF93-BE40-9FAB-5FD95D447F9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Text Placeholder 5"/>
          <p:cNvSpPr>
            <a:spLocks noGrp="1"/>
          </p:cNvSpPr>
          <p:nvPr>
            <p:ph type="body" sz="quarter" idx="10" hasCustomPrompt="1"/>
          </p:nvPr>
        </p:nvSpPr>
        <p:spPr>
          <a:xfrm>
            <a:off x="493776" y="2889721"/>
            <a:ext cx="4978908" cy="736952"/>
          </a:xfrm>
          <a:prstGeom prst="rect">
            <a:avLst/>
          </a:prstGeom>
        </p:spPr>
        <p:txBody>
          <a:bodyPr lIns="0">
            <a:normAutofit/>
          </a:bodyPr>
          <a:lstStyle>
            <a:lvl1pPr marL="0" indent="0">
              <a:spcBef>
                <a:spcPts val="0"/>
              </a:spcBef>
              <a:buNone/>
              <a:defRPr sz="24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493776" y="1022130"/>
            <a:ext cx="4978908" cy="1789938"/>
          </a:xfrm>
          <a:prstGeom prst="rect">
            <a:avLst/>
          </a:prstGeom>
          <a:ln>
            <a:noFill/>
          </a:ln>
        </p:spPr>
        <p:txBody>
          <a:bodyPr lIns="0" anchor="b"/>
          <a:lstStyle>
            <a:lvl1pPr algn="l">
              <a:lnSpc>
                <a:spcPts val="4350"/>
              </a:lnSpc>
              <a:defRPr sz="45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493777" y="3714750"/>
            <a:ext cx="4978908" cy="488950"/>
          </a:xfrm>
          <a:noFill/>
          <a:ln>
            <a:noFill/>
          </a:ln>
        </p:spPr>
        <p:txBody>
          <a:bodyPr lIns="0" anchor="t" anchorCtr="0">
            <a:normAutofit/>
          </a:bodyPr>
          <a:lstStyle>
            <a:lvl1pPr marL="0" indent="0" algn="l">
              <a:spcBef>
                <a:spcPts val="0"/>
              </a:spcBef>
              <a:buNone/>
              <a:defRPr sz="15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8" name="Picture 7" descr="CUIMC-ko-logo-large.png">
            <a:extLst>
              <a:ext uri="{FF2B5EF4-FFF2-40B4-BE49-F238E27FC236}">
                <a16:creationId xmlns:a16="http://schemas.microsoft.com/office/drawing/2014/main" id="{F9007386-AA3F-1F4B-8EEE-C3E2C9CB3B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232" y="4705795"/>
            <a:ext cx="2472993" cy="346334"/>
          </a:xfrm>
          <a:prstGeom prst="rect">
            <a:avLst/>
          </a:prstGeom>
        </p:spPr>
      </p:pic>
    </p:spTree>
    <p:extLst>
      <p:ext uri="{BB962C8B-B14F-4D97-AF65-F5344CB8AC3E}">
        <p14:creationId xmlns:p14="http://schemas.microsoft.com/office/powerpoint/2010/main" val="11325144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D7E34E-E16B-5843-9C3C-0768F6344E8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Text Placeholder 5"/>
          <p:cNvSpPr>
            <a:spLocks noGrp="1"/>
          </p:cNvSpPr>
          <p:nvPr>
            <p:ph type="body" sz="quarter" idx="10" hasCustomPrompt="1"/>
          </p:nvPr>
        </p:nvSpPr>
        <p:spPr>
          <a:xfrm>
            <a:off x="493776" y="2889721"/>
            <a:ext cx="4978908" cy="736952"/>
          </a:xfrm>
          <a:prstGeom prst="rect">
            <a:avLst/>
          </a:prstGeom>
        </p:spPr>
        <p:txBody>
          <a:bodyPr lIns="0">
            <a:normAutofit/>
          </a:bodyPr>
          <a:lstStyle>
            <a:lvl1pPr marL="0" indent="0">
              <a:spcBef>
                <a:spcPts val="0"/>
              </a:spcBef>
              <a:buNone/>
              <a:defRPr sz="24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493776" y="1022130"/>
            <a:ext cx="4978908" cy="1789938"/>
          </a:xfrm>
          <a:prstGeom prst="rect">
            <a:avLst/>
          </a:prstGeom>
          <a:ln>
            <a:noFill/>
          </a:ln>
        </p:spPr>
        <p:txBody>
          <a:bodyPr lIns="0" anchor="b"/>
          <a:lstStyle>
            <a:lvl1pPr algn="l">
              <a:lnSpc>
                <a:spcPts val="4350"/>
              </a:lnSpc>
              <a:defRPr sz="45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493777" y="3714750"/>
            <a:ext cx="4978908" cy="488950"/>
          </a:xfrm>
          <a:noFill/>
          <a:ln>
            <a:noFill/>
          </a:ln>
        </p:spPr>
        <p:txBody>
          <a:bodyPr lIns="0" anchor="t" anchorCtr="0">
            <a:normAutofit/>
          </a:bodyPr>
          <a:lstStyle>
            <a:lvl1pPr marL="0" indent="0" algn="l">
              <a:spcBef>
                <a:spcPts val="0"/>
              </a:spcBef>
              <a:buNone/>
              <a:defRPr sz="15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8" name="Picture 7" descr="CUIMC-ko-logo-large.png">
            <a:extLst>
              <a:ext uri="{FF2B5EF4-FFF2-40B4-BE49-F238E27FC236}">
                <a16:creationId xmlns:a16="http://schemas.microsoft.com/office/drawing/2014/main" id="{F9007386-AA3F-1F4B-8EEE-C3E2C9CB3B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232" y="4705795"/>
            <a:ext cx="2472993" cy="346334"/>
          </a:xfrm>
          <a:prstGeom prst="rect">
            <a:avLst/>
          </a:prstGeom>
        </p:spPr>
      </p:pic>
    </p:spTree>
    <p:extLst>
      <p:ext uri="{BB962C8B-B14F-4D97-AF65-F5344CB8AC3E}">
        <p14:creationId xmlns:p14="http://schemas.microsoft.com/office/powerpoint/2010/main" val="1619705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D8862-28C2-1248-A64A-453EA1DAE1F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Text Placeholder 5"/>
          <p:cNvSpPr>
            <a:spLocks noGrp="1"/>
          </p:cNvSpPr>
          <p:nvPr>
            <p:ph type="body" sz="quarter" idx="10" hasCustomPrompt="1"/>
          </p:nvPr>
        </p:nvSpPr>
        <p:spPr>
          <a:xfrm>
            <a:off x="493776" y="2889721"/>
            <a:ext cx="4978908" cy="736952"/>
          </a:xfrm>
          <a:prstGeom prst="rect">
            <a:avLst/>
          </a:prstGeom>
        </p:spPr>
        <p:txBody>
          <a:bodyPr lIns="0">
            <a:normAutofit/>
          </a:bodyPr>
          <a:lstStyle>
            <a:lvl1pPr marL="0" indent="0">
              <a:spcBef>
                <a:spcPts val="0"/>
              </a:spcBef>
              <a:buNone/>
              <a:defRPr sz="24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493776" y="1022130"/>
            <a:ext cx="4978908" cy="1789938"/>
          </a:xfrm>
          <a:prstGeom prst="rect">
            <a:avLst/>
          </a:prstGeom>
          <a:ln>
            <a:noFill/>
          </a:ln>
        </p:spPr>
        <p:txBody>
          <a:bodyPr lIns="0" anchor="b"/>
          <a:lstStyle>
            <a:lvl1pPr algn="l">
              <a:lnSpc>
                <a:spcPts val="4350"/>
              </a:lnSpc>
              <a:defRPr sz="4500" b="0" i="0" cap="all"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493777" y="3714750"/>
            <a:ext cx="4978908" cy="488950"/>
          </a:xfrm>
          <a:noFill/>
          <a:ln>
            <a:noFill/>
          </a:ln>
        </p:spPr>
        <p:txBody>
          <a:bodyPr lIns="0" anchor="t" anchorCtr="0">
            <a:normAutofit/>
          </a:bodyPr>
          <a:lstStyle>
            <a:lvl1pPr marL="0" indent="0" algn="l">
              <a:spcBef>
                <a:spcPts val="0"/>
              </a:spcBef>
              <a:buNone/>
              <a:defRPr sz="15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8" name="Picture 7" descr="CUIMC-ko-logo-large.png">
            <a:extLst>
              <a:ext uri="{FF2B5EF4-FFF2-40B4-BE49-F238E27FC236}">
                <a16:creationId xmlns:a16="http://schemas.microsoft.com/office/drawing/2014/main" id="{F9007386-AA3F-1F4B-8EEE-C3E2C9CB3B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232" y="4705795"/>
            <a:ext cx="2472993" cy="346334"/>
          </a:xfrm>
          <a:prstGeom prst="rect">
            <a:avLst/>
          </a:prstGeom>
        </p:spPr>
      </p:pic>
    </p:spTree>
    <p:extLst>
      <p:ext uri="{BB962C8B-B14F-4D97-AF65-F5344CB8AC3E}">
        <p14:creationId xmlns:p14="http://schemas.microsoft.com/office/powerpoint/2010/main" val="3299726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CUMIC-PPT-cover-page-design-08021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ectangle 10"/>
          <p:cNvSpPr/>
          <p:nvPr userDrawn="1"/>
        </p:nvSpPr>
        <p:spPr>
          <a:xfrm>
            <a:off x="0" y="2786062"/>
            <a:ext cx="9144000" cy="2357438"/>
          </a:xfrm>
          <a:prstGeom prst="rect">
            <a:avLst/>
          </a:prstGeom>
          <a:solidFill>
            <a:srgbClr val="1D4F9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Text Placeholder 5"/>
          <p:cNvSpPr>
            <a:spLocks noGrp="1"/>
          </p:cNvSpPr>
          <p:nvPr>
            <p:ph type="body" sz="quarter" idx="10" hasCustomPrompt="1"/>
          </p:nvPr>
        </p:nvSpPr>
        <p:spPr>
          <a:xfrm>
            <a:off x="493776" y="2889721"/>
            <a:ext cx="4978908" cy="736952"/>
          </a:xfrm>
          <a:prstGeom prst="rect">
            <a:avLst/>
          </a:prstGeom>
        </p:spPr>
        <p:txBody>
          <a:bodyPr lIns="0">
            <a:normAutofit/>
          </a:bodyPr>
          <a:lstStyle>
            <a:lvl1pPr marL="0" indent="0">
              <a:spcBef>
                <a:spcPts val="0"/>
              </a:spcBef>
              <a:buNone/>
              <a:defRPr sz="24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Sub-topic Line One</a:t>
            </a:r>
          </a:p>
          <a:p>
            <a:pPr lvl="0"/>
            <a:r>
              <a:rPr lang="en-US" dirty="0"/>
              <a:t>Line Two</a:t>
            </a:r>
          </a:p>
        </p:txBody>
      </p:sp>
      <p:sp>
        <p:nvSpPr>
          <p:cNvPr id="14" name="Title 1"/>
          <p:cNvSpPr>
            <a:spLocks noGrp="1"/>
          </p:cNvSpPr>
          <p:nvPr>
            <p:ph type="ctrTitle" hasCustomPrompt="1"/>
          </p:nvPr>
        </p:nvSpPr>
        <p:spPr>
          <a:xfrm>
            <a:off x="493776" y="1022130"/>
            <a:ext cx="4978908" cy="1789938"/>
          </a:xfrm>
          <a:prstGeom prst="rect">
            <a:avLst/>
          </a:prstGeom>
          <a:ln>
            <a:noFill/>
          </a:ln>
        </p:spPr>
        <p:txBody>
          <a:bodyPr lIns="0" anchor="b"/>
          <a:lstStyle>
            <a:lvl1pPr algn="l">
              <a:lnSpc>
                <a:spcPts val="4350"/>
              </a:lnSpc>
              <a:defRPr sz="4500" b="0" i="0" cap="all" baseline="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Presentation</a:t>
            </a:r>
            <a:br>
              <a:rPr lang="en-US" dirty="0"/>
            </a:br>
            <a:r>
              <a:rPr lang="en-US" dirty="0"/>
              <a:t>Title</a:t>
            </a:r>
          </a:p>
        </p:txBody>
      </p:sp>
      <p:sp>
        <p:nvSpPr>
          <p:cNvPr id="12" name="Text Placeholder 11"/>
          <p:cNvSpPr>
            <a:spLocks noGrp="1"/>
          </p:cNvSpPr>
          <p:nvPr>
            <p:ph type="body" sz="quarter" idx="11" hasCustomPrompt="1"/>
          </p:nvPr>
        </p:nvSpPr>
        <p:spPr>
          <a:xfrm>
            <a:off x="493777" y="3714750"/>
            <a:ext cx="4978908" cy="488950"/>
          </a:xfrm>
          <a:noFill/>
          <a:ln>
            <a:noFill/>
          </a:ln>
        </p:spPr>
        <p:txBody>
          <a:bodyPr lIns="0" anchor="t" anchorCtr="0">
            <a:normAutofit/>
          </a:bodyPr>
          <a:lstStyle>
            <a:lvl1pPr marL="0" indent="0" algn="l">
              <a:spcBef>
                <a:spcPts val="0"/>
              </a:spcBef>
              <a:buNone/>
              <a:defRPr sz="1500" b="0" i="0" baseline="0">
                <a:solidFill>
                  <a:schemeClr val="bg1"/>
                </a:solidFill>
                <a:latin typeface="Arial" panose="020B0604020202020204" pitchFamily="34" charset="0"/>
                <a:cs typeface="Arial" panose="020B0604020202020204" pitchFamily="34" charset="0"/>
              </a:defRPr>
            </a:lvl1pPr>
          </a:lstStyle>
          <a:p>
            <a:pPr lvl="0"/>
            <a:r>
              <a:rPr lang="en-US" dirty="0"/>
              <a:t>Author Name</a:t>
            </a:r>
          </a:p>
        </p:txBody>
      </p:sp>
      <p:pic>
        <p:nvPicPr>
          <p:cNvPr id="9" name="Picture 8" descr="CUIMC-ko-logo-large.png">
            <a:extLst>
              <a:ext uri="{FF2B5EF4-FFF2-40B4-BE49-F238E27FC236}">
                <a16:creationId xmlns:a16="http://schemas.microsoft.com/office/drawing/2014/main" id="{4E8FC1BE-C716-5C46-A259-BC04461F2C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232" y="4705795"/>
            <a:ext cx="2472993" cy="346334"/>
          </a:xfrm>
          <a:prstGeom prst="rect">
            <a:avLst/>
          </a:prstGeom>
        </p:spPr>
      </p:pic>
    </p:spTree>
    <p:extLst>
      <p:ext uri="{BB962C8B-B14F-4D97-AF65-F5344CB8AC3E}">
        <p14:creationId xmlns:p14="http://schemas.microsoft.com/office/powerpoint/2010/main" val="1725907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DED7FD0-D892-9143-A8AA-489C3FA99E4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itle 1"/>
          <p:cNvSpPr>
            <a:spLocks noGrp="1"/>
          </p:cNvSpPr>
          <p:nvPr>
            <p:ph type="ctrTitle" hasCustomPrompt="1"/>
          </p:nvPr>
        </p:nvSpPr>
        <p:spPr>
          <a:xfrm>
            <a:off x="493776" y="1018214"/>
            <a:ext cx="4978908" cy="1790700"/>
          </a:xfrm>
          <a:prstGeom prst="rect">
            <a:avLst/>
          </a:prstGeom>
          <a:ln>
            <a:noFill/>
          </a:ln>
        </p:spPr>
        <p:txBody>
          <a:bodyPr lIns="0" anchor="b"/>
          <a:lstStyle>
            <a:lvl1pPr algn="l">
              <a:lnSpc>
                <a:spcPts val="4350"/>
              </a:lnSpc>
              <a:defRPr sz="4500" b="0" i="0" cap="all" baseline="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DIVIDER SLIDE</a:t>
            </a:r>
          </a:p>
        </p:txBody>
      </p:sp>
      <p:sp>
        <p:nvSpPr>
          <p:cNvPr id="6" name="Subtitle 2"/>
          <p:cNvSpPr>
            <a:spLocks noGrp="1"/>
          </p:cNvSpPr>
          <p:nvPr>
            <p:ph type="subTitle" idx="1" hasCustomPrompt="1"/>
          </p:nvPr>
        </p:nvSpPr>
        <p:spPr>
          <a:xfrm>
            <a:off x="493776" y="2887040"/>
            <a:ext cx="4978908" cy="1131605"/>
          </a:xfrm>
          <a:prstGeom prst="rect">
            <a:avLst/>
          </a:prstGeom>
          <a:ln>
            <a:noFill/>
          </a:ln>
        </p:spPr>
        <p:txBody>
          <a:bodyPr lIns="0">
            <a:normAutofit/>
          </a:bodyPr>
          <a:lstStyle>
            <a:lvl1pPr marL="0" indent="0" algn="l">
              <a:buNone/>
              <a:defRPr sz="2400" b="0" i="0" baseline="0">
                <a:solidFill>
                  <a:srgbClr val="1D4F91"/>
                </a:solidFill>
                <a:latin typeface="Arial" panose="020B0604020202020204" pitchFamily="34" charset="0"/>
                <a:ea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Title</a:t>
            </a:r>
          </a:p>
        </p:txBody>
      </p:sp>
      <p:pic>
        <p:nvPicPr>
          <p:cNvPr id="7" name="Picture 6" descr="CUIMC-ko-logo-large.png">
            <a:extLst>
              <a:ext uri="{FF2B5EF4-FFF2-40B4-BE49-F238E27FC236}">
                <a16:creationId xmlns:a16="http://schemas.microsoft.com/office/drawing/2014/main" id="{9728D9F9-56C1-F64A-9CD6-800216EEBB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232" y="4705795"/>
            <a:ext cx="2472993" cy="346334"/>
          </a:xfrm>
          <a:prstGeom prst="rect">
            <a:avLst/>
          </a:prstGeom>
        </p:spPr>
      </p:pic>
    </p:spTree>
    <p:extLst>
      <p:ext uri="{BB962C8B-B14F-4D97-AF65-F5344CB8AC3E}">
        <p14:creationId xmlns:p14="http://schemas.microsoft.com/office/powerpoint/2010/main" val="6551123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93776" y="1375244"/>
            <a:ext cx="5795899" cy="3076105"/>
          </a:xfrm>
          <a:prstGeom prst="rect">
            <a:avLst/>
          </a:prstGeom>
        </p:spPr>
        <p:txBody>
          <a:bodyPr>
            <a:noAutofit/>
          </a:bodyPr>
          <a:lstStyle>
            <a:lvl1pPr marL="0" indent="0">
              <a:lnSpc>
                <a:spcPts val="1950"/>
              </a:lnSpc>
              <a:buNone/>
              <a:defRPr sz="1350" b="0" i="0" spc="-38"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4" name="Title 3"/>
          <p:cNvSpPr>
            <a:spLocks noGrp="1"/>
          </p:cNvSpPr>
          <p:nvPr>
            <p:ph type="title" hasCustomPrompt="1"/>
          </p:nvPr>
        </p:nvSpPr>
        <p:spPr>
          <a:xfrm>
            <a:off x="493776" y="738335"/>
            <a:ext cx="7886700" cy="537063"/>
          </a:xfrm>
          <a:prstGeom prst="rect">
            <a:avLst/>
          </a:prstGeom>
        </p:spPr>
        <p:txBody>
          <a:bodyPr anchor="b">
            <a:normAutofit/>
          </a:bodyPr>
          <a:lstStyle>
            <a:lvl1pPr>
              <a:lnSpc>
                <a:spcPct val="80000"/>
              </a:lnSpc>
              <a:defRPr sz="27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2192013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491872" y="1375245"/>
            <a:ext cx="2686304" cy="3076104"/>
          </a:xfrm>
          <a:prstGeom prst="rect">
            <a:avLst/>
          </a:prstGeom>
        </p:spPr>
        <p:txBody>
          <a:bodyPr>
            <a:noAutofit/>
          </a:bodyPr>
          <a:lstStyle>
            <a:lvl1pPr marL="0" indent="0">
              <a:lnSpc>
                <a:spcPts val="1950"/>
              </a:lnSpc>
              <a:buNone/>
              <a:defRPr sz="1350" b="0" i="0" spc="-38"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3377746" y="1375245"/>
            <a:ext cx="5002730" cy="3076104"/>
          </a:xfrm>
          <a:prstGeom prst="rect">
            <a:avLst/>
          </a:prstGeom>
        </p:spPr>
        <p:txBody>
          <a:bodyPr>
            <a:noAutofit/>
          </a:bodyPr>
          <a:lstStyle>
            <a:lvl1pPr marL="0" indent="0">
              <a:lnSpc>
                <a:spcPts val="1950"/>
              </a:lnSpc>
              <a:buNone/>
              <a:defRPr sz="1350" b="0" i="0" spc="-38"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5" name="Title 3"/>
          <p:cNvSpPr>
            <a:spLocks noGrp="1"/>
          </p:cNvSpPr>
          <p:nvPr>
            <p:ph type="title" hasCustomPrompt="1"/>
          </p:nvPr>
        </p:nvSpPr>
        <p:spPr>
          <a:xfrm>
            <a:off x="493776" y="739965"/>
            <a:ext cx="7886700" cy="537063"/>
          </a:xfrm>
          <a:prstGeom prst="rect">
            <a:avLst/>
          </a:prstGeom>
        </p:spPr>
        <p:txBody>
          <a:bodyPr anchor="b">
            <a:normAutofit/>
          </a:bodyPr>
          <a:lstStyle>
            <a:lvl1pPr>
              <a:lnSpc>
                <a:spcPct val="80000"/>
              </a:lnSpc>
              <a:defRPr sz="27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2084436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8F5C714-8EA7-9E55-9977-F1AF1237AAFC}"/>
              </a:ext>
            </a:extLst>
          </p:cNvPr>
          <p:cNvSpPr>
            <a:spLocks noGrp="1"/>
          </p:cNvSpPr>
          <p:nvPr>
            <p:ph type="sldNum" sz="quarter" idx="4"/>
          </p:nvPr>
        </p:nvSpPr>
        <p:spPr>
          <a:xfrm>
            <a:off x="8345303" y="4512952"/>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a:p>
        </p:txBody>
      </p:sp>
      <p:sp>
        <p:nvSpPr>
          <p:cNvPr id="5" name="Footer Placeholder 4">
            <a:extLst>
              <a:ext uri="{FF2B5EF4-FFF2-40B4-BE49-F238E27FC236}">
                <a16:creationId xmlns:a16="http://schemas.microsoft.com/office/drawing/2014/main" id="{CA2931FF-A3A8-84A4-6165-E18E40997951}"/>
              </a:ext>
            </a:extLst>
          </p:cNvPr>
          <p:cNvSpPr>
            <a:spLocks noGrp="1"/>
          </p:cNvSpPr>
          <p:nvPr>
            <p:ph type="ftr" sz="quarter" idx="11"/>
          </p:nvPr>
        </p:nvSpPr>
        <p:spPr/>
        <p:txBody>
          <a:bodyPr/>
          <a:lstStyle/>
          <a:p>
            <a:r>
              <a:rPr lang="en-US"/>
              <a:t>Division/Department Name</a:t>
            </a:r>
          </a:p>
        </p:txBody>
      </p:sp>
      <p:sp>
        <p:nvSpPr>
          <p:cNvPr id="7" name="Content Placeholder 6">
            <a:extLst>
              <a:ext uri="{FF2B5EF4-FFF2-40B4-BE49-F238E27FC236}">
                <a16:creationId xmlns:a16="http://schemas.microsoft.com/office/drawing/2014/main" id="{FB858942-9006-7DB7-7324-97FBE0354485}"/>
              </a:ext>
            </a:extLst>
          </p:cNvPr>
          <p:cNvSpPr>
            <a:spLocks noGrp="1"/>
          </p:cNvSpPr>
          <p:nvPr>
            <p:ph sz="quarter" idx="10"/>
          </p:nvPr>
        </p:nvSpPr>
        <p:spPr>
          <a:xfrm>
            <a:off x="495300" y="1554480"/>
            <a:ext cx="7277100" cy="2651760"/>
          </a:xfrm>
        </p:spPr>
        <p:txBody>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5382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491871" y="1375245"/>
            <a:ext cx="5801868" cy="3076104"/>
          </a:xfrm>
          <a:prstGeom prst="rect">
            <a:avLst/>
          </a:prstGeom>
        </p:spPr>
        <p:txBody>
          <a:bodyPr lIns="0" rIns="182880">
            <a:noAutofit/>
          </a:bodyPr>
          <a:lstStyle>
            <a:lvl1pPr marL="0" marR="0" indent="-233172" algn="l" defTabSz="685800" rtl="0" eaLnBrk="1" fontAlgn="auto" latinLnBrk="0" hangingPunct="1">
              <a:lnSpc>
                <a:spcPts val="1950"/>
              </a:lnSpc>
              <a:spcBef>
                <a:spcPts val="450"/>
              </a:spcBef>
              <a:spcAft>
                <a:spcPts val="0"/>
              </a:spcAft>
              <a:buClr>
                <a:srgbClr val="1D4F91"/>
              </a:buClr>
              <a:buSzPct val="100000"/>
              <a:buFont typeface="Arial" charset="0"/>
              <a:buChar char="•"/>
              <a:tabLst/>
              <a:defRPr sz="1500" b="0" i="0" spc="-38"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7" name="Title 3"/>
          <p:cNvSpPr>
            <a:spLocks noGrp="1"/>
          </p:cNvSpPr>
          <p:nvPr>
            <p:ph type="title" hasCustomPrompt="1"/>
          </p:nvPr>
        </p:nvSpPr>
        <p:spPr>
          <a:xfrm>
            <a:off x="493776" y="739964"/>
            <a:ext cx="7886700" cy="537063"/>
          </a:xfrm>
          <a:prstGeom prst="rect">
            <a:avLst/>
          </a:prstGeom>
        </p:spPr>
        <p:txBody>
          <a:bodyPr anchor="b">
            <a:normAutofit/>
          </a:bodyPr>
          <a:lstStyle>
            <a:lvl1pPr>
              <a:lnSpc>
                <a:spcPct val="80000"/>
              </a:lnSpc>
              <a:defRPr sz="27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1648585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491871" y="1375245"/>
            <a:ext cx="5801868" cy="3076105"/>
          </a:xfrm>
          <a:prstGeom prst="rect">
            <a:avLst/>
          </a:prstGeom>
        </p:spPr>
        <p:txBody>
          <a:bodyPr>
            <a:normAutofit/>
          </a:bodyPr>
          <a:lstStyle>
            <a:lvl1pPr marL="0" indent="0">
              <a:lnSpc>
                <a:spcPts val="1725"/>
              </a:lnSpc>
              <a:buClr>
                <a:srgbClr val="005BBB"/>
              </a:buClr>
              <a:buFontTx/>
              <a:buNone/>
              <a:defRPr sz="1350" b="0" i="0">
                <a:solidFill>
                  <a:srgbClr val="1D4F91"/>
                </a:solidFill>
                <a:latin typeface="Arial" panose="020B0604020202020204" pitchFamily="34" charset="0"/>
                <a:ea typeface="Arial" panose="020B0604020202020204" pitchFamily="34" charset="0"/>
                <a:cs typeface="Arial" panose="020B0604020202020204" pitchFamily="34" charset="0"/>
              </a:defRPr>
            </a:lvl1pPr>
            <a:lvl2pPr marL="411480" indent="-209550">
              <a:lnSpc>
                <a:spcPts val="1725"/>
              </a:lnSpc>
              <a:buClr>
                <a:srgbClr val="1D4F91"/>
              </a:buClr>
              <a:buFont typeface="Arial" charset="0"/>
              <a:buChar char="•"/>
              <a:tabLst/>
              <a:defRPr sz="1350" b="0"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857250" marR="0" indent="-171450" algn="l" defTabSz="685800" rtl="0" eaLnBrk="1" fontAlgn="auto" latinLnBrk="0" hangingPunct="1">
              <a:lnSpc>
                <a:spcPts val="1725"/>
              </a:lnSpc>
              <a:spcBef>
                <a:spcPts val="375"/>
              </a:spcBef>
              <a:spcAft>
                <a:spcPts val="0"/>
              </a:spcAft>
              <a:buClr>
                <a:srgbClr val="005BBB"/>
              </a:buClr>
              <a:buSzTx/>
              <a:buFont typeface="LucidaGrande" charset="0"/>
              <a:buChar char="-"/>
              <a:tabLst>
                <a:tab pos="857250" algn="l"/>
              </a:tabLst>
              <a:defRPr sz="1350" b="0" i="0">
                <a:solidFill>
                  <a:schemeClr val="tx1"/>
                </a:solidFill>
                <a:latin typeface="Arial" panose="020B0604020202020204" pitchFamily="34" charset="0"/>
                <a:ea typeface="Arial" panose="020B0604020202020204" pitchFamily="34" charset="0"/>
                <a:cs typeface="Arial" panose="020B0604020202020204" pitchFamily="34"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p:txBody>
      </p:sp>
      <p:sp>
        <p:nvSpPr>
          <p:cNvPr id="4" name="Title 3"/>
          <p:cNvSpPr>
            <a:spLocks noGrp="1"/>
          </p:cNvSpPr>
          <p:nvPr>
            <p:ph type="title" hasCustomPrompt="1"/>
          </p:nvPr>
        </p:nvSpPr>
        <p:spPr>
          <a:xfrm>
            <a:off x="493776" y="739965"/>
            <a:ext cx="7886700" cy="537063"/>
          </a:xfrm>
          <a:prstGeom prst="rect">
            <a:avLst/>
          </a:prstGeom>
        </p:spPr>
        <p:txBody>
          <a:bodyPr anchor="b">
            <a:normAutofit/>
          </a:bodyPr>
          <a:lstStyle>
            <a:lvl1pPr>
              <a:lnSpc>
                <a:spcPct val="80000"/>
              </a:lnSpc>
              <a:defRPr sz="27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2065918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6" name="Title 3"/>
          <p:cNvSpPr>
            <a:spLocks noGrp="1"/>
          </p:cNvSpPr>
          <p:nvPr>
            <p:ph type="title" hasCustomPrompt="1"/>
          </p:nvPr>
        </p:nvSpPr>
        <p:spPr>
          <a:xfrm>
            <a:off x="493776" y="738335"/>
            <a:ext cx="3201490" cy="537063"/>
          </a:xfrm>
          <a:prstGeom prst="rect">
            <a:avLst/>
          </a:prstGeom>
        </p:spPr>
        <p:txBody>
          <a:bodyPr anchor="b">
            <a:normAutofit/>
          </a:bodyPr>
          <a:lstStyle>
            <a:lvl1pPr>
              <a:lnSpc>
                <a:spcPct val="80000"/>
              </a:lnSpc>
              <a:defRPr sz="27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
        <p:nvSpPr>
          <p:cNvPr id="8" name="Text Placeholder 2"/>
          <p:cNvSpPr>
            <a:spLocks noGrp="1"/>
          </p:cNvSpPr>
          <p:nvPr>
            <p:ph type="body" idx="1" hasCustomPrompt="1"/>
          </p:nvPr>
        </p:nvSpPr>
        <p:spPr>
          <a:xfrm>
            <a:off x="493777" y="1375244"/>
            <a:ext cx="3201489" cy="3076105"/>
          </a:xfrm>
          <a:prstGeom prst="rect">
            <a:avLst/>
          </a:prstGeom>
        </p:spPr>
        <p:txBody>
          <a:bodyPr>
            <a:noAutofit/>
          </a:bodyPr>
          <a:lstStyle>
            <a:lvl1pPr marL="0" indent="0">
              <a:lnSpc>
                <a:spcPts val="1950"/>
              </a:lnSpc>
              <a:buNone/>
              <a:defRPr sz="1350" b="0" i="0" spc="-38"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Picture Placeholder 2"/>
          <p:cNvSpPr>
            <a:spLocks noGrp="1" noChangeAspect="1"/>
          </p:cNvSpPr>
          <p:nvPr>
            <p:ph type="pic" idx="14"/>
          </p:nvPr>
        </p:nvSpPr>
        <p:spPr>
          <a:xfrm>
            <a:off x="3834754" y="-5964"/>
            <a:ext cx="5309246" cy="4675367"/>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28105901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3834754" y="723898"/>
            <a:ext cx="5309246" cy="3727451"/>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6" name="Title 3"/>
          <p:cNvSpPr>
            <a:spLocks noGrp="1"/>
          </p:cNvSpPr>
          <p:nvPr>
            <p:ph type="title" hasCustomPrompt="1"/>
          </p:nvPr>
        </p:nvSpPr>
        <p:spPr>
          <a:xfrm>
            <a:off x="493776" y="738874"/>
            <a:ext cx="3201490" cy="537063"/>
          </a:xfrm>
          <a:prstGeom prst="rect">
            <a:avLst/>
          </a:prstGeom>
        </p:spPr>
        <p:txBody>
          <a:bodyPr anchor="b">
            <a:normAutofit/>
          </a:bodyPr>
          <a:lstStyle>
            <a:lvl1pPr>
              <a:lnSpc>
                <a:spcPct val="80000"/>
              </a:lnSpc>
              <a:defRPr sz="2700" b="0" i="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title</a:t>
            </a:r>
          </a:p>
        </p:txBody>
      </p:sp>
      <p:sp>
        <p:nvSpPr>
          <p:cNvPr id="10" name="Text Placeholder 2"/>
          <p:cNvSpPr>
            <a:spLocks noGrp="1"/>
          </p:cNvSpPr>
          <p:nvPr>
            <p:ph type="body" idx="1" hasCustomPrompt="1"/>
          </p:nvPr>
        </p:nvSpPr>
        <p:spPr>
          <a:xfrm>
            <a:off x="493777" y="1375990"/>
            <a:ext cx="3201489" cy="3075359"/>
          </a:xfrm>
          <a:prstGeom prst="rect">
            <a:avLst/>
          </a:prstGeom>
        </p:spPr>
        <p:txBody>
          <a:bodyPr>
            <a:noAutofit/>
          </a:bodyPr>
          <a:lstStyle>
            <a:lvl1pPr marL="0" indent="0">
              <a:lnSpc>
                <a:spcPts val="1950"/>
              </a:lnSpc>
              <a:buNone/>
              <a:defRPr sz="1350" b="0" i="0" spc="-38"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a:t>
            </a:r>
            <a:r>
              <a:rPr lang="en-US" dirty="0" err="1"/>
              <a:t>libero</a:t>
            </a:r>
            <a:r>
              <a:rPr lang="en-US" dirty="0"/>
              <a:t>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Tree>
    <p:extLst>
      <p:ext uri="{BB962C8B-B14F-4D97-AF65-F5344CB8AC3E}">
        <p14:creationId xmlns:p14="http://schemas.microsoft.com/office/powerpoint/2010/main" val="1786574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0" y="1"/>
            <a:ext cx="9144000" cy="4679156"/>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15100669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D74F-31BB-4028-BDC2-11F4D3EC448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D510C7D-5F6E-4D6E-A22E-1D2347CB51E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C0E2F33-F0BB-401F-A7AE-49E77904728D}"/>
              </a:ext>
            </a:extLst>
          </p:cNvPr>
          <p:cNvSpPr>
            <a:spLocks noGrp="1"/>
          </p:cNvSpPr>
          <p:nvPr>
            <p:ph type="dt" sz="half" idx="10"/>
          </p:nvPr>
        </p:nvSpPr>
        <p:spPr/>
        <p:txBody>
          <a:bodyPr/>
          <a:lstStyle/>
          <a:p>
            <a:fld id="{DC3BDAE4-5FFB-4F23-B4E6-8C6389232A1E}" type="datetime1">
              <a:rPr lang="en-US" smtClean="0"/>
              <a:t>2/27/2025</a:t>
            </a:fld>
            <a:endParaRPr lang="en-US"/>
          </a:p>
        </p:txBody>
      </p:sp>
      <p:sp>
        <p:nvSpPr>
          <p:cNvPr id="5" name="Footer Placeholder 4">
            <a:extLst>
              <a:ext uri="{FF2B5EF4-FFF2-40B4-BE49-F238E27FC236}">
                <a16:creationId xmlns:a16="http://schemas.microsoft.com/office/drawing/2014/main" id="{A69F7155-14C3-4A02-B293-C571C2152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FC270-4DD5-40F6-8922-0D00542BFBF7}"/>
              </a:ext>
            </a:extLst>
          </p:cNvPr>
          <p:cNvSpPr>
            <a:spLocks noGrp="1"/>
          </p:cNvSpPr>
          <p:nvPr>
            <p:ph type="sldNum" sz="quarter" idx="12"/>
          </p:nvPr>
        </p:nvSpPr>
        <p:spPr/>
        <p:txBody>
          <a:bodyPr/>
          <a:lstStyle/>
          <a:p>
            <a:fld id="{34DCED6E-7CFF-44FE-8627-4CD6CCCCF4CD}" type="slidenum">
              <a:rPr lang="en-US" smtClean="0"/>
              <a:t>‹#›</a:t>
            </a:fld>
            <a:endParaRPr lang="en-US"/>
          </a:p>
        </p:txBody>
      </p:sp>
    </p:spTree>
    <p:extLst>
      <p:ext uri="{BB962C8B-B14F-4D97-AF65-F5344CB8AC3E}">
        <p14:creationId xmlns:p14="http://schemas.microsoft.com/office/powerpoint/2010/main" val="3823175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571316" y="1301998"/>
            <a:ext cx="7886700" cy="3193802"/>
          </a:xfrm>
          <a:prstGeom prst="rect">
            <a:avLst/>
          </a:prstGeom>
        </p:spPr>
        <p:txBody>
          <a:bodyPr/>
          <a:lstStyle>
            <a:lvl1pPr marL="214313" indent="-214313">
              <a:spcBef>
                <a:spcPts val="450"/>
              </a:spcBef>
              <a:buClr>
                <a:srgbClr val="1D4F91"/>
              </a:buClr>
              <a:buFont typeface="Arial"/>
              <a:buChar char="•"/>
              <a:defRPr/>
            </a:lvl1pPr>
          </a:lstStyle>
          <a:p>
            <a:r>
              <a:rPr lang="en-US" dirty="0" err="1"/>
              <a:t>Lpsum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endParaRPr lang="en-US" dirty="0"/>
          </a:p>
          <a:p>
            <a:r>
              <a:rPr lang="en-US" dirty="0"/>
              <a:t>In </a:t>
            </a:r>
            <a:r>
              <a:rPr lang="en-US" dirty="0" err="1"/>
              <a:t>aliquet</a:t>
            </a:r>
            <a:r>
              <a:rPr lang="en-US" dirty="0"/>
              <a:t> </a:t>
            </a:r>
            <a:r>
              <a:rPr lang="en-US" dirty="0" err="1"/>
              <a:t>nisl</a:t>
            </a:r>
            <a:r>
              <a:rPr lang="en-US" dirty="0"/>
              <a:t> </a:t>
            </a:r>
            <a:r>
              <a:rPr lang="en-US" dirty="0" err="1"/>
              <a:t>varius</a:t>
            </a:r>
            <a:r>
              <a:rPr lang="en-US" dirty="0"/>
              <a:t>. </a:t>
            </a:r>
          </a:p>
          <a:p>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p>
          <a:p>
            <a:r>
              <a:rPr lang="en-US" dirty="0" err="1"/>
              <a:t>Quisque</a:t>
            </a:r>
            <a:r>
              <a:rPr lang="en-US" dirty="0"/>
              <a:t> </a:t>
            </a:r>
            <a:r>
              <a:rPr lang="en-US" dirty="0" err="1"/>
              <a:t>varius</a:t>
            </a:r>
            <a:r>
              <a:rPr lang="en-US" dirty="0"/>
              <a:t> </a:t>
            </a:r>
            <a:r>
              <a:rPr lang="en-US" dirty="0" err="1"/>
              <a:t>libero</a:t>
            </a:r>
            <a:r>
              <a:rPr lang="en-US" dirty="0"/>
              <a:t>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a:t>
            </a:r>
          </a:p>
          <a:p>
            <a:r>
              <a:rPr lang="en-US" dirty="0"/>
              <a:t>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a:p>
            <a:r>
              <a:rPr lang="en-US" dirty="0"/>
              <a:t>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11" name="Title 1"/>
          <p:cNvSpPr>
            <a:spLocks noGrp="1"/>
          </p:cNvSpPr>
          <p:nvPr>
            <p:ph type="title" hasCustomPrompt="1"/>
          </p:nvPr>
        </p:nvSpPr>
        <p:spPr>
          <a:xfrm>
            <a:off x="571316" y="551639"/>
            <a:ext cx="7886700" cy="651323"/>
          </a:xfrm>
          <a:prstGeom prst="rect">
            <a:avLst/>
          </a:prstGeom>
        </p:spPr>
        <p:txBody>
          <a:bodyPr/>
          <a:lstStyle/>
          <a:p>
            <a:r>
              <a:rPr lang="en-US" dirty="0"/>
              <a:t>Click to edit title</a:t>
            </a:r>
          </a:p>
        </p:txBody>
      </p:sp>
      <p:sp>
        <p:nvSpPr>
          <p:cNvPr id="8" name="Slide Number Placeholder 4">
            <a:extLst>
              <a:ext uri="{FF2B5EF4-FFF2-40B4-BE49-F238E27FC236}">
                <a16:creationId xmlns:a16="http://schemas.microsoft.com/office/drawing/2014/main" id="{FB4CCC98-1928-6840-B7FC-BA09DF3C01CD}"/>
              </a:ext>
            </a:extLst>
          </p:cNvPr>
          <p:cNvSpPr>
            <a:spLocks noGrp="1"/>
          </p:cNvSpPr>
          <p:nvPr>
            <p:ph type="sldNum" sz="quarter" idx="4"/>
          </p:nvPr>
        </p:nvSpPr>
        <p:spPr>
          <a:xfrm>
            <a:off x="6324416" y="4828473"/>
            <a:ext cx="2133600" cy="273844"/>
          </a:xfrm>
          <a:prstGeom prst="rect">
            <a:avLst/>
          </a:prstGeom>
        </p:spPr>
        <p:txBody>
          <a:bodyPr vert="horz" lIns="91440" tIns="45720" rIns="91440" bIns="45720" rtlCol="0" anchor="ctr"/>
          <a:lstStyle>
            <a:lvl1pPr algn="r">
              <a:defRPr sz="750">
                <a:solidFill>
                  <a:schemeClr val="bg1"/>
                </a:solidFill>
                <a:latin typeface="Arial" panose="020B0604020202020204" pitchFamily="34" charset="0"/>
                <a:cs typeface="Arial" panose="020B0604020202020204" pitchFamily="34" charset="0"/>
              </a:defRPr>
            </a:lvl1pPr>
          </a:lstStyle>
          <a:p>
            <a:fld id="{DFF3CF64-7C58-ED48-B151-C0AF0EEF3592}" type="slidenum">
              <a:rPr lang="en-US" smtClean="0"/>
              <a:pPr/>
              <a:t>‹#›</a:t>
            </a:fld>
            <a:endParaRPr lang="en-US" dirty="0"/>
          </a:p>
        </p:txBody>
      </p:sp>
    </p:spTree>
    <p:extLst>
      <p:ext uri="{BB962C8B-B14F-4D97-AF65-F5344CB8AC3E}">
        <p14:creationId xmlns:p14="http://schemas.microsoft.com/office/powerpoint/2010/main" val="2630830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BF0F5-7B10-480F-B618-EDC8EAB41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140986-5BF2-4EF8-80BB-074419CB77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7C24B-685C-42B7-B22C-8BCA9A5C853B}"/>
              </a:ext>
            </a:extLst>
          </p:cNvPr>
          <p:cNvSpPr>
            <a:spLocks noGrp="1"/>
          </p:cNvSpPr>
          <p:nvPr>
            <p:ph type="dt" sz="half" idx="10"/>
          </p:nvPr>
        </p:nvSpPr>
        <p:spPr/>
        <p:txBody>
          <a:bodyPr/>
          <a:lstStyle/>
          <a:p>
            <a:fld id="{C71F5C31-6F07-45BB-ABCA-6C6AB3210406}" type="datetime1">
              <a:rPr lang="en-US" smtClean="0"/>
              <a:t>2/27/2025</a:t>
            </a:fld>
            <a:endParaRPr lang="en-US"/>
          </a:p>
        </p:txBody>
      </p:sp>
      <p:sp>
        <p:nvSpPr>
          <p:cNvPr id="5" name="Footer Placeholder 4">
            <a:extLst>
              <a:ext uri="{FF2B5EF4-FFF2-40B4-BE49-F238E27FC236}">
                <a16:creationId xmlns:a16="http://schemas.microsoft.com/office/drawing/2014/main" id="{0A79E1CA-77FF-4BE2-9DE6-7BCFBB94A2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3F221-9E0C-4D8C-8616-2AC510DBF01F}"/>
              </a:ext>
            </a:extLst>
          </p:cNvPr>
          <p:cNvSpPr>
            <a:spLocks noGrp="1"/>
          </p:cNvSpPr>
          <p:nvPr>
            <p:ph type="sldNum" sz="quarter" idx="12"/>
          </p:nvPr>
        </p:nvSpPr>
        <p:spPr/>
        <p:txBody>
          <a:bodyPr/>
          <a:lstStyle/>
          <a:p>
            <a:fld id="{34DCED6E-7CFF-44FE-8627-4CD6CCCCF4CD}" type="slidenum">
              <a:rPr lang="en-US" smtClean="0"/>
              <a:t>‹#›</a:t>
            </a:fld>
            <a:endParaRPr lang="en-US"/>
          </a:p>
        </p:txBody>
      </p:sp>
    </p:spTree>
    <p:extLst>
      <p:ext uri="{BB962C8B-B14F-4D97-AF65-F5344CB8AC3E}">
        <p14:creationId xmlns:p14="http://schemas.microsoft.com/office/powerpoint/2010/main" val="8832933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E5BA-03F6-4E18-8C37-7E7BD9A3EF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F21DBB-6565-4B3E-BBC6-25591B1B0EB7}"/>
              </a:ext>
            </a:extLst>
          </p:cNvPr>
          <p:cNvSpPr>
            <a:spLocks noGrp="1"/>
          </p:cNvSpPr>
          <p:nvPr>
            <p:ph type="dt" sz="half" idx="10"/>
          </p:nvPr>
        </p:nvSpPr>
        <p:spPr/>
        <p:txBody>
          <a:bodyPr/>
          <a:lstStyle/>
          <a:p>
            <a:fld id="{FFFD9BB8-2C40-4CB1-A4A5-2C53D7FA32BD}" type="datetime1">
              <a:rPr lang="en-US" smtClean="0"/>
              <a:t>2/27/2025</a:t>
            </a:fld>
            <a:endParaRPr lang="en-US"/>
          </a:p>
        </p:txBody>
      </p:sp>
      <p:sp>
        <p:nvSpPr>
          <p:cNvPr id="4" name="Footer Placeholder 3">
            <a:extLst>
              <a:ext uri="{FF2B5EF4-FFF2-40B4-BE49-F238E27FC236}">
                <a16:creationId xmlns:a16="http://schemas.microsoft.com/office/drawing/2014/main" id="{8ECD66E2-2582-46F1-A704-3FC6074748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7CF68-DF12-41C4-A719-B92117A108B8}"/>
              </a:ext>
            </a:extLst>
          </p:cNvPr>
          <p:cNvSpPr>
            <a:spLocks noGrp="1"/>
          </p:cNvSpPr>
          <p:nvPr>
            <p:ph type="sldNum" sz="quarter" idx="12"/>
          </p:nvPr>
        </p:nvSpPr>
        <p:spPr/>
        <p:txBody>
          <a:bodyPr/>
          <a:lstStyle/>
          <a:p>
            <a:fld id="{34DCED6E-7CFF-44FE-8627-4CD6CCCCF4CD}" type="slidenum">
              <a:rPr lang="en-US" smtClean="0"/>
              <a:t>‹#›</a:t>
            </a:fld>
            <a:endParaRPr lang="en-US"/>
          </a:p>
        </p:txBody>
      </p:sp>
    </p:spTree>
    <p:extLst>
      <p:ext uri="{BB962C8B-B14F-4D97-AF65-F5344CB8AC3E}">
        <p14:creationId xmlns:p14="http://schemas.microsoft.com/office/powerpoint/2010/main" val="3419457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D23DC7BA-05DD-C896-5262-37703314653E}"/>
              </a:ext>
            </a:extLst>
          </p:cNvPr>
          <p:cNvGrpSpPr>
            <a:grpSpLocks noChangeAspect="1"/>
          </p:cNvGrpSpPr>
          <p:nvPr userDrawn="1"/>
        </p:nvGrpSpPr>
        <p:grpSpPr>
          <a:xfrm>
            <a:off x="486872" y="385508"/>
            <a:ext cx="1496034" cy="649224"/>
            <a:chOff x="2138363" y="5326063"/>
            <a:chExt cx="1935162" cy="839788"/>
          </a:xfrm>
          <a:solidFill>
            <a:schemeClr val="bg1"/>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6103938" y="0"/>
            <a:ext cx="3040062" cy="5143500"/>
          </a:xfrm>
          <a:solidFill>
            <a:schemeClr val="bg1">
              <a:lumMod val="85000"/>
            </a:schemeClr>
          </a:solidFill>
        </p:spPr>
        <p:txBody>
          <a:bodyPr tIns="1005840"/>
          <a:lstStyle>
            <a:lvl1pPr algn="ctr">
              <a:defRPr>
                <a:solidFill>
                  <a:schemeClr val="tx2"/>
                </a:solidFill>
              </a:defRPr>
            </a:lvl1pPr>
          </a:lstStyle>
          <a:p>
            <a:r>
              <a:rPr lang="en-US"/>
              <a:t>Click icon to add picture</a:t>
            </a:r>
            <a:endParaRPr lang="en-US" dirty="0"/>
          </a:p>
        </p:txBody>
      </p:sp>
      <p:sp>
        <p:nvSpPr>
          <p:cNvPr id="9" name="Footer Placeholder 8">
            <a:extLst>
              <a:ext uri="{FF2B5EF4-FFF2-40B4-BE49-F238E27FC236}">
                <a16:creationId xmlns:a16="http://schemas.microsoft.com/office/drawing/2014/main" id="{4DC6EF85-3467-0339-FEE7-95DD7B8078A8}"/>
              </a:ext>
            </a:extLst>
          </p:cNvPr>
          <p:cNvSpPr>
            <a:spLocks noGrp="1"/>
          </p:cNvSpPr>
          <p:nvPr>
            <p:ph type="ftr" sz="quarter" idx="11"/>
          </p:nvPr>
        </p:nvSpPr>
        <p:spPr>
          <a:xfrm>
            <a:off x="495301" y="4593800"/>
            <a:ext cx="4084922" cy="232428"/>
          </a:xfrm>
        </p:spPr>
        <p:txBody>
          <a:bodyPr anchor="t" anchorCtr="0"/>
          <a:lstStyle>
            <a:lvl1pPr algn="l">
              <a:defRPr sz="1200" b="1">
                <a:solidFill>
                  <a:schemeClr val="bg1"/>
                </a:solidFill>
              </a:defRPr>
            </a:lvl1pPr>
          </a:lstStyle>
          <a:p>
            <a:r>
              <a:rPr lang="en-US"/>
              <a:t>Division/Department Name</a:t>
            </a:r>
            <a:endParaRPr lang="en-US" dirty="0"/>
          </a:p>
        </p:txBody>
      </p:sp>
      <p:sp>
        <p:nvSpPr>
          <p:cNvPr id="3" name="Subtitle 2"/>
          <p:cNvSpPr>
            <a:spLocks noGrp="1"/>
          </p:cNvSpPr>
          <p:nvPr>
            <p:ph type="subTitle" idx="1"/>
          </p:nvPr>
        </p:nvSpPr>
        <p:spPr>
          <a:xfrm>
            <a:off x="495301" y="3670571"/>
            <a:ext cx="4084922" cy="599777"/>
          </a:xfrm>
        </p:spPr>
        <p:txBody>
          <a:bodyPr anchor="b">
            <a:noAutofit/>
          </a:bodyPr>
          <a:lstStyle>
            <a:lvl1pPr marL="0" indent="0" algn="l">
              <a:lnSpc>
                <a:spcPct val="105000"/>
              </a:lnSpc>
              <a:buNone/>
              <a:defRPr sz="1800" b="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495300" y="1552576"/>
            <a:ext cx="5164836" cy="1751015"/>
          </a:xfrm>
        </p:spPr>
        <p:txBody>
          <a:bodyPr anchor="t" anchorCtr="0"/>
          <a:lstStyle>
            <a:lvl1pPr algn="l">
              <a:lnSpc>
                <a:spcPct val="83000"/>
              </a:lnSpc>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93424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Purpl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76B21FAE-D45F-2C74-39A2-920DA35557EE}"/>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6" name="Freeform 5">
              <a:extLst>
                <a:ext uri="{FF2B5EF4-FFF2-40B4-BE49-F238E27FC236}">
                  <a16:creationId xmlns:a16="http://schemas.microsoft.com/office/drawing/2014/main" id="{1C29AC8D-E1E5-7A43-9525-CAF7944BADA6}"/>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B414E0D6-3E3B-D00E-1F78-6AB1871C7FAB}"/>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CA43EE86-57BB-DEE5-7171-627D4A3C9B3A}"/>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Slide Number Placeholder 5">
            <a:extLst>
              <a:ext uri="{FF2B5EF4-FFF2-40B4-BE49-F238E27FC236}">
                <a16:creationId xmlns:a16="http://schemas.microsoft.com/office/drawing/2014/main" id="{18F5C714-8EA7-9E55-9977-F1AF1237AAFC}"/>
              </a:ext>
            </a:extLst>
          </p:cNvPr>
          <p:cNvSpPr>
            <a:spLocks noGrp="1"/>
          </p:cNvSpPr>
          <p:nvPr>
            <p:ph type="sldNum" sz="quarter" idx="4"/>
          </p:nvPr>
        </p:nvSpPr>
        <p:spPr>
          <a:xfrm>
            <a:off x="8345303" y="4512952"/>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10" name="Footer Placeholder 9">
            <a:extLst>
              <a:ext uri="{FF2B5EF4-FFF2-40B4-BE49-F238E27FC236}">
                <a16:creationId xmlns:a16="http://schemas.microsoft.com/office/drawing/2014/main" id="{1FFD0DA0-B9FF-284A-77E3-576AA4283A20}"/>
              </a:ext>
            </a:extLst>
          </p:cNvPr>
          <p:cNvSpPr>
            <a:spLocks noGrp="1"/>
          </p:cNvSpPr>
          <p:nvPr>
            <p:ph type="ftr" sz="quarter" idx="11"/>
          </p:nvPr>
        </p:nvSpPr>
        <p:spPr/>
        <p:txBody>
          <a:bodyPr/>
          <a:lstStyle>
            <a:lvl1pPr>
              <a:defRPr>
                <a:solidFill>
                  <a:schemeClr val="bg1"/>
                </a:solidFill>
              </a:defRPr>
            </a:lvl1pPr>
          </a:lstStyle>
          <a:p>
            <a:r>
              <a:rPr lang="en-US"/>
              <a:t>Division/Department Name</a:t>
            </a:r>
          </a:p>
        </p:txBody>
      </p:sp>
      <p:sp>
        <p:nvSpPr>
          <p:cNvPr id="7" name="Content Placeholder 6">
            <a:extLst>
              <a:ext uri="{FF2B5EF4-FFF2-40B4-BE49-F238E27FC236}">
                <a16:creationId xmlns:a16="http://schemas.microsoft.com/office/drawing/2014/main" id="{FB858942-9006-7DB7-7324-97FBE0354485}"/>
              </a:ext>
            </a:extLst>
          </p:cNvPr>
          <p:cNvSpPr>
            <a:spLocks noGrp="1"/>
          </p:cNvSpPr>
          <p:nvPr>
            <p:ph sz="quarter" idx="10"/>
          </p:nvPr>
        </p:nvSpPr>
        <p:spPr>
          <a:xfrm>
            <a:off x="495300" y="1554480"/>
            <a:ext cx="7277100" cy="26517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710692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D23DC7BA-05DD-C896-5262-37703314653E}"/>
              </a:ext>
            </a:extLst>
          </p:cNvPr>
          <p:cNvGrpSpPr>
            <a:grpSpLocks noChangeAspect="1"/>
          </p:cNvGrpSpPr>
          <p:nvPr userDrawn="1"/>
        </p:nvGrpSpPr>
        <p:grpSpPr>
          <a:xfrm>
            <a:off x="486872" y="385508"/>
            <a:ext cx="1496034" cy="649224"/>
            <a:chOff x="2138363" y="5326063"/>
            <a:chExt cx="1935162" cy="839788"/>
          </a:xfrm>
          <a:solidFill>
            <a:schemeClr val="tx2"/>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6103938" y="0"/>
            <a:ext cx="3040062" cy="5143500"/>
          </a:xfrm>
          <a:solidFill>
            <a:schemeClr val="bg1">
              <a:lumMod val="85000"/>
            </a:schemeClr>
          </a:solidFill>
        </p:spPr>
        <p:txBody>
          <a:bodyPr tIns="1005840"/>
          <a:lstStyle>
            <a:lvl1pPr algn="ctr">
              <a:defRPr>
                <a:solidFill>
                  <a:schemeClr val="tx2"/>
                </a:solidFill>
              </a:defRPr>
            </a:lvl1pPr>
          </a:lstStyle>
          <a:p>
            <a:r>
              <a:rPr lang="en-US"/>
              <a:t>Click icon to add picture</a:t>
            </a:r>
            <a:endParaRPr lang="en-US" dirty="0"/>
          </a:p>
        </p:txBody>
      </p:sp>
      <p:sp>
        <p:nvSpPr>
          <p:cNvPr id="9" name="Footer Placeholder 8">
            <a:extLst>
              <a:ext uri="{FF2B5EF4-FFF2-40B4-BE49-F238E27FC236}">
                <a16:creationId xmlns:a16="http://schemas.microsoft.com/office/drawing/2014/main" id="{A2006AE6-9538-1D18-17D3-DEE84CD46AE7}"/>
              </a:ext>
            </a:extLst>
          </p:cNvPr>
          <p:cNvSpPr>
            <a:spLocks noGrp="1"/>
          </p:cNvSpPr>
          <p:nvPr>
            <p:ph type="ftr" sz="quarter" idx="11"/>
          </p:nvPr>
        </p:nvSpPr>
        <p:spPr>
          <a:xfrm>
            <a:off x="495301" y="4596778"/>
            <a:ext cx="4084922" cy="221592"/>
          </a:xfrm>
        </p:spPr>
        <p:txBody>
          <a:bodyPr/>
          <a:lstStyle>
            <a:lvl1pPr algn="l">
              <a:defRPr sz="1200" b="1"/>
            </a:lvl1pPr>
          </a:lstStyle>
          <a:p>
            <a:r>
              <a:rPr lang="en-US"/>
              <a:t>Division/Department Name</a:t>
            </a:r>
            <a:endParaRPr lang="en-US" dirty="0"/>
          </a:p>
        </p:txBody>
      </p:sp>
      <p:sp>
        <p:nvSpPr>
          <p:cNvPr id="3" name="Subtitle 2"/>
          <p:cNvSpPr>
            <a:spLocks noGrp="1"/>
          </p:cNvSpPr>
          <p:nvPr>
            <p:ph type="subTitle" idx="1"/>
          </p:nvPr>
        </p:nvSpPr>
        <p:spPr>
          <a:xfrm>
            <a:off x="495301" y="3670571"/>
            <a:ext cx="4084922" cy="599777"/>
          </a:xfrm>
        </p:spPr>
        <p:txBody>
          <a:bodyPr anchor="b">
            <a:noAutofit/>
          </a:bodyPr>
          <a:lstStyle>
            <a:lvl1pPr marL="0" indent="0" algn="l">
              <a:lnSpc>
                <a:spcPct val="105000"/>
              </a:lnSpc>
              <a:buNone/>
              <a:defRPr sz="1800" b="0">
                <a:solidFill>
                  <a:schemeClr val="tx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495300" y="1552576"/>
            <a:ext cx="5164836" cy="1751015"/>
          </a:xfrm>
        </p:spPr>
        <p:txBody>
          <a:bodyPr anchor="t" anchorCtr="0"/>
          <a:lstStyle>
            <a:lvl1pPr algn="l">
              <a:lnSpc>
                <a:spcPct val="83000"/>
              </a:lnSpc>
              <a:defRPr sz="3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4237866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 No Imag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D23DC7BA-05DD-C896-5262-37703314653E}"/>
              </a:ext>
            </a:extLst>
          </p:cNvPr>
          <p:cNvGrpSpPr>
            <a:grpSpLocks noChangeAspect="1"/>
          </p:cNvGrpSpPr>
          <p:nvPr userDrawn="1"/>
        </p:nvGrpSpPr>
        <p:grpSpPr>
          <a:xfrm>
            <a:off x="486872" y="385508"/>
            <a:ext cx="1496034" cy="649224"/>
            <a:chOff x="2138363" y="5326063"/>
            <a:chExt cx="1935162" cy="839788"/>
          </a:xfrm>
          <a:solidFill>
            <a:schemeClr val="bg1"/>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9" name="Footer Placeholder 8">
            <a:extLst>
              <a:ext uri="{FF2B5EF4-FFF2-40B4-BE49-F238E27FC236}">
                <a16:creationId xmlns:a16="http://schemas.microsoft.com/office/drawing/2014/main" id="{38F23230-3DF8-DE8A-559D-BE0AB2D5FEAA}"/>
              </a:ext>
            </a:extLst>
          </p:cNvPr>
          <p:cNvSpPr>
            <a:spLocks noGrp="1"/>
          </p:cNvSpPr>
          <p:nvPr>
            <p:ph type="ftr" sz="quarter" idx="10"/>
          </p:nvPr>
        </p:nvSpPr>
        <p:spPr>
          <a:xfrm>
            <a:off x="495299" y="4600194"/>
            <a:ext cx="5912993" cy="229715"/>
          </a:xfrm>
        </p:spPr>
        <p:txBody>
          <a:bodyPr/>
          <a:lstStyle>
            <a:lvl1pPr algn="l">
              <a:defRPr sz="1200" b="1">
                <a:solidFill>
                  <a:schemeClr val="bg1"/>
                </a:solidFill>
              </a:defRPr>
            </a:lvl1pPr>
          </a:lstStyle>
          <a:p>
            <a:r>
              <a:rPr lang="en-US"/>
              <a:t>Division/Department Name</a:t>
            </a:r>
            <a:endParaRPr lang="en-US" dirty="0"/>
          </a:p>
        </p:txBody>
      </p:sp>
      <p:sp>
        <p:nvSpPr>
          <p:cNvPr id="3" name="Subtitle 2"/>
          <p:cNvSpPr>
            <a:spLocks noGrp="1"/>
          </p:cNvSpPr>
          <p:nvPr>
            <p:ph type="subTitle" idx="1"/>
          </p:nvPr>
        </p:nvSpPr>
        <p:spPr>
          <a:xfrm>
            <a:off x="495300" y="3670571"/>
            <a:ext cx="5912994" cy="599777"/>
          </a:xfrm>
        </p:spPr>
        <p:txBody>
          <a:bodyPr anchor="b">
            <a:noAutofit/>
          </a:bodyPr>
          <a:lstStyle>
            <a:lvl1pPr marL="0" indent="0" algn="l">
              <a:lnSpc>
                <a:spcPct val="105000"/>
              </a:lnSpc>
              <a:buNone/>
              <a:defRPr sz="1800" b="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2" name="Title 1"/>
          <p:cNvSpPr>
            <a:spLocks noGrp="1"/>
          </p:cNvSpPr>
          <p:nvPr>
            <p:ph type="ctrTitle"/>
          </p:nvPr>
        </p:nvSpPr>
        <p:spPr>
          <a:xfrm>
            <a:off x="495300" y="1552576"/>
            <a:ext cx="5912995" cy="1751015"/>
          </a:xfrm>
        </p:spPr>
        <p:txBody>
          <a:bodyPr anchor="t" anchorCtr="0"/>
          <a:lstStyle>
            <a:lvl1pPr algn="l">
              <a:lnSpc>
                <a:spcPct val="83000"/>
              </a:lnSpc>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532618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FAF1F3C1-C16C-989D-EAE2-F2287A0F0663}"/>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6" name="Freeform 5">
              <a:extLst>
                <a:ext uri="{FF2B5EF4-FFF2-40B4-BE49-F238E27FC236}">
                  <a16:creationId xmlns:a16="http://schemas.microsoft.com/office/drawing/2014/main" id="{3CA3284D-F6E0-B56E-F1D6-E52750C2C68F}"/>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7" name="Freeform 6">
              <a:extLst>
                <a:ext uri="{FF2B5EF4-FFF2-40B4-BE49-F238E27FC236}">
                  <a16:creationId xmlns:a16="http://schemas.microsoft.com/office/drawing/2014/main" id="{2CAB77D5-A190-E8B3-688E-C8332A3B532D}"/>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sp>
          <p:nvSpPr>
            <p:cNvPr id="8" name="Freeform 7">
              <a:extLst>
                <a:ext uri="{FF2B5EF4-FFF2-40B4-BE49-F238E27FC236}">
                  <a16:creationId xmlns:a16="http://schemas.microsoft.com/office/drawing/2014/main" id="{65819F30-5F3E-8B67-D458-D7A420D6C39D}"/>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solidFill>
                  <a:schemeClr val="bg1"/>
                </a:solidFill>
              </a:endParaRPr>
            </a:p>
          </p:txBody>
        </p:sp>
      </p:grpSp>
      <p:sp>
        <p:nvSpPr>
          <p:cNvPr id="3" name="Slide Number Placeholder 5">
            <a:extLst>
              <a:ext uri="{FF2B5EF4-FFF2-40B4-BE49-F238E27FC236}">
                <a16:creationId xmlns:a16="http://schemas.microsoft.com/office/drawing/2014/main" id="{72F7D3B8-F8F0-7738-693B-1FDED3B190DC}"/>
              </a:ext>
            </a:extLst>
          </p:cNvPr>
          <p:cNvSpPr>
            <a:spLocks noGrp="1"/>
          </p:cNvSpPr>
          <p:nvPr>
            <p:ph type="sldNum" sz="quarter" idx="4"/>
          </p:nvPr>
        </p:nvSpPr>
        <p:spPr>
          <a:xfrm>
            <a:off x="8326359" y="4514317"/>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9" name="Footer Placeholder 8">
            <a:extLst>
              <a:ext uri="{FF2B5EF4-FFF2-40B4-BE49-F238E27FC236}">
                <a16:creationId xmlns:a16="http://schemas.microsoft.com/office/drawing/2014/main" id="{4DB310CF-4BF3-06B1-7E0F-BD060268850B}"/>
              </a:ext>
            </a:extLst>
          </p:cNvPr>
          <p:cNvSpPr>
            <a:spLocks noGrp="1"/>
          </p:cNvSpPr>
          <p:nvPr>
            <p:ph type="ftr" sz="quarter" idx="10"/>
          </p:nvPr>
        </p:nvSpPr>
        <p:spPr/>
        <p:txBody>
          <a:bodyPr/>
          <a:lstStyle>
            <a:lvl1pPr>
              <a:defRPr>
                <a:solidFill>
                  <a:schemeClr val="bg1"/>
                </a:solidFill>
              </a:defRPr>
            </a:lvl1pPr>
          </a:lstStyle>
          <a:p>
            <a:r>
              <a:rPr lang="en-US" dirty="0"/>
              <a:t>Division/Department Name</a:t>
            </a:r>
          </a:p>
        </p:txBody>
      </p:sp>
      <p:sp>
        <p:nvSpPr>
          <p:cNvPr id="2" name="Title 1"/>
          <p:cNvSpPr>
            <a:spLocks noGrp="1"/>
          </p:cNvSpPr>
          <p:nvPr>
            <p:ph type="title"/>
          </p:nvPr>
        </p:nvSpPr>
        <p:spPr>
          <a:xfrm>
            <a:off x="495300" y="438150"/>
            <a:ext cx="5007312" cy="2174569"/>
          </a:xfrm>
        </p:spPr>
        <p:txBody>
          <a:bodyPr anchor="t" anchorCtr="0"/>
          <a:lstStyle>
            <a:lvl1pPr>
              <a:lnSpc>
                <a:spcPct val="85000"/>
              </a:lnSpc>
              <a:defRPr sz="4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19183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8F5C714-8EA7-9E55-9977-F1AF1237AAFC}"/>
              </a:ext>
            </a:extLst>
          </p:cNvPr>
          <p:cNvSpPr>
            <a:spLocks noGrp="1"/>
          </p:cNvSpPr>
          <p:nvPr>
            <p:ph type="sldNum" sz="quarter" idx="4"/>
          </p:nvPr>
        </p:nvSpPr>
        <p:spPr>
          <a:xfrm>
            <a:off x="8345304" y="4512953"/>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dirty="0"/>
          </a:p>
        </p:txBody>
      </p:sp>
      <p:sp>
        <p:nvSpPr>
          <p:cNvPr id="5" name="Footer Placeholder 4">
            <a:extLst>
              <a:ext uri="{FF2B5EF4-FFF2-40B4-BE49-F238E27FC236}">
                <a16:creationId xmlns:a16="http://schemas.microsoft.com/office/drawing/2014/main" id="{CA2931FF-A3A8-84A4-6165-E18E40997951}"/>
              </a:ext>
            </a:extLst>
          </p:cNvPr>
          <p:cNvSpPr>
            <a:spLocks noGrp="1"/>
          </p:cNvSpPr>
          <p:nvPr>
            <p:ph type="ftr" sz="quarter" idx="11"/>
          </p:nvPr>
        </p:nvSpPr>
        <p:spPr/>
        <p:txBody>
          <a:bodyPr/>
          <a:lstStyle/>
          <a:p>
            <a:r>
              <a:rPr lang="en-US"/>
              <a:t>Division/Department Name</a:t>
            </a:r>
            <a:endParaRPr lang="en-US" dirty="0"/>
          </a:p>
        </p:txBody>
      </p:sp>
      <p:sp>
        <p:nvSpPr>
          <p:cNvPr id="7" name="Content Placeholder 6">
            <a:extLst>
              <a:ext uri="{FF2B5EF4-FFF2-40B4-BE49-F238E27FC236}">
                <a16:creationId xmlns:a16="http://schemas.microsoft.com/office/drawing/2014/main" id="{FB858942-9006-7DB7-7324-97FBE0354485}"/>
              </a:ext>
            </a:extLst>
          </p:cNvPr>
          <p:cNvSpPr>
            <a:spLocks noGrp="1"/>
          </p:cNvSpPr>
          <p:nvPr>
            <p:ph sz="quarter" idx="10"/>
          </p:nvPr>
        </p:nvSpPr>
        <p:spPr>
          <a:xfrm>
            <a:off x="495300" y="1554480"/>
            <a:ext cx="7277100" cy="2651760"/>
          </a:xfrm>
        </p:spPr>
        <p:txBody>
          <a:bodyPr/>
          <a:lstStyle>
            <a:lvl1pPr>
              <a:defRPr>
                <a:solidFill>
                  <a:schemeClr val="accent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1840703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Purpl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76B21FAE-D45F-2C74-39A2-920DA35557EE}"/>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6" name="Freeform 5">
              <a:extLst>
                <a:ext uri="{FF2B5EF4-FFF2-40B4-BE49-F238E27FC236}">
                  <a16:creationId xmlns:a16="http://schemas.microsoft.com/office/drawing/2014/main" id="{1C29AC8D-E1E5-7A43-9525-CAF7944BADA6}"/>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a:extLst>
                <a:ext uri="{FF2B5EF4-FFF2-40B4-BE49-F238E27FC236}">
                  <a16:creationId xmlns:a16="http://schemas.microsoft.com/office/drawing/2014/main" id="{B414E0D6-3E3B-D00E-1F78-6AB1871C7FAB}"/>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7">
              <a:extLst>
                <a:ext uri="{FF2B5EF4-FFF2-40B4-BE49-F238E27FC236}">
                  <a16:creationId xmlns:a16="http://schemas.microsoft.com/office/drawing/2014/main" id="{CA43EE86-57BB-DEE5-7171-627D4A3C9B3A}"/>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3" name="Slide Number Placeholder 5">
            <a:extLst>
              <a:ext uri="{FF2B5EF4-FFF2-40B4-BE49-F238E27FC236}">
                <a16:creationId xmlns:a16="http://schemas.microsoft.com/office/drawing/2014/main" id="{18F5C714-8EA7-9E55-9977-F1AF1237AAFC}"/>
              </a:ext>
            </a:extLst>
          </p:cNvPr>
          <p:cNvSpPr>
            <a:spLocks noGrp="1"/>
          </p:cNvSpPr>
          <p:nvPr>
            <p:ph type="sldNum" sz="quarter" idx="4"/>
          </p:nvPr>
        </p:nvSpPr>
        <p:spPr>
          <a:xfrm>
            <a:off x="8345304" y="4512953"/>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10" name="Footer Placeholder 9">
            <a:extLst>
              <a:ext uri="{FF2B5EF4-FFF2-40B4-BE49-F238E27FC236}">
                <a16:creationId xmlns:a16="http://schemas.microsoft.com/office/drawing/2014/main" id="{1FFD0DA0-B9FF-284A-77E3-576AA4283A20}"/>
              </a:ext>
            </a:extLst>
          </p:cNvPr>
          <p:cNvSpPr>
            <a:spLocks noGrp="1"/>
          </p:cNvSpPr>
          <p:nvPr>
            <p:ph type="ftr" sz="quarter" idx="11"/>
          </p:nvPr>
        </p:nvSpPr>
        <p:spPr/>
        <p:txBody>
          <a:bodyPr/>
          <a:lstStyle>
            <a:lvl1pPr>
              <a:defRPr>
                <a:solidFill>
                  <a:schemeClr val="bg1"/>
                </a:solidFill>
              </a:defRPr>
            </a:lvl1pPr>
          </a:lstStyle>
          <a:p>
            <a:r>
              <a:rPr lang="en-US" dirty="0"/>
              <a:t>Division/Department Name</a:t>
            </a:r>
          </a:p>
        </p:txBody>
      </p:sp>
      <p:sp>
        <p:nvSpPr>
          <p:cNvPr id="7" name="Content Placeholder 6">
            <a:extLst>
              <a:ext uri="{FF2B5EF4-FFF2-40B4-BE49-F238E27FC236}">
                <a16:creationId xmlns:a16="http://schemas.microsoft.com/office/drawing/2014/main" id="{FB858942-9006-7DB7-7324-97FBE0354485}"/>
              </a:ext>
            </a:extLst>
          </p:cNvPr>
          <p:cNvSpPr>
            <a:spLocks noGrp="1"/>
          </p:cNvSpPr>
          <p:nvPr>
            <p:ph sz="quarter" idx="10"/>
          </p:nvPr>
        </p:nvSpPr>
        <p:spPr>
          <a:xfrm>
            <a:off x="495300" y="1554480"/>
            <a:ext cx="7277100" cy="26517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309836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3FC6688-E25F-29B9-8DD2-7C7C3C4414E4}"/>
              </a:ext>
            </a:extLst>
          </p:cNvPr>
          <p:cNvSpPr>
            <a:spLocks noGrp="1"/>
          </p:cNvSpPr>
          <p:nvPr>
            <p:ph type="sldNum" sz="quarter" idx="4"/>
          </p:nvPr>
        </p:nvSpPr>
        <p:spPr>
          <a:xfrm>
            <a:off x="8350422" y="4514317"/>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dirty="0"/>
          </a:p>
        </p:txBody>
      </p:sp>
      <p:sp>
        <p:nvSpPr>
          <p:cNvPr id="5" name="Footer Placeholder 4">
            <a:extLst>
              <a:ext uri="{FF2B5EF4-FFF2-40B4-BE49-F238E27FC236}">
                <a16:creationId xmlns:a16="http://schemas.microsoft.com/office/drawing/2014/main" id="{051AEF04-DE35-ACB4-664A-24D76B505A41}"/>
              </a:ext>
            </a:extLst>
          </p:cNvPr>
          <p:cNvSpPr>
            <a:spLocks noGrp="1"/>
          </p:cNvSpPr>
          <p:nvPr>
            <p:ph type="ftr" sz="quarter" idx="14"/>
          </p:nvPr>
        </p:nvSpPr>
        <p:spPr/>
        <p:txBody>
          <a:bodyPr/>
          <a:lstStyle/>
          <a:p>
            <a:r>
              <a:rPr lang="en-US"/>
              <a:t>Division/Department Name</a:t>
            </a:r>
            <a:endParaRPr lang="en-US" dirty="0"/>
          </a:p>
        </p:txBody>
      </p:sp>
      <p:sp>
        <p:nvSpPr>
          <p:cNvPr id="9" name="Content Placeholder 2">
            <a:extLst>
              <a:ext uri="{FF2B5EF4-FFF2-40B4-BE49-F238E27FC236}">
                <a16:creationId xmlns:a16="http://schemas.microsoft.com/office/drawing/2014/main" id="{07F52610-DBFC-9EDF-6011-28AA66529BA0}"/>
              </a:ext>
            </a:extLst>
          </p:cNvPr>
          <p:cNvSpPr>
            <a:spLocks noGrp="1"/>
          </p:cNvSpPr>
          <p:nvPr>
            <p:ph idx="13"/>
          </p:nvPr>
        </p:nvSpPr>
        <p:spPr>
          <a:xfrm>
            <a:off x="4838700" y="1540309"/>
            <a:ext cx="3771901" cy="2671244"/>
          </a:xfrm>
        </p:spPr>
        <p:txBody>
          <a:bodyPr/>
          <a:lstStyle>
            <a:lvl1pPr>
              <a:lnSpc>
                <a:spcPct val="112000"/>
              </a:lnSpc>
              <a:defRPr sz="1600"/>
            </a:lvl1pPr>
            <a:lvl2pPr>
              <a:lnSpc>
                <a:spcPct val="112000"/>
              </a:lnSpc>
              <a:defRPr sz="1600"/>
            </a:lvl2pPr>
            <a:lvl3pPr>
              <a:lnSpc>
                <a:spcPct val="112000"/>
              </a:lnSpc>
              <a:defRPr sz="1600"/>
            </a:lvl3pPr>
            <a:lvl4pPr>
              <a:lnSpc>
                <a:spcPct val="112000"/>
              </a:lnSpc>
              <a:defRPr sz="1600"/>
            </a:lvl4pPr>
            <a:lvl5pPr>
              <a:lnSpc>
                <a:spcPct val="112000"/>
              </a:lnSpc>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495301" y="1540307"/>
            <a:ext cx="3810001" cy="2671245"/>
          </a:xfrm>
        </p:spPr>
        <p:txBody>
          <a:bodyPr/>
          <a:lstStyle>
            <a:lvl1pPr>
              <a:lnSpc>
                <a:spcPct val="112000"/>
              </a:lnSpc>
              <a:defRPr sz="1600"/>
            </a:lvl1pPr>
            <a:lvl2pPr>
              <a:lnSpc>
                <a:spcPct val="112000"/>
              </a:lnSpc>
              <a:defRPr sz="1600"/>
            </a:lvl2pPr>
            <a:lvl3pPr>
              <a:lnSpc>
                <a:spcPct val="112000"/>
              </a:lnSpc>
              <a:defRPr sz="1600"/>
            </a:lvl3pPr>
            <a:lvl4pPr>
              <a:lnSpc>
                <a:spcPct val="112000"/>
              </a:lnSpc>
              <a:defRPr sz="1600"/>
            </a:lvl4pPr>
            <a:lvl5pPr>
              <a:lnSpc>
                <a:spcPct val="112000"/>
              </a:lnSpc>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673785944"/>
      </p:ext>
    </p:extLst>
  </p:cSld>
  <p:clrMapOvr>
    <a:masterClrMapping/>
  </p:clrMapOvr>
  <p:extLst>
    <p:ext uri="{DCECCB84-F9BA-43D5-87BE-67443E8EF086}">
      <p15:sldGuideLst xmlns:p15="http://schemas.microsoft.com/office/powerpoint/2012/main">
        <p15:guide id="2" pos="2712">
          <p15:clr>
            <a:srgbClr val="FBAE40"/>
          </p15:clr>
        </p15:guide>
        <p15:guide id="3" pos="304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wo Column Text - Purpl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AAE8EEEB-29E3-EDA3-1073-4EC90A4C432E}"/>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7" name="Freeform 6">
              <a:extLst>
                <a:ext uri="{FF2B5EF4-FFF2-40B4-BE49-F238E27FC236}">
                  <a16:creationId xmlns:a16="http://schemas.microsoft.com/office/drawing/2014/main" id="{E46C8F5D-D34C-8152-7D82-919C3530EA70}"/>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a:extLst>
                <a:ext uri="{FF2B5EF4-FFF2-40B4-BE49-F238E27FC236}">
                  <a16:creationId xmlns:a16="http://schemas.microsoft.com/office/drawing/2014/main" id="{24F66CA7-2A56-D9EB-4CB8-EFBC06A66682}"/>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7">
              <a:extLst>
                <a:ext uri="{FF2B5EF4-FFF2-40B4-BE49-F238E27FC236}">
                  <a16:creationId xmlns:a16="http://schemas.microsoft.com/office/drawing/2014/main" id="{42D65B68-38F9-1830-1236-45E669ED07BD}"/>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4" name="Slide Number Placeholder 5">
            <a:extLst>
              <a:ext uri="{FF2B5EF4-FFF2-40B4-BE49-F238E27FC236}">
                <a16:creationId xmlns:a16="http://schemas.microsoft.com/office/drawing/2014/main" id="{33FC6688-E25F-29B9-8DD2-7C7C3C4414E4}"/>
              </a:ext>
            </a:extLst>
          </p:cNvPr>
          <p:cNvSpPr>
            <a:spLocks noGrp="1"/>
          </p:cNvSpPr>
          <p:nvPr>
            <p:ph type="sldNum" sz="quarter" idx="4"/>
          </p:nvPr>
        </p:nvSpPr>
        <p:spPr>
          <a:xfrm>
            <a:off x="8350422" y="4514317"/>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11" name="Footer Placeholder 10">
            <a:extLst>
              <a:ext uri="{FF2B5EF4-FFF2-40B4-BE49-F238E27FC236}">
                <a16:creationId xmlns:a16="http://schemas.microsoft.com/office/drawing/2014/main" id="{B334A6DE-58D8-0387-D000-CC316F5C9954}"/>
              </a:ext>
            </a:extLst>
          </p:cNvPr>
          <p:cNvSpPr>
            <a:spLocks noGrp="1"/>
          </p:cNvSpPr>
          <p:nvPr>
            <p:ph type="ftr" sz="quarter" idx="14"/>
          </p:nvPr>
        </p:nvSpPr>
        <p:spPr/>
        <p:txBody>
          <a:bodyPr/>
          <a:lstStyle>
            <a:lvl1pPr>
              <a:defRPr>
                <a:solidFill>
                  <a:schemeClr val="bg1"/>
                </a:solidFill>
              </a:defRPr>
            </a:lvl1pPr>
          </a:lstStyle>
          <a:p>
            <a:r>
              <a:rPr lang="en-US"/>
              <a:t>Division/Department Name</a:t>
            </a:r>
            <a:endParaRPr lang="en-US" dirty="0"/>
          </a:p>
        </p:txBody>
      </p:sp>
      <p:sp>
        <p:nvSpPr>
          <p:cNvPr id="9" name="Content Placeholder 2">
            <a:extLst>
              <a:ext uri="{FF2B5EF4-FFF2-40B4-BE49-F238E27FC236}">
                <a16:creationId xmlns:a16="http://schemas.microsoft.com/office/drawing/2014/main" id="{07F52610-DBFC-9EDF-6011-28AA66529BA0}"/>
              </a:ext>
            </a:extLst>
          </p:cNvPr>
          <p:cNvSpPr>
            <a:spLocks noGrp="1"/>
          </p:cNvSpPr>
          <p:nvPr>
            <p:ph idx="13"/>
          </p:nvPr>
        </p:nvSpPr>
        <p:spPr>
          <a:xfrm>
            <a:off x="4838700" y="1540309"/>
            <a:ext cx="3771901" cy="2671244"/>
          </a:xfrm>
        </p:spPr>
        <p:txBody>
          <a:bodyPr/>
          <a:lstStyle>
            <a:lvl1pPr>
              <a:lnSpc>
                <a:spcPct val="112000"/>
              </a:lnSpc>
              <a:defRPr sz="1600">
                <a:solidFill>
                  <a:schemeClr val="bg1"/>
                </a:solidFill>
              </a:defRPr>
            </a:lvl1pPr>
            <a:lvl2pPr>
              <a:lnSpc>
                <a:spcPct val="112000"/>
              </a:lnSpc>
              <a:defRPr sz="1600">
                <a:solidFill>
                  <a:schemeClr val="bg1"/>
                </a:solidFill>
              </a:defRPr>
            </a:lvl2pPr>
            <a:lvl3pPr>
              <a:lnSpc>
                <a:spcPct val="112000"/>
              </a:lnSpc>
              <a:defRPr sz="1600">
                <a:solidFill>
                  <a:schemeClr val="bg1"/>
                </a:solidFill>
              </a:defRPr>
            </a:lvl3pPr>
            <a:lvl4pPr>
              <a:lnSpc>
                <a:spcPct val="112000"/>
              </a:lnSpc>
              <a:defRPr sz="1600">
                <a:solidFill>
                  <a:schemeClr val="bg1"/>
                </a:solidFill>
              </a:defRPr>
            </a:lvl4pPr>
            <a:lvl5pPr>
              <a:lnSpc>
                <a:spcPct val="112000"/>
              </a:lnSpc>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495301" y="1540307"/>
            <a:ext cx="3810001" cy="2671245"/>
          </a:xfrm>
        </p:spPr>
        <p:txBody>
          <a:bodyPr/>
          <a:lstStyle>
            <a:lvl1pPr>
              <a:lnSpc>
                <a:spcPct val="112000"/>
              </a:lnSpc>
              <a:defRPr sz="1600">
                <a:solidFill>
                  <a:schemeClr val="bg1"/>
                </a:solidFill>
              </a:defRPr>
            </a:lvl1pPr>
            <a:lvl2pPr>
              <a:lnSpc>
                <a:spcPct val="112000"/>
              </a:lnSpc>
              <a:defRPr sz="1600">
                <a:solidFill>
                  <a:schemeClr val="bg1"/>
                </a:solidFill>
              </a:defRPr>
            </a:lvl2pPr>
            <a:lvl3pPr>
              <a:lnSpc>
                <a:spcPct val="112000"/>
              </a:lnSpc>
              <a:defRPr sz="1600">
                <a:solidFill>
                  <a:schemeClr val="bg1"/>
                </a:solidFill>
              </a:defRPr>
            </a:lvl3pPr>
            <a:lvl4pPr>
              <a:lnSpc>
                <a:spcPct val="112000"/>
              </a:lnSpc>
              <a:defRPr sz="1600">
                <a:solidFill>
                  <a:schemeClr val="bg1"/>
                </a:solidFill>
              </a:defRPr>
            </a:lvl4pPr>
            <a:lvl5pPr>
              <a:lnSpc>
                <a:spcPct val="112000"/>
              </a:lnSpc>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51427704"/>
      </p:ext>
    </p:extLst>
  </p:cSld>
  <p:clrMapOvr>
    <a:masterClrMapping/>
  </p:clrMapOvr>
  <p:extLst>
    <p:ext uri="{DCECCB84-F9BA-43D5-87BE-67443E8EF086}">
      <p15:sldGuideLst xmlns:p15="http://schemas.microsoft.com/office/powerpoint/2012/main">
        <p15:guide id="2" pos="2712">
          <p15:clr>
            <a:srgbClr val="FBAE40"/>
          </p15:clr>
        </p15:guide>
        <p15:guide id="3" pos="304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E45C75C-DC9C-1D59-2DE3-017E4E9C0BDE}"/>
              </a:ext>
            </a:extLst>
          </p:cNvPr>
          <p:cNvSpPr>
            <a:spLocks noGrp="1"/>
          </p:cNvSpPr>
          <p:nvPr>
            <p:ph type="sldNum" sz="quarter" idx="4"/>
          </p:nvPr>
        </p:nvSpPr>
        <p:spPr>
          <a:xfrm>
            <a:off x="8350422" y="4514317"/>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dirty="0"/>
          </a:p>
        </p:txBody>
      </p:sp>
      <p:sp>
        <p:nvSpPr>
          <p:cNvPr id="5" name="Footer Placeholder 4">
            <a:extLst>
              <a:ext uri="{FF2B5EF4-FFF2-40B4-BE49-F238E27FC236}">
                <a16:creationId xmlns:a16="http://schemas.microsoft.com/office/drawing/2014/main" id="{4D126E19-C5C6-60E1-8D49-FE78D32B2E55}"/>
              </a:ext>
            </a:extLst>
          </p:cNvPr>
          <p:cNvSpPr>
            <a:spLocks noGrp="1"/>
          </p:cNvSpPr>
          <p:nvPr>
            <p:ph type="ftr" sz="quarter" idx="14"/>
          </p:nvPr>
        </p:nvSpPr>
        <p:spPr/>
        <p:txBody>
          <a:bodyPr/>
          <a:lstStyle/>
          <a:p>
            <a:r>
              <a:rPr lang="en-US"/>
              <a:t>Division/Department Name</a:t>
            </a:r>
            <a:endParaRPr lang="en-US" dirty="0"/>
          </a:p>
        </p:txBody>
      </p:sp>
      <p:sp>
        <p:nvSpPr>
          <p:cNvPr id="8" name="Content Placeholder 2">
            <a:extLst>
              <a:ext uri="{FF2B5EF4-FFF2-40B4-BE49-F238E27FC236}">
                <a16:creationId xmlns:a16="http://schemas.microsoft.com/office/drawing/2014/main" id="{B576F7DD-4DB1-0669-5356-62659CD9B9F3}"/>
              </a:ext>
            </a:extLst>
          </p:cNvPr>
          <p:cNvSpPr>
            <a:spLocks noGrp="1"/>
          </p:cNvSpPr>
          <p:nvPr>
            <p:ph idx="13"/>
          </p:nvPr>
        </p:nvSpPr>
        <p:spPr>
          <a:xfrm>
            <a:off x="4838701" y="1542657"/>
            <a:ext cx="3771900" cy="2667394"/>
          </a:xfrm>
        </p:spPr>
        <p:txBody>
          <a:bodyPr/>
          <a:lstStyle>
            <a:lvl1pPr>
              <a:lnSpc>
                <a:spcPct val="82000"/>
              </a:lnSpc>
              <a:defRPr sz="4500" b="0">
                <a:solidFill>
                  <a:schemeClr val="accent1"/>
                </a:solidFill>
              </a:defRPr>
            </a:lvl1pPr>
            <a:lvl2pPr>
              <a:lnSpc>
                <a:spcPct val="115000"/>
              </a:lnSpc>
              <a:defRPr/>
            </a:lvl2pPr>
            <a:lvl3pPr>
              <a:lnSpc>
                <a:spcPct val="115000"/>
              </a:lnSpc>
              <a:defRPr/>
            </a:lvl3pPr>
            <a:lvl4pPr>
              <a:lnSpc>
                <a:spcPct val="115000"/>
              </a:lnSpc>
              <a:defRPr/>
            </a:lvl4pPr>
            <a:lvl5pPr>
              <a:lnSpc>
                <a:spcPct val="115000"/>
              </a:lnSpc>
              <a:defRPr/>
            </a:lvl5pPr>
          </a:lstStyle>
          <a:p>
            <a:pPr lvl="0"/>
            <a:r>
              <a:rPr lang="en-US"/>
              <a:t>Edit Master text styles</a:t>
            </a:r>
          </a:p>
        </p:txBody>
      </p:sp>
      <p:sp>
        <p:nvSpPr>
          <p:cNvPr id="3" name="Content Placeholder 2"/>
          <p:cNvSpPr>
            <a:spLocks noGrp="1"/>
          </p:cNvSpPr>
          <p:nvPr>
            <p:ph idx="1"/>
          </p:nvPr>
        </p:nvSpPr>
        <p:spPr>
          <a:xfrm>
            <a:off x="495300" y="1540308"/>
            <a:ext cx="3810000" cy="2676918"/>
          </a:xfrm>
        </p:spPr>
        <p:txBody>
          <a:bodyPr/>
          <a:lstStyle>
            <a:lvl1pPr>
              <a:lnSpc>
                <a:spcPct val="112000"/>
              </a:lnSpc>
              <a:defRPr sz="1600">
                <a:solidFill>
                  <a:schemeClr val="accent1"/>
                </a:solidFill>
              </a:defRPr>
            </a:lvl1pPr>
            <a:lvl2pPr>
              <a:lnSpc>
                <a:spcPct val="112000"/>
              </a:lnSpc>
              <a:defRPr sz="1600"/>
            </a:lvl2pPr>
            <a:lvl3pPr>
              <a:lnSpc>
                <a:spcPct val="112000"/>
              </a:lnSpc>
              <a:defRPr sz="1600"/>
            </a:lvl3pPr>
            <a:lvl4pPr>
              <a:lnSpc>
                <a:spcPct val="112000"/>
              </a:lnSpc>
              <a:defRPr sz="1600"/>
            </a:lvl4pPr>
            <a:lvl5pPr>
              <a:lnSpc>
                <a:spcPct val="112000"/>
              </a:lnSpc>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079483480"/>
      </p:ext>
    </p:extLst>
  </p:cSld>
  <p:clrMapOvr>
    <a:masterClrMapping/>
  </p:clrMapOvr>
  <p:extLst>
    <p:ext uri="{DCECCB84-F9BA-43D5-87BE-67443E8EF086}">
      <p15:sldGuideLst xmlns:p15="http://schemas.microsoft.com/office/powerpoint/2012/main">
        <p15:guide id="3" pos="2712">
          <p15:clr>
            <a:srgbClr val="FBAE40"/>
          </p15:clr>
        </p15:guide>
        <p15:guide id="4" pos="304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ext and Quote - Purpl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375D36B3-9D30-63D1-E227-157F98B8F466}"/>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7" name="Freeform 6">
              <a:extLst>
                <a:ext uri="{FF2B5EF4-FFF2-40B4-BE49-F238E27FC236}">
                  <a16:creationId xmlns:a16="http://schemas.microsoft.com/office/drawing/2014/main" id="{5D99CEA3-1C73-EE7C-BCE3-FA910C1712B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6">
              <a:extLst>
                <a:ext uri="{FF2B5EF4-FFF2-40B4-BE49-F238E27FC236}">
                  <a16:creationId xmlns:a16="http://schemas.microsoft.com/office/drawing/2014/main" id="{17E644CC-C5AC-9BAF-639A-4295B814B340}"/>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7">
              <a:extLst>
                <a:ext uri="{FF2B5EF4-FFF2-40B4-BE49-F238E27FC236}">
                  <a16:creationId xmlns:a16="http://schemas.microsoft.com/office/drawing/2014/main" id="{4477FA51-88CF-45CD-393F-3A76410AC029}"/>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4" name="Slide Number Placeholder 5">
            <a:extLst>
              <a:ext uri="{FF2B5EF4-FFF2-40B4-BE49-F238E27FC236}">
                <a16:creationId xmlns:a16="http://schemas.microsoft.com/office/drawing/2014/main" id="{BE45C75C-DC9C-1D59-2DE3-017E4E9C0BDE}"/>
              </a:ext>
            </a:extLst>
          </p:cNvPr>
          <p:cNvSpPr>
            <a:spLocks noGrp="1"/>
          </p:cNvSpPr>
          <p:nvPr>
            <p:ph type="sldNum" sz="quarter" idx="4"/>
          </p:nvPr>
        </p:nvSpPr>
        <p:spPr>
          <a:xfrm>
            <a:off x="8350422" y="4514317"/>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11" name="Footer Placeholder 10">
            <a:extLst>
              <a:ext uri="{FF2B5EF4-FFF2-40B4-BE49-F238E27FC236}">
                <a16:creationId xmlns:a16="http://schemas.microsoft.com/office/drawing/2014/main" id="{83CE6D6A-2BD9-E7A4-B04F-B459D9657908}"/>
              </a:ext>
            </a:extLst>
          </p:cNvPr>
          <p:cNvSpPr>
            <a:spLocks noGrp="1"/>
          </p:cNvSpPr>
          <p:nvPr>
            <p:ph type="ftr" sz="quarter" idx="14"/>
          </p:nvPr>
        </p:nvSpPr>
        <p:spPr/>
        <p:txBody>
          <a:bodyPr/>
          <a:lstStyle>
            <a:lvl1pPr>
              <a:defRPr>
                <a:solidFill>
                  <a:schemeClr val="bg1"/>
                </a:solidFill>
              </a:defRPr>
            </a:lvl1pPr>
          </a:lstStyle>
          <a:p>
            <a:r>
              <a:rPr lang="en-US"/>
              <a:t>Division/Department Name</a:t>
            </a:r>
            <a:endParaRPr lang="en-US" dirty="0"/>
          </a:p>
        </p:txBody>
      </p:sp>
      <p:sp>
        <p:nvSpPr>
          <p:cNvPr id="8" name="Content Placeholder 2">
            <a:extLst>
              <a:ext uri="{FF2B5EF4-FFF2-40B4-BE49-F238E27FC236}">
                <a16:creationId xmlns:a16="http://schemas.microsoft.com/office/drawing/2014/main" id="{B576F7DD-4DB1-0669-5356-62659CD9B9F3}"/>
              </a:ext>
            </a:extLst>
          </p:cNvPr>
          <p:cNvSpPr>
            <a:spLocks noGrp="1"/>
          </p:cNvSpPr>
          <p:nvPr>
            <p:ph idx="13"/>
          </p:nvPr>
        </p:nvSpPr>
        <p:spPr>
          <a:xfrm>
            <a:off x="4838701" y="1542657"/>
            <a:ext cx="3771900" cy="2667394"/>
          </a:xfrm>
        </p:spPr>
        <p:txBody>
          <a:bodyPr/>
          <a:lstStyle>
            <a:lvl1pPr>
              <a:lnSpc>
                <a:spcPct val="82000"/>
              </a:lnSpc>
              <a:defRPr sz="4500" b="0">
                <a:solidFill>
                  <a:schemeClr val="bg1"/>
                </a:solidFill>
              </a:defRPr>
            </a:lvl1pPr>
            <a:lvl2pPr>
              <a:lnSpc>
                <a:spcPct val="115000"/>
              </a:lnSpc>
              <a:defRPr/>
            </a:lvl2pPr>
            <a:lvl3pPr>
              <a:lnSpc>
                <a:spcPct val="115000"/>
              </a:lnSpc>
              <a:defRPr/>
            </a:lvl3pPr>
            <a:lvl4pPr>
              <a:lnSpc>
                <a:spcPct val="115000"/>
              </a:lnSpc>
              <a:defRPr/>
            </a:lvl4pPr>
            <a:lvl5pPr>
              <a:lnSpc>
                <a:spcPct val="115000"/>
              </a:lnSpc>
              <a:defRPr/>
            </a:lvl5pPr>
          </a:lstStyle>
          <a:p>
            <a:pPr lvl="0"/>
            <a:r>
              <a:rPr lang="en-US"/>
              <a:t>Edit Master text styles</a:t>
            </a:r>
          </a:p>
        </p:txBody>
      </p:sp>
      <p:sp>
        <p:nvSpPr>
          <p:cNvPr id="3" name="Content Placeholder 2"/>
          <p:cNvSpPr>
            <a:spLocks noGrp="1"/>
          </p:cNvSpPr>
          <p:nvPr>
            <p:ph idx="1"/>
          </p:nvPr>
        </p:nvSpPr>
        <p:spPr>
          <a:xfrm>
            <a:off x="495300" y="1540308"/>
            <a:ext cx="3810000" cy="2676918"/>
          </a:xfrm>
        </p:spPr>
        <p:txBody>
          <a:bodyPr/>
          <a:lstStyle>
            <a:lvl1pPr>
              <a:lnSpc>
                <a:spcPct val="112000"/>
              </a:lnSpc>
              <a:defRPr sz="1600">
                <a:solidFill>
                  <a:schemeClr val="bg1"/>
                </a:solidFill>
              </a:defRPr>
            </a:lvl1pPr>
            <a:lvl2pPr>
              <a:lnSpc>
                <a:spcPct val="112000"/>
              </a:lnSpc>
              <a:defRPr sz="1600">
                <a:solidFill>
                  <a:schemeClr val="bg1"/>
                </a:solidFill>
              </a:defRPr>
            </a:lvl2pPr>
            <a:lvl3pPr>
              <a:lnSpc>
                <a:spcPct val="112000"/>
              </a:lnSpc>
              <a:defRPr sz="1600">
                <a:solidFill>
                  <a:schemeClr val="bg1"/>
                </a:solidFill>
              </a:defRPr>
            </a:lvl3pPr>
            <a:lvl4pPr>
              <a:lnSpc>
                <a:spcPct val="112000"/>
              </a:lnSpc>
              <a:defRPr sz="1600">
                <a:solidFill>
                  <a:schemeClr val="bg1"/>
                </a:solidFill>
              </a:defRPr>
            </a:lvl4pPr>
            <a:lvl5pPr>
              <a:lnSpc>
                <a:spcPct val="112000"/>
              </a:lnSpc>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0913304"/>
      </p:ext>
    </p:extLst>
  </p:cSld>
  <p:clrMapOvr>
    <a:masterClrMapping/>
  </p:clrMapOvr>
  <p:extLst>
    <p:ext uri="{DCECCB84-F9BA-43D5-87BE-67443E8EF086}">
      <p15:sldGuideLst xmlns:p15="http://schemas.microsoft.com/office/powerpoint/2012/main">
        <p15:guide id="3" pos="2712">
          <p15:clr>
            <a:srgbClr val="FBAE40"/>
          </p15:clr>
        </p15:guide>
        <p15:guide id="4" pos="304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838701" y="2"/>
            <a:ext cx="4305299" cy="5143499"/>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2" y="450629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4" name="Footer Placeholder 3">
            <a:extLst>
              <a:ext uri="{FF2B5EF4-FFF2-40B4-BE49-F238E27FC236}">
                <a16:creationId xmlns:a16="http://schemas.microsoft.com/office/drawing/2014/main" id="{D37BE962-DC9D-579A-0FFD-7708AC8D74E9}"/>
              </a:ext>
            </a:extLst>
          </p:cNvPr>
          <p:cNvSpPr>
            <a:spLocks noGrp="1"/>
          </p:cNvSpPr>
          <p:nvPr>
            <p:ph type="ftr" sz="quarter" idx="11"/>
          </p:nvPr>
        </p:nvSpPr>
        <p:spPr/>
        <p:txBody>
          <a:bodyPr/>
          <a:lstStyle>
            <a:lvl1pPr>
              <a:defRPr>
                <a:solidFill>
                  <a:schemeClr val="bg1"/>
                </a:solidFill>
              </a:defRPr>
            </a:lvl1pPr>
          </a:lstStyle>
          <a:p>
            <a:r>
              <a:rPr lang="en-US"/>
              <a:t>Division/Department Name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300" y="1540308"/>
            <a:ext cx="3810002" cy="2669742"/>
          </a:xfrm>
        </p:spPr>
        <p:txBody>
          <a:bodyPr/>
          <a:lstStyle>
            <a:lvl1pPr>
              <a:lnSpc>
                <a:spcPct val="112000"/>
              </a:lnSpc>
              <a:defRPr sz="1600">
                <a:solidFill>
                  <a:schemeClr val="accent1"/>
                </a:solidFill>
              </a:defRPr>
            </a:lvl1pPr>
            <a:lvl2pPr>
              <a:lnSpc>
                <a:spcPct val="112000"/>
              </a:lnSpc>
              <a:defRPr sz="1600"/>
            </a:lvl2pPr>
            <a:lvl3pPr>
              <a:lnSpc>
                <a:spcPct val="112000"/>
              </a:lnSpc>
              <a:defRPr sz="1600"/>
            </a:lvl3pPr>
            <a:lvl4pPr>
              <a:lnSpc>
                <a:spcPct val="112000"/>
              </a:lnSpc>
              <a:defRPr sz="1600"/>
            </a:lvl4pPr>
            <a:lvl5pPr>
              <a:lnSpc>
                <a:spcPct val="112000"/>
              </a:lnSpc>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503322" y="408071"/>
            <a:ext cx="3810002" cy="616644"/>
          </a:xfrm>
        </p:spPr>
        <p:txBody>
          <a:bodyPr/>
          <a:lstStyle/>
          <a:p>
            <a:r>
              <a:rPr lang="en-US"/>
              <a:t>Click to edit Master title style</a:t>
            </a:r>
            <a:endParaRPr lang="en-US" dirty="0"/>
          </a:p>
        </p:txBody>
      </p:sp>
    </p:spTree>
    <p:extLst>
      <p:ext uri="{BB962C8B-B14F-4D97-AF65-F5344CB8AC3E}">
        <p14:creationId xmlns:p14="http://schemas.microsoft.com/office/powerpoint/2010/main" val="37007428"/>
      </p:ext>
    </p:extLst>
  </p:cSld>
  <p:clrMapOvr>
    <a:masterClrMapping/>
  </p:clrMapOvr>
  <p:extLst>
    <p:ext uri="{DCECCB84-F9BA-43D5-87BE-67443E8EF086}">
      <p15:sldGuideLst xmlns:p15="http://schemas.microsoft.com/office/powerpoint/2012/main">
        <p15:guide id="1" pos="2712">
          <p15:clr>
            <a:srgbClr val="FBAE40"/>
          </p15:clr>
        </p15:guide>
        <p15:guide id="2" pos="304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3FC6688-E25F-29B9-8DD2-7C7C3C4414E4}"/>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a:p>
        </p:txBody>
      </p:sp>
      <p:sp>
        <p:nvSpPr>
          <p:cNvPr id="5" name="Footer Placeholder 4">
            <a:extLst>
              <a:ext uri="{FF2B5EF4-FFF2-40B4-BE49-F238E27FC236}">
                <a16:creationId xmlns:a16="http://schemas.microsoft.com/office/drawing/2014/main" id="{051AEF04-DE35-ACB4-664A-24D76B505A41}"/>
              </a:ext>
            </a:extLst>
          </p:cNvPr>
          <p:cNvSpPr>
            <a:spLocks noGrp="1"/>
          </p:cNvSpPr>
          <p:nvPr>
            <p:ph type="ftr" sz="quarter" idx="14"/>
          </p:nvPr>
        </p:nvSpPr>
        <p:spPr/>
        <p:txBody>
          <a:bodyPr/>
          <a:lstStyle/>
          <a:p>
            <a:r>
              <a:rPr lang="en-US"/>
              <a:t>Division/Department Name</a:t>
            </a:r>
          </a:p>
        </p:txBody>
      </p:sp>
      <p:sp>
        <p:nvSpPr>
          <p:cNvPr id="9" name="Content Placeholder 2">
            <a:extLst>
              <a:ext uri="{FF2B5EF4-FFF2-40B4-BE49-F238E27FC236}">
                <a16:creationId xmlns:a16="http://schemas.microsoft.com/office/drawing/2014/main" id="{07F52610-DBFC-9EDF-6011-28AA66529BA0}"/>
              </a:ext>
            </a:extLst>
          </p:cNvPr>
          <p:cNvSpPr>
            <a:spLocks noGrp="1"/>
          </p:cNvSpPr>
          <p:nvPr>
            <p:ph idx="13"/>
          </p:nvPr>
        </p:nvSpPr>
        <p:spPr>
          <a:xfrm>
            <a:off x="4838699" y="1540309"/>
            <a:ext cx="3771901" cy="2671244"/>
          </a:xfrm>
        </p:spPr>
        <p:txBody>
          <a:bodyPr/>
          <a:lstStyle>
            <a:lvl1pPr>
              <a:lnSpc>
                <a:spcPct val="112000"/>
              </a:lnSpc>
              <a:defRPr sz="1600"/>
            </a:lvl1pPr>
            <a:lvl2pPr>
              <a:lnSpc>
                <a:spcPct val="112000"/>
              </a:lnSpc>
              <a:defRPr sz="1600"/>
            </a:lvl2pPr>
            <a:lvl3pPr>
              <a:lnSpc>
                <a:spcPct val="112000"/>
              </a:lnSpc>
              <a:defRPr sz="1600"/>
            </a:lvl3pPr>
            <a:lvl4pPr>
              <a:lnSpc>
                <a:spcPct val="112000"/>
              </a:lnSpc>
              <a:defRPr sz="1600"/>
            </a:lvl4pPr>
            <a:lvl5pPr>
              <a:lnSpc>
                <a:spcPct val="11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idx="1"/>
          </p:nvPr>
        </p:nvSpPr>
        <p:spPr>
          <a:xfrm>
            <a:off x="495300" y="1540307"/>
            <a:ext cx="3810001" cy="2671245"/>
          </a:xfrm>
        </p:spPr>
        <p:txBody>
          <a:bodyPr/>
          <a:lstStyle>
            <a:lvl1pPr>
              <a:lnSpc>
                <a:spcPct val="112000"/>
              </a:lnSpc>
              <a:defRPr sz="1600"/>
            </a:lvl1pPr>
            <a:lvl2pPr>
              <a:lnSpc>
                <a:spcPct val="112000"/>
              </a:lnSpc>
              <a:defRPr sz="1600"/>
            </a:lvl2pPr>
            <a:lvl3pPr>
              <a:lnSpc>
                <a:spcPct val="112000"/>
              </a:lnSpc>
              <a:defRPr sz="1600"/>
            </a:lvl3pPr>
            <a:lvl4pPr>
              <a:lnSpc>
                <a:spcPct val="112000"/>
              </a:lnSpc>
              <a:defRPr sz="1600"/>
            </a:lvl4pPr>
            <a:lvl5pPr>
              <a:lnSpc>
                <a:spcPct val="11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456802864"/>
      </p:ext>
    </p:extLst>
  </p:cSld>
  <p:clrMapOvr>
    <a:masterClrMapping/>
  </p:clrMapOvr>
  <p:extLst>
    <p:ext uri="{DCECCB84-F9BA-43D5-87BE-67443E8EF086}">
      <p15:sldGuideLst xmlns:p15="http://schemas.microsoft.com/office/powerpoint/2012/main">
        <p15:guide id="2" pos="2712" userDrawn="1">
          <p15:clr>
            <a:srgbClr val="FBAE40"/>
          </p15:clr>
        </p15:guide>
        <p15:guide id="3" pos="3048"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ext and Image - Purple">
    <p:bg>
      <p:bgPr>
        <a:solidFill>
          <a:schemeClr val="tx2"/>
        </a:solidFill>
        <a:effectLst/>
      </p:bgPr>
    </p:bg>
    <p:spTree>
      <p:nvGrpSpPr>
        <p:cNvPr id="1" name=""/>
        <p:cNvGrpSpPr/>
        <p:nvPr/>
      </p:nvGrpSpPr>
      <p:grpSpPr>
        <a:xfrm>
          <a:off x="0" y="0"/>
          <a:ext cx="0" cy="0"/>
          <a:chOff x="0" y="0"/>
          <a:chExt cx="0" cy="0"/>
        </a:xfrm>
      </p:grpSpPr>
      <p:grpSp>
        <p:nvGrpSpPr>
          <p:cNvPr id="4" name="NYU Langone Health Logo">
            <a:extLst>
              <a:ext uri="{FF2B5EF4-FFF2-40B4-BE49-F238E27FC236}">
                <a16:creationId xmlns:a16="http://schemas.microsoft.com/office/drawing/2014/main" id="{A5D7F226-0F89-2B0E-3EE0-91AB855FD407}"/>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6" name="Freeform 5">
              <a:extLst>
                <a:ext uri="{FF2B5EF4-FFF2-40B4-BE49-F238E27FC236}">
                  <a16:creationId xmlns:a16="http://schemas.microsoft.com/office/drawing/2014/main" id="{FFACC8AF-A463-C9B7-28FE-97FCF4C35876}"/>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6">
              <a:extLst>
                <a:ext uri="{FF2B5EF4-FFF2-40B4-BE49-F238E27FC236}">
                  <a16:creationId xmlns:a16="http://schemas.microsoft.com/office/drawing/2014/main" id="{2000C4D0-CAED-CE4A-D8E3-FF0C1F38D0AC}"/>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7">
              <a:extLst>
                <a:ext uri="{FF2B5EF4-FFF2-40B4-BE49-F238E27FC236}">
                  <a16:creationId xmlns:a16="http://schemas.microsoft.com/office/drawing/2014/main" id="{F56719C2-1779-CD8C-56FF-95FD796E6CD7}"/>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838701" y="2"/>
            <a:ext cx="4305299" cy="5143499"/>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2" y="450629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11" name="Footer Placeholder 10">
            <a:extLst>
              <a:ext uri="{FF2B5EF4-FFF2-40B4-BE49-F238E27FC236}">
                <a16:creationId xmlns:a16="http://schemas.microsoft.com/office/drawing/2014/main" id="{EFA0A1CB-D17E-31F8-DF8E-8289C2829564}"/>
              </a:ext>
            </a:extLst>
          </p:cNvPr>
          <p:cNvSpPr>
            <a:spLocks noGrp="1"/>
          </p:cNvSpPr>
          <p:nvPr>
            <p:ph type="ftr" sz="quarter" idx="11"/>
          </p:nvPr>
        </p:nvSpPr>
        <p:spPr/>
        <p:txBody>
          <a:bodyPr/>
          <a:lstStyle>
            <a:lvl1pPr>
              <a:defRPr>
                <a:solidFill>
                  <a:schemeClr val="bg1"/>
                </a:solidFill>
              </a:defRPr>
            </a:lvl1pPr>
          </a:lstStyle>
          <a:p>
            <a:r>
              <a:rPr lang="en-US"/>
              <a:t>Division/Department Name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300" y="1540308"/>
            <a:ext cx="3810002" cy="2669742"/>
          </a:xfrm>
        </p:spPr>
        <p:txBody>
          <a:bodyPr/>
          <a:lstStyle>
            <a:lvl1pPr>
              <a:lnSpc>
                <a:spcPct val="112000"/>
              </a:lnSpc>
              <a:defRPr sz="1600">
                <a:solidFill>
                  <a:schemeClr val="bg1"/>
                </a:solidFill>
              </a:defRPr>
            </a:lvl1pPr>
            <a:lvl2pPr>
              <a:lnSpc>
                <a:spcPct val="112000"/>
              </a:lnSpc>
              <a:defRPr sz="1600">
                <a:solidFill>
                  <a:schemeClr val="bg1"/>
                </a:solidFill>
              </a:defRPr>
            </a:lvl2pPr>
            <a:lvl3pPr>
              <a:lnSpc>
                <a:spcPct val="112000"/>
              </a:lnSpc>
              <a:defRPr sz="1600">
                <a:solidFill>
                  <a:schemeClr val="bg1"/>
                </a:solidFill>
              </a:defRPr>
            </a:lvl3pPr>
            <a:lvl4pPr>
              <a:lnSpc>
                <a:spcPct val="112000"/>
              </a:lnSpc>
              <a:defRPr sz="1600">
                <a:solidFill>
                  <a:schemeClr val="bg1"/>
                </a:solidFill>
              </a:defRPr>
            </a:lvl4pPr>
            <a:lvl5pPr>
              <a:lnSpc>
                <a:spcPct val="112000"/>
              </a:lnSpc>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503322" y="408071"/>
            <a:ext cx="3810002" cy="616644"/>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37668421"/>
      </p:ext>
    </p:extLst>
  </p:cSld>
  <p:clrMapOvr>
    <a:masterClrMapping/>
  </p:clrMapOvr>
  <p:extLst>
    <p:ext uri="{DCECCB84-F9BA-43D5-87BE-67443E8EF086}">
      <p15:sldGuideLst xmlns:p15="http://schemas.microsoft.com/office/powerpoint/2012/main">
        <p15:guide id="1" pos="2712">
          <p15:clr>
            <a:srgbClr val="FBAE40"/>
          </p15:clr>
        </p15:guide>
        <p15:guide id="2" pos="304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nd Image Narrow">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6096001" y="2"/>
            <a:ext cx="3047999" cy="5143499"/>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2" y="450629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4" name="Footer Placeholder 3">
            <a:extLst>
              <a:ext uri="{FF2B5EF4-FFF2-40B4-BE49-F238E27FC236}">
                <a16:creationId xmlns:a16="http://schemas.microsoft.com/office/drawing/2014/main" id="{1CAE2451-7F0A-9DB6-7819-117904A8DB9A}"/>
              </a:ext>
            </a:extLst>
          </p:cNvPr>
          <p:cNvSpPr>
            <a:spLocks noGrp="1"/>
          </p:cNvSpPr>
          <p:nvPr>
            <p:ph type="ftr" sz="quarter" idx="11"/>
          </p:nvPr>
        </p:nvSpPr>
        <p:spPr>
          <a:xfrm>
            <a:off x="6257284" y="4536401"/>
            <a:ext cx="1934216" cy="138499"/>
          </a:xfrm>
        </p:spPr>
        <p:txBody>
          <a:bodyPr/>
          <a:lstStyle>
            <a:lvl1pPr>
              <a:defRPr>
                <a:solidFill>
                  <a:schemeClr val="bg1"/>
                </a:solidFill>
              </a:defRPr>
            </a:lvl1pPr>
          </a:lstStyle>
          <a:p>
            <a:r>
              <a:rPr lang="en-US"/>
              <a:t>Division/Department Name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9" y="1540308"/>
            <a:ext cx="5067301" cy="2669742"/>
          </a:xfrm>
        </p:spPr>
        <p:txBody>
          <a:bodyPr/>
          <a:lstStyle>
            <a:lvl1pPr>
              <a:lnSpc>
                <a:spcPct val="112000"/>
              </a:lnSpc>
              <a:defRPr sz="1600">
                <a:solidFill>
                  <a:schemeClr val="accent1"/>
                </a:solidFill>
              </a:defRPr>
            </a:lvl1pPr>
            <a:lvl2pPr>
              <a:lnSpc>
                <a:spcPct val="112000"/>
              </a:lnSpc>
              <a:defRPr sz="1600"/>
            </a:lvl2pPr>
            <a:lvl3pPr>
              <a:lnSpc>
                <a:spcPct val="112000"/>
              </a:lnSpc>
              <a:defRPr sz="1600"/>
            </a:lvl3pPr>
            <a:lvl4pPr>
              <a:lnSpc>
                <a:spcPct val="112000"/>
              </a:lnSpc>
              <a:defRPr sz="1600"/>
            </a:lvl4pPr>
            <a:lvl5pPr>
              <a:lnSpc>
                <a:spcPct val="112000"/>
              </a:lnSpc>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503321" y="408071"/>
            <a:ext cx="5067301" cy="616644"/>
          </a:xfrm>
        </p:spPr>
        <p:txBody>
          <a:bodyPr/>
          <a:lstStyle/>
          <a:p>
            <a:r>
              <a:rPr lang="en-US"/>
              <a:t>Click to edit Master title style</a:t>
            </a:r>
            <a:endParaRPr lang="en-US" dirty="0"/>
          </a:p>
        </p:txBody>
      </p:sp>
    </p:spTree>
    <p:extLst>
      <p:ext uri="{BB962C8B-B14F-4D97-AF65-F5344CB8AC3E}">
        <p14:creationId xmlns:p14="http://schemas.microsoft.com/office/powerpoint/2010/main" val="3217055641"/>
      </p:ext>
    </p:extLst>
  </p:cSld>
  <p:clrMapOvr>
    <a:masterClrMapping/>
  </p:clrMapOvr>
  <p:extLst>
    <p:ext uri="{DCECCB84-F9BA-43D5-87BE-67443E8EF086}">
      <p15:sldGuideLst xmlns:p15="http://schemas.microsoft.com/office/powerpoint/2012/main">
        <p15:guide id="1" pos="3504">
          <p15:clr>
            <a:srgbClr val="FBAE40"/>
          </p15:clr>
        </p15:guide>
        <p15:guide id="3"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ext and Image Narrow - Purple">
    <p:bg>
      <p:bgPr>
        <a:solidFill>
          <a:schemeClr val="tx2"/>
        </a:solidFill>
        <a:effectLst/>
      </p:bgPr>
    </p:bg>
    <p:spTree>
      <p:nvGrpSpPr>
        <p:cNvPr id="1" name=""/>
        <p:cNvGrpSpPr/>
        <p:nvPr/>
      </p:nvGrpSpPr>
      <p:grpSpPr>
        <a:xfrm>
          <a:off x="0" y="0"/>
          <a:ext cx="0" cy="0"/>
          <a:chOff x="0" y="0"/>
          <a:chExt cx="0" cy="0"/>
        </a:xfrm>
      </p:grpSpPr>
      <p:grpSp>
        <p:nvGrpSpPr>
          <p:cNvPr id="4" name="NYU Langone Health Logo">
            <a:extLst>
              <a:ext uri="{FF2B5EF4-FFF2-40B4-BE49-F238E27FC236}">
                <a16:creationId xmlns:a16="http://schemas.microsoft.com/office/drawing/2014/main" id="{86F87CBD-C4A5-0E8A-C2B9-158EF620837B}"/>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6" name="Freeform 5">
              <a:extLst>
                <a:ext uri="{FF2B5EF4-FFF2-40B4-BE49-F238E27FC236}">
                  <a16:creationId xmlns:a16="http://schemas.microsoft.com/office/drawing/2014/main" id="{65FDBB51-7E99-49D2-7F3B-BBB9C0262480}"/>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6">
              <a:extLst>
                <a:ext uri="{FF2B5EF4-FFF2-40B4-BE49-F238E27FC236}">
                  <a16:creationId xmlns:a16="http://schemas.microsoft.com/office/drawing/2014/main" id="{E76C2DA4-E5E6-8783-0B8D-FB64C28E0C30}"/>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7">
              <a:extLst>
                <a:ext uri="{FF2B5EF4-FFF2-40B4-BE49-F238E27FC236}">
                  <a16:creationId xmlns:a16="http://schemas.microsoft.com/office/drawing/2014/main" id="{D9B093E7-E311-E54D-E524-1E5DB355CDB3}"/>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6096001" y="2"/>
            <a:ext cx="3047999" cy="5143499"/>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2" y="450629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11" name="Footer Placeholder 10">
            <a:extLst>
              <a:ext uri="{FF2B5EF4-FFF2-40B4-BE49-F238E27FC236}">
                <a16:creationId xmlns:a16="http://schemas.microsoft.com/office/drawing/2014/main" id="{1DBBB99C-2F9F-DAB5-0121-D8AFA2E4C16A}"/>
              </a:ext>
            </a:extLst>
          </p:cNvPr>
          <p:cNvSpPr>
            <a:spLocks noGrp="1"/>
          </p:cNvSpPr>
          <p:nvPr>
            <p:ph type="ftr" sz="quarter" idx="11"/>
          </p:nvPr>
        </p:nvSpPr>
        <p:spPr>
          <a:xfrm>
            <a:off x="6249083" y="4536401"/>
            <a:ext cx="1942417" cy="138499"/>
          </a:xfrm>
        </p:spPr>
        <p:txBody>
          <a:bodyPr/>
          <a:lstStyle>
            <a:lvl1pPr>
              <a:defRPr>
                <a:solidFill>
                  <a:schemeClr val="bg1"/>
                </a:solidFill>
              </a:defRPr>
            </a:lvl1pPr>
          </a:lstStyle>
          <a:p>
            <a:r>
              <a:rPr lang="en-US"/>
              <a:t>Division/Department Name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299" y="1540308"/>
            <a:ext cx="5067301" cy="2669742"/>
          </a:xfrm>
        </p:spPr>
        <p:txBody>
          <a:bodyPr/>
          <a:lstStyle>
            <a:lvl1pPr>
              <a:lnSpc>
                <a:spcPct val="112000"/>
              </a:lnSpc>
              <a:defRPr sz="1600">
                <a:solidFill>
                  <a:schemeClr val="bg1"/>
                </a:solidFill>
              </a:defRPr>
            </a:lvl1pPr>
            <a:lvl2pPr>
              <a:lnSpc>
                <a:spcPct val="112000"/>
              </a:lnSpc>
              <a:defRPr sz="1600">
                <a:solidFill>
                  <a:schemeClr val="bg1"/>
                </a:solidFill>
              </a:defRPr>
            </a:lvl2pPr>
            <a:lvl3pPr>
              <a:lnSpc>
                <a:spcPct val="112000"/>
              </a:lnSpc>
              <a:defRPr sz="1600">
                <a:solidFill>
                  <a:schemeClr val="bg1"/>
                </a:solidFill>
              </a:defRPr>
            </a:lvl3pPr>
            <a:lvl4pPr>
              <a:lnSpc>
                <a:spcPct val="112000"/>
              </a:lnSpc>
              <a:defRPr sz="1600">
                <a:solidFill>
                  <a:schemeClr val="bg1"/>
                </a:solidFill>
              </a:defRPr>
            </a:lvl4pPr>
            <a:lvl5pPr>
              <a:lnSpc>
                <a:spcPct val="112000"/>
              </a:lnSpc>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503321" y="408071"/>
            <a:ext cx="5067301" cy="616644"/>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924680919"/>
      </p:ext>
    </p:extLst>
  </p:cSld>
  <p:clrMapOvr>
    <a:masterClrMapping/>
  </p:clrMapOvr>
  <p:extLst>
    <p:ext uri="{DCECCB84-F9BA-43D5-87BE-67443E8EF086}">
      <p15:sldGuideLst xmlns:p15="http://schemas.microsoft.com/office/powerpoint/2012/main">
        <p15:guide id="1" pos="3504">
          <p15:clr>
            <a:srgbClr val="FBAE40"/>
          </p15:clr>
        </p15:guide>
        <p15:guide id="3"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ext and Image Wid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1" y="3771900"/>
            <a:ext cx="9144000" cy="1371600"/>
          </a:xfrm>
          <a:solidFill>
            <a:schemeClr val="bg1">
              <a:lumMod val="85000"/>
            </a:schemeClr>
          </a:solidFill>
        </p:spPr>
        <p:txBody>
          <a:bodyPr tIns="182880"/>
          <a:lstStyle>
            <a:lvl1pPr algn="ctr">
              <a:defRPr>
                <a:solidFill>
                  <a:schemeClr val="tx2"/>
                </a:solidFill>
              </a:defRPr>
            </a:lvl1pPr>
          </a:lstStyle>
          <a:p>
            <a:r>
              <a:rPr lang="en-US"/>
              <a:t>Click icon to add picture</a:t>
            </a:r>
          </a:p>
        </p:txBody>
      </p:sp>
      <p:sp>
        <p:nvSpPr>
          <p:cNvPr id="7" name="NYU Langone Health Logo">
            <a:extLst>
              <a:ext uri="{FF2B5EF4-FFF2-40B4-BE49-F238E27FC236}">
                <a16:creationId xmlns:a16="http://schemas.microsoft.com/office/drawing/2014/main" id="{F611A463-0BD7-3ECD-268F-EE754B7914F1}"/>
              </a:ext>
            </a:extLst>
          </p:cNvPr>
          <p:cNvSpPr>
            <a:spLocks noGrp="1"/>
          </p:cNvSpPr>
          <p:nvPr>
            <p:ph type="body" sz="quarter" idx="14" hasCustomPrompt="1"/>
          </p:nvPr>
        </p:nvSpPr>
        <p:spPr>
          <a:xfrm>
            <a:off x="499309" y="4410244"/>
            <a:ext cx="838200" cy="352425"/>
          </a:xfrm>
          <a:blipFill>
            <a:blip r:embed="rId2">
              <a:extLst>
                <a:ext uri="{96DAC541-7B7A-43D3-8B79-37D633B846F1}">
                  <asvg:svgBlip xmlns:asvg="http://schemas.microsoft.com/office/drawing/2016/SVG/main" r:embed="rId3"/>
                </a:ext>
              </a:extLst>
            </a:blip>
            <a:stretch>
              <a:fillRect/>
            </a:stretch>
          </a:blipFill>
        </p:spPr>
        <p:txBody>
          <a:bodyPr/>
          <a:lstStyle/>
          <a:p>
            <a:pPr lvl="0"/>
            <a:r>
              <a:rPr lang="en-US" dirty="0"/>
              <a:t> </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2" y="450629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6" name="Footer Placeholder 5">
            <a:extLst>
              <a:ext uri="{FF2B5EF4-FFF2-40B4-BE49-F238E27FC236}">
                <a16:creationId xmlns:a16="http://schemas.microsoft.com/office/drawing/2014/main" id="{57E7DC31-F4C4-365C-3C4C-774909AA928E}"/>
              </a:ext>
            </a:extLst>
          </p:cNvPr>
          <p:cNvSpPr>
            <a:spLocks noGrp="1"/>
          </p:cNvSpPr>
          <p:nvPr>
            <p:ph type="ftr" sz="quarter" idx="15"/>
          </p:nvPr>
        </p:nvSpPr>
        <p:spPr/>
        <p:txBody>
          <a:bodyPr/>
          <a:lstStyle>
            <a:lvl1pPr>
              <a:defRPr>
                <a:solidFill>
                  <a:schemeClr val="bg1"/>
                </a:solidFill>
              </a:defRPr>
            </a:lvl1pPr>
          </a:lstStyle>
          <a:p>
            <a:r>
              <a:rPr lang="en-US"/>
              <a:t>Division/Department Name</a:t>
            </a:r>
            <a:endParaRPr lang="en-US" dirty="0"/>
          </a:p>
        </p:txBody>
      </p:sp>
      <p:sp>
        <p:nvSpPr>
          <p:cNvPr id="4" name="Content Placeholder 6">
            <a:extLst>
              <a:ext uri="{FF2B5EF4-FFF2-40B4-BE49-F238E27FC236}">
                <a16:creationId xmlns:a16="http://schemas.microsoft.com/office/drawing/2014/main" id="{16DF9D62-DA62-3653-DD38-9C9FB11C7698}"/>
              </a:ext>
            </a:extLst>
          </p:cNvPr>
          <p:cNvSpPr>
            <a:spLocks noGrp="1"/>
          </p:cNvSpPr>
          <p:nvPr>
            <p:ph sz="quarter" idx="11"/>
          </p:nvPr>
        </p:nvSpPr>
        <p:spPr>
          <a:xfrm>
            <a:off x="495300" y="1554481"/>
            <a:ext cx="7277100" cy="2057778"/>
          </a:xfrm>
        </p:spPr>
        <p:txBody>
          <a:bodyPr/>
          <a:lstStyle>
            <a:lvl1pPr>
              <a:defRPr>
                <a:solidFill>
                  <a:schemeClr val="accent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213162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xt and Image Wide - Purple">
    <p:bg>
      <p:bgPr>
        <a:solidFill>
          <a:schemeClr val="tx2"/>
        </a:solidFill>
        <a:effectLst/>
      </p:bgPr>
    </p:bg>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1" y="3771900"/>
            <a:ext cx="9144000" cy="1371600"/>
          </a:xfrm>
          <a:solidFill>
            <a:schemeClr val="bg1">
              <a:lumMod val="85000"/>
            </a:schemeClr>
          </a:solidFill>
        </p:spPr>
        <p:txBody>
          <a:bodyPr tIns="182880"/>
          <a:lstStyle>
            <a:lvl1pPr algn="ctr">
              <a:defRPr>
                <a:solidFill>
                  <a:schemeClr val="tx2"/>
                </a:solidFill>
              </a:defRPr>
            </a:lvl1pPr>
          </a:lstStyle>
          <a:p>
            <a:r>
              <a:rPr lang="en-US"/>
              <a:t>Click icon to add picture</a:t>
            </a:r>
          </a:p>
        </p:txBody>
      </p:sp>
      <p:sp>
        <p:nvSpPr>
          <p:cNvPr id="7" name="NYU Langone Health Logo">
            <a:extLst>
              <a:ext uri="{FF2B5EF4-FFF2-40B4-BE49-F238E27FC236}">
                <a16:creationId xmlns:a16="http://schemas.microsoft.com/office/drawing/2014/main" id="{F611A463-0BD7-3ECD-268F-EE754B7914F1}"/>
              </a:ext>
            </a:extLst>
          </p:cNvPr>
          <p:cNvSpPr>
            <a:spLocks noGrp="1"/>
          </p:cNvSpPr>
          <p:nvPr>
            <p:ph type="body" sz="quarter" idx="14" hasCustomPrompt="1"/>
          </p:nvPr>
        </p:nvSpPr>
        <p:spPr>
          <a:xfrm>
            <a:off x="499309" y="4410244"/>
            <a:ext cx="838200" cy="352425"/>
          </a:xfrm>
          <a:blipFill>
            <a:blip r:embed="rId2">
              <a:extLst>
                <a:ext uri="{96DAC541-7B7A-43D3-8B79-37D633B846F1}">
                  <asvg:svgBlip xmlns:asvg="http://schemas.microsoft.com/office/drawing/2016/SVG/main" r:embed="rId3"/>
                </a:ext>
              </a:extLst>
            </a:blip>
            <a:stretch>
              <a:fillRect/>
            </a:stretch>
          </a:blipFill>
        </p:spPr>
        <p:txBody>
          <a:bodyPr/>
          <a:lstStyle/>
          <a:p>
            <a:pPr lvl="0"/>
            <a:r>
              <a:rPr lang="en-US" dirty="0"/>
              <a:t> </a:t>
            </a:r>
          </a:p>
        </p:txBody>
      </p:sp>
      <p:sp>
        <p:nvSpPr>
          <p:cNvPr id="3" name="Slide Number Placeholder 5">
            <a:extLst>
              <a:ext uri="{FF2B5EF4-FFF2-40B4-BE49-F238E27FC236}">
                <a16:creationId xmlns:a16="http://schemas.microsoft.com/office/drawing/2014/main" id="{4B7418D1-2207-3DA2-D401-BA061B484A23}"/>
              </a:ext>
            </a:extLst>
          </p:cNvPr>
          <p:cNvSpPr>
            <a:spLocks noGrp="1"/>
          </p:cNvSpPr>
          <p:nvPr>
            <p:ph type="sldNum" sz="quarter" idx="4"/>
          </p:nvPr>
        </p:nvSpPr>
        <p:spPr>
          <a:xfrm>
            <a:off x="8350422" y="450629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6" name="Footer Placeholder 5">
            <a:extLst>
              <a:ext uri="{FF2B5EF4-FFF2-40B4-BE49-F238E27FC236}">
                <a16:creationId xmlns:a16="http://schemas.microsoft.com/office/drawing/2014/main" id="{92224726-864F-99C6-2E39-4E71822B03E1}"/>
              </a:ext>
            </a:extLst>
          </p:cNvPr>
          <p:cNvSpPr>
            <a:spLocks noGrp="1"/>
          </p:cNvSpPr>
          <p:nvPr>
            <p:ph type="ftr" sz="quarter" idx="15"/>
          </p:nvPr>
        </p:nvSpPr>
        <p:spPr/>
        <p:txBody>
          <a:bodyPr/>
          <a:lstStyle>
            <a:lvl1pPr>
              <a:defRPr>
                <a:solidFill>
                  <a:schemeClr val="bg1"/>
                </a:solidFill>
              </a:defRPr>
            </a:lvl1pPr>
          </a:lstStyle>
          <a:p>
            <a:r>
              <a:rPr lang="en-US"/>
              <a:t>Division/Department Name</a:t>
            </a:r>
            <a:endParaRPr lang="en-US" dirty="0"/>
          </a:p>
        </p:txBody>
      </p:sp>
      <p:sp>
        <p:nvSpPr>
          <p:cNvPr id="4" name="Content Placeholder 6">
            <a:extLst>
              <a:ext uri="{FF2B5EF4-FFF2-40B4-BE49-F238E27FC236}">
                <a16:creationId xmlns:a16="http://schemas.microsoft.com/office/drawing/2014/main" id="{16DF9D62-DA62-3653-DD38-9C9FB11C7698}"/>
              </a:ext>
            </a:extLst>
          </p:cNvPr>
          <p:cNvSpPr>
            <a:spLocks noGrp="1"/>
          </p:cNvSpPr>
          <p:nvPr>
            <p:ph sz="quarter" idx="11"/>
          </p:nvPr>
        </p:nvSpPr>
        <p:spPr>
          <a:xfrm>
            <a:off x="495300" y="1554481"/>
            <a:ext cx="7277100" cy="20577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323537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and Large Imag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3036367" y="1"/>
            <a:ext cx="6107634" cy="5143501"/>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7ED6687E-E66B-5294-8095-3A1F08C6B870}"/>
              </a:ext>
            </a:extLst>
          </p:cNvPr>
          <p:cNvSpPr>
            <a:spLocks noGrp="1"/>
          </p:cNvSpPr>
          <p:nvPr>
            <p:ph type="sldNum" sz="quarter" idx="4"/>
          </p:nvPr>
        </p:nvSpPr>
        <p:spPr>
          <a:xfrm>
            <a:off x="8346925" y="4509794"/>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5" name="Footer Placeholder 4">
            <a:extLst>
              <a:ext uri="{FF2B5EF4-FFF2-40B4-BE49-F238E27FC236}">
                <a16:creationId xmlns:a16="http://schemas.microsoft.com/office/drawing/2014/main" id="{E4E82167-816F-0330-5594-30CE0FD38D7F}"/>
              </a:ext>
            </a:extLst>
          </p:cNvPr>
          <p:cNvSpPr>
            <a:spLocks noGrp="1"/>
          </p:cNvSpPr>
          <p:nvPr>
            <p:ph type="ftr" sz="quarter" idx="11"/>
          </p:nvPr>
        </p:nvSpPr>
        <p:spPr/>
        <p:txBody>
          <a:bodyPr/>
          <a:lstStyle>
            <a:lvl1pPr>
              <a:defRPr>
                <a:solidFill>
                  <a:schemeClr val="bg1"/>
                </a:solidFill>
              </a:defRPr>
            </a:lvl1pPr>
          </a:lstStyle>
          <a:p>
            <a:r>
              <a:rPr lang="en-US"/>
              <a:t>Division/Department Name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300" y="1572392"/>
            <a:ext cx="2240921" cy="2647182"/>
          </a:xfrm>
        </p:spPr>
        <p:txBody>
          <a:bodyPr/>
          <a:lstStyle>
            <a:lvl1pPr>
              <a:lnSpc>
                <a:spcPct val="112000"/>
              </a:lnSpc>
              <a:defRPr sz="1600">
                <a:solidFill>
                  <a:schemeClr val="accent1"/>
                </a:solidFill>
              </a:defRPr>
            </a:lvl1pPr>
            <a:lvl2pPr>
              <a:lnSpc>
                <a:spcPct val="112000"/>
              </a:lnSpc>
              <a:defRPr sz="1600"/>
            </a:lvl2pPr>
            <a:lvl3pPr>
              <a:lnSpc>
                <a:spcPct val="112000"/>
              </a:lnSpc>
              <a:defRPr sz="1600"/>
            </a:lvl3pPr>
            <a:lvl4pPr>
              <a:lnSpc>
                <a:spcPct val="112000"/>
              </a:lnSpc>
              <a:defRPr sz="1600"/>
            </a:lvl4pPr>
            <a:lvl5pPr>
              <a:lnSpc>
                <a:spcPct val="112000"/>
              </a:lnSpc>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95300" y="400051"/>
            <a:ext cx="2240921" cy="920750"/>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6999655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ext and Large Image - Purpl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C23C1952-12E9-27F2-6FF0-AEC01151289E}"/>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6" name="Freeform 5">
              <a:extLst>
                <a:ext uri="{FF2B5EF4-FFF2-40B4-BE49-F238E27FC236}">
                  <a16:creationId xmlns:a16="http://schemas.microsoft.com/office/drawing/2014/main" id="{9FBC0409-1906-7166-E733-B5FE52251507}"/>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6">
              <a:extLst>
                <a:ext uri="{FF2B5EF4-FFF2-40B4-BE49-F238E27FC236}">
                  <a16:creationId xmlns:a16="http://schemas.microsoft.com/office/drawing/2014/main" id="{F5FDA380-19E7-A0E8-D0D3-C14B99D1FA1B}"/>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7">
              <a:extLst>
                <a:ext uri="{FF2B5EF4-FFF2-40B4-BE49-F238E27FC236}">
                  <a16:creationId xmlns:a16="http://schemas.microsoft.com/office/drawing/2014/main" id="{F0F2E238-0568-9EE2-91CF-B975CABA5EBC}"/>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3036367" y="1"/>
            <a:ext cx="6107634" cy="5143501"/>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3" name="Slide Number Placeholder 5">
            <a:extLst>
              <a:ext uri="{FF2B5EF4-FFF2-40B4-BE49-F238E27FC236}">
                <a16:creationId xmlns:a16="http://schemas.microsoft.com/office/drawing/2014/main" id="{7ED6687E-E66B-5294-8095-3A1F08C6B870}"/>
              </a:ext>
            </a:extLst>
          </p:cNvPr>
          <p:cNvSpPr>
            <a:spLocks noGrp="1"/>
          </p:cNvSpPr>
          <p:nvPr>
            <p:ph type="sldNum" sz="quarter" idx="4"/>
          </p:nvPr>
        </p:nvSpPr>
        <p:spPr>
          <a:xfrm>
            <a:off x="8346925" y="4509794"/>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11" name="Footer Placeholder 10">
            <a:extLst>
              <a:ext uri="{FF2B5EF4-FFF2-40B4-BE49-F238E27FC236}">
                <a16:creationId xmlns:a16="http://schemas.microsoft.com/office/drawing/2014/main" id="{5BDEAB25-CCC6-CD27-0A99-13A1DCE7F6F0}"/>
              </a:ext>
            </a:extLst>
          </p:cNvPr>
          <p:cNvSpPr>
            <a:spLocks noGrp="1"/>
          </p:cNvSpPr>
          <p:nvPr>
            <p:ph type="ftr" sz="quarter" idx="11"/>
          </p:nvPr>
        </p:nvSpPr>
        <p:spPr/>
        <p:txBody>
          <a:bodyPr/>
          <a:lstStyle>
            <a:lvl1pPr>
              <a:defRPr>
                <a:solidFill>
                  <a:schemeClr val="bg1"/>
                </a:solidFill>
              </a:defRPr>
            </a:lvl1pPr>
          </a:lstStyle>
          <a:p>
            <a:r>
              <a:rPr lang="en-US"/>
              <a:t>Division/Department Name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300" y="1572392"/>
            <a:ext cx="2240921" cy="2647182"/>
          </a:xfrm>
        </p:spPr>
        <p:txBody>
          <a:bodyPr/>
          <a:lstStyle>
            <a:lvl1pPr>
              <a:lnSpc>
                <a:spcPct val="112000"/>
              </a:lnSpc>
              <a:defRPr sz="1600">
                <a:solidFill>
                  <a:schemeClr val="bg1"/>
                </a:solidFill>
              </a:defRPr>
            </a:lvl1pPr>
            <a:lvl2pPr>
              <a:lnSpc>
                <a:spcPct val="112000"/>
              </a:lnSpc>
              <a:defRPr sz="1600">
                <a:solidFill>
                  <a:schemeClr val="bg1"/>
                </a:solidFill>
              </a:defRPr>
            </a:lvl2pPr>
            <a:lvl3pPr>
              <a:lnSpc>
                <a:spcPct val="112000"/>
              </a:lnSpc>
              <a:defRPr sz="1600">
                <a:solidFill>
                  <a:schemeClr val="bg1"/>
                </a:solidFill>
              </a:defRPr>
            </a:lvl3pPr>
            <a:lvl4pPr>
              <a:lnSpc>
                <a:spcPct val="112000"/>
              </a:lnSpc>
              <a:defRPr sz="1600">
                <a:solidFill>
                  <a:schemeClr val="bg1"/>
                </a:solidFill>
              </a:defRPr>
            </a:lvl4pPr>
            <a:lvl5pPr>
              <a:lnSpc>
                <a:spcPct val="112000"/>
              </a:lnSpc>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95300" y="400051"/>
            <a:ext cx="2240921" cy="92075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286456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ext and Full Page Image">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1" y="1"/>
            <a:ext cx="9144001" cy="5143501"/>
          </a:xfrm>
          <a:solidFill>
            <a:schemeClr val="bg1">
              <a:lumMod val="85000"/>
            </a:schemeClr>
          </a:solidFill>
        </p:spPr>
        <p:txBody>
          <a:bodyPr tIns="1005840"/>
          <a:lstStyle>
            <a:lvl1pPr algn="ctr">
              <a:defRPr>
                <a:solidFill>
                  <a:schemeClr val="tx2"/>
                </a:solidFill>
              </a:defRPr>
            </a:lvl1pPr>
          </a:lstStyle>
          <a:p>
            <a:r>
              <a:rPr lang="en-US"/>
              <a:t>Click icon to add picture</a:t>
            </a:r>
            <a:endParaRPr lang="en-US" dirty="0"/>
          </a:p>
        </p:txBody>
      </p:sp>
      <p:sp>
        <p:nvSpPr>
          <p:cNvPr id="3" name="NYU Langone Health Logo">
            <a:extLst>
              <a:ext uri="{FF2B5EF4-FFF2-40B4-BE49-F238E27FC236}">
                <a16:creationId xmlns:a16="http://schemas.microsoft.com/office/drawing/2014/main" id="{76799307-424C-8A97-EDE0-544A13555A70}"/>
              </a:ext>
            </a:extLst>
          </p:cNvPr>
          <p:cNvSpPr>
            <a:spLocks noGrp="1"/>
          </p:cNvSpPr>
          <p:nvPr>
            <p:ph type="body" sz="quarter" idx="14" hasCustomPrompt="1"/>
          </p:nvPr>
        </p:nvSpPr>
        <p:spPr>
          <a:xfrm>
            <a:off x="507330" y="4410244"/>
            <a:ext cx="838200" cy="352425"/>
          </a:xfrm>
          <a:blipFill>
            <a:blip r:embed="rId2">
              <a:extLst>
                <a:ext uri="{96DAC541-7B7A-43D3-8B79-37D633B846F1}">
                  <asvg:svgBlip xmlns:asvg="http://schemas.microsoft.com/office/drawing/2016/SVG/main" r:embed="rId3"/>
                </a:ext>
              </a:extLst>
            </a:blip>
            <a:stretch>
              <a:fillRect/>
            </a:stretch>
          </a:blipFill>
        </p:spPr>
        <p:txBody>
          <a:bodyPr/>
          <a:lstStyle/>
          <a:p>
            <a:pPr lvl="0"/>
            <a:r>
              <a:rPr lang="en-US" dirty="0"/>
              <a:t> </a:t>
            </a:r>
          </a:p>
        </p:txBody>
      </p:sp>
      <p:sp>
        <p:nvSpPr>
          <p:cNvPr id="5" name="Slide Number Placeholder 5">
            <a:extLst>
              <a:ext uri="{FF2B5EF4-FFF2-40B4-BE49-F238E27FC236}">
                <a16:creationId xmlns:a16="http://schemas.microsoft.com/office/drawing/2014/main" id="{2182874F-C92B-945D-B692-C1B9B8C5B79A}"/>
              </a:ext>
            </a:extLst>
          </p:cNvPr>
          <p:cNvSpPr>
            <a:spLocks noGrp="1"/>
          </p:cNvSpPr>
          <p:nvPr>
            <p:ph type="sldNum" sz="quarter" idx="4"/>
          </p:nvPr>
        </p:nvSpPr>
        <p:spPr>
          <a:xfrm>
            <a:off x="8350422" y="450629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4" name="Footer Placeholder 3">
            <a:extLst>
              <a:ext uri="{FF2B5EF4-FFF2-40B4-BE49-F238E27FC236}">
                <a16:creationId xmlns:a16="http://schemas.microsoft.com/office/drawing/2014/main" id="{08FBBF81-8C89-DF23-78CA-8B0FAB4530F0}"/>
              </a:ext>
            </a:extLst>
          </p:cNvPr>
          <p:cNvSpPr>
            <a:spLocks noGrp="1"/>
          </p:cNvSpPr>
          <p:nvPr>
            <p:ph type="ftr" sz="quarter" idx="15"/>
          </p:nvPr>
        </p:nvSpPr>
        <p:spPr/>
        <p:txBody>
          <a:bodyPr/>
          <a:lstStyle>
            <a:lvl1pPr>
              <a:defRPr>
                <a:solidFill>
                  <a:schemeClr val="bg1"/>
                </a:solidFill>
              </a:defRPr>
            </a:lvl1pPr>
          </a:lstStyle>
          <a:p>
            <a:r>
              <a:rPr lang="en-US"/>
              <a:t>Division/Department Name</a:t>
            </a:r>
            <a:endParaRPr lang="en-US" dirty="0"/>
          </a:p>
        </p:txBody>
      </p:sp>
      <p:sp>
        <p:nvSpPr>
          <p:cNvPr id="13" name="Content Placeholder 2">
            <a:extLst>
              <a:ext uri="{FF2B5EF4-FFF2-40B4-BE49-F238E27FC236}">
                <a16:creationId xmlns:a16="http://schemas.microsoft.com/office/drawing/2014/main" id="{313CFE71-3F3A-F8D9-8EE4-516B6E1B2C9D}"/>
              </a:ext>
            </a:extLst>
          </p:cNvPr>
          <p:cNvSpPr>
            <a:spLocks noGrp="1"/>
          </p:cNvSpPr>
          <p:nvPr>
            <p:ph idx="13"/>
          </p:nvPr>
        </p:nvSpPr>
        <p:spPr>
          <a:xfrm>
            <a:off x="495300" y="1542656"/>
            <a:ext cx="5448300" cy="2676918"/>
          </a:xfrm>
        </p:spPr>
        <p:txBody>
          <a:bodyPr/>
          <a:lstStyle>
            <a:lvl1pPr>
              <a:lnSpc>
                <a:spcPct val="82000"/>
              </a:lnSpc>
              <a:defRPr sz="4500" b="0">
                <a:solidFill>
                  <a:schemeClr val="bg1"/>
                </a:solidFill>
              </a:defRPr>
            </a:lvl1pPr>
            <a:lvl2pPr>
              <a:lnSpc>
                <a:spcPct val="115000"/>
              </a:lnSpc>
              <a:defRPr/>
            </a:lvl2pPr>
            <a:lvl3pPr>
              <a:lnSpc>
                <a:spcPct val="115000"/>
              </a:lnSpc>
              <a:defRPr/>
            </a:lvl3pPr>
            <a:lvl4pPr>
              <a:lnSpc>
                <a:spcPct val="115000"/>
              </a:lnSpc>
              <a:defRPr/>
            </a:lvl4pPr>
            <a:lvl5pPr>
              <a:lnSpc>
                <a:spcPct val="115000"/>
              </a:lnSpc>
              <a:defRPr/>
            </a:lvl5pPr>
          </a:lstStyle>
          <a:p>
            <a:pPr lvl="0"/>
            <a:r>
              <a:rPr lang="en-US"/>
              <a:t>Edit Master text styles</a:t>
            </a:r>
          </a:p>
        </p:txBody>
      </p:sp>
      <p:sp>
        <p:nvSpPr>
          <p:cNvPr id="2" name="Title 1"/>
          <p:cNvSpPr>
            <a:spLocks noGrp="1"/>
          </p:cNvSpPr>
          <p:nvPr>
            <p:ph type="title"/>
          </p:nvPr>
        </p:nvSpPr>
        <p:spPr>
          <a:xfrm>
            <a:off x="495300" y="400050"/>
            <a:ext cx="7066789" cy="815580"/>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542335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4645FEE-0D66-8F6B-F262-51EC62F50AB8}"/>
              </a:ext>
            </a:extLst>
          </p:cNvPr>
          <p:cNvSpPr>
            <a:spLocks noGrp="1"/>
          </p:cNvSpPr>
          <p:nvPr>
            <p:ph type="sldNum" sz="quarter" idx="4"/>
          </p:nvPr>
        </p:nvSpPr>
        <p:spPr>
          <a:xfrm>
            <a:off x="8350422" y="4514317"/>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dirty="0"/>
          </a:p>
        </p:txBody>
      </p:sp>
      <p:sp>
        <p:nvSpPr>
          <p:cNvPr id="5" name="Footer Placeholder 4">
            <a:extLst>
              <a:ext uri="{FF2B5EF4-FFF2-40B4-BE49-F238E27FC236}">
                <a16:creationId xmlns:a16="http://schemas.microsoft.com/office/drawing/2014/main" id="{56250348-974D-18B5-6E6F-24FA7F9F5613}"/>
              </a:ext>
            </a:extLst>
          </p:cNvPr>
          <p:cNvSpPr>
            <a:spLocks noGrp="1"/>
          </p:cNvSpPr>
          <p:nvPr>
            <p:ph type="ftr" sz="quarter" idx="15"/>
          </p:nvPr>
        </p:nvSpPr>
        <p:spPr/>
        <p:txBody>
          <a:bodyPr/>
          <a:lstStyle/>
          <a:p>
            <a:r>
              <a:rPr lang="en-US"/>
              <a:t>Division/Department Name</a:t>
            </a:r>
            <a:endParaRPr lang="en-US" dirty="0"/>
          </a:p>
        </p:txBody>
      </p:sp>
      <p:sp>
        <p:nvSpPr>
          <p:cNvPr id="10" name="Content Placeholder 2">
            <a:extLst>
              <a:ext uri="{FF2B5EF4-FFF2-40B4-BE49-F238E27FC236}">
                <a16:creationId xmlns:a16="http://schemas.microsoft.com/office/drawing/2014/main" id="{0D18C1C8-D8FB-BD07-A65C-92605D1A9036}"/>
              </a:ext>
            </a:extLst>
          </p:cNvPr>
          <p:cNvSpPr>
            <a:spLocks noGrp="1"/>
          </p:cNvSpPr>
          <p:nvPr>
            <p:ph idx="14"/>
          </p:nvPr>
        </p:nvSpPr>
        <p:spPr>
          <a:xfrm>
            <a:off x="4838701" y="3587184"/>
            <a:ext cx="3771900" cy="622867"/>
          </a:xfrm>
        </p:spPr>
        <p:txBody>
          <a:bodyPr/>
          <a:lstStyle>
            <a:lvl1pPr>
              <a:lnSpc>
                <a:spcPct val="112000"/>
              </a:lnSpc>
              <a:defRPr sz="1400">
                <a:solidFill>
                  <a:schemeClr val="accent1"/>
                </a:solidFill>
              </a:defRPr>
            </a:lvl1pPr>
            <a:lvl2pPr>
              <a:lnSpc>
                <a:spcPct val="112000"/>
              </a:lnSpc>
              <a:defRPr sz="1400"/>
            </a:lvl2pPr>
            <a:lvl3pPr marL="109725" indent="-109725">
              <a:lnSpc>
                <a:spcPct val="112000"/>
              </a:lnSpc>
              <a:defRPr sz="1400"/>
            </a:lvl3pPr>
            <a:lvl4pPr marL="292601" indent="-109725">
              <a:lnSpc>
                <a:spcPct val="112000"/>
              </a:lnSpc>
              <a:defRPr sz="1400"/>
            </a:lvl4pPr>
            <a:lvl5pPr marL="475476" indent="-109725">
              <a:lnSpc>
                <a:spcPct val="112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13">
            <a:extLst>
              <a:ext uri="{FF2B5EF4-FFF2-40B4-BE49-F238E27FC236}">
                <a16:creationId xmlns:a16="http://schemas.microsoft.com/office/drawing/2014/main" id="{32AB9D3B-A168-5E4F-54A4-969E9494DB3C}"/>
              </a:ext>
            </a:extLst>
          </p:cNvPr>
          <p:cNvSpPr>
            <a:spLocks noGrp="1"/>
          </p:cNvSpPr>
          <p:nvPr>
            <p:ph type="pic" sz="quarter" idx="13"/>
          </p:nvPr>
        </p:nvSpPr>
        <p:spPr>
          <a:xfrm>
            <a:off x="4838700" y="1427981"/>
            <a:ext cx="3771900"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300" y="3587184"/>
            <a:ext cx="3810000" cy="622867"/>
          </a:xfrm>
        </p:spPr>
        <p:txBody>
          <a:bodyPr/>
          <a:lstStyle>
            <a:lvl1pPr>
              <a:lnSpc>
                <a:spcPct val="112000"/>
              </a:lnSpc>
              <a:defRPr sz="1400">
                <a:solidFill>
                  <a:schemeClr val="accent1"/>
                </a:solidFill>
              </a:defRPr>
            </a:lvl1pPr>
            <a:lvl2pPr>
              <a:lnSpc>
                <a:spcPct val="112000"/>
              </a:lnSpc>
              <a:defRPr sz="1400"/>
            </a:lvl2pPr>
            <a:lvl3pPr marL="109725" indent="-109725">
              <a:lnSpc>
                <a:spcPct val="112000"/>
              </a:lnSpc>
              <a:defRPr sz="1400"/>
            </a:lvl3pPr>
            <a:lvl4pPr marL="292601" indent="-109725">
              <a:lnSpc>
                <a:spcPct val="112000"/>
              </a:lnSpc>
              <a:defRPr sz="1400"/>
            </a:lvl4pPr>
            <a:lvl5pPr marL="475476" indent="-109725">
              <a:lnSpc>
                <a:spcPct val="112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5300" y="1427981"/>
            <a:ext cx="3810001"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86051195"/>
      </p:ext>
    </p:extLst>
  </p:cSld>
  <p:clrMapOvr>
    <a:masterClrMapping/>
  </p:clrMapOvr>
  <p:extLst>
    <p:ext uri="{DCECCB84-F9BA-43D5-87BE-67443E8EF086}">
      <p15:sldGuideLst xmlns:p15="http://schemas.microsoft.com/office/powerpoint/2012/main">
        <p15:guide id="1" pos="2712">
          <p15:clr>
            <a:srgbClr val="FBAE40"/>
          </p15:clr>
        </p15:guide>
        <p15:guide id="2" pos="304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ext and Two Images - Purpl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7AB60D01-24B7-A43D-083C-92C2FEF554A6}"/>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6" name="Freeform 5">
              <a:extLst>
                <a:ext uri="{FF2B5EF4-FFF2-40B4-BE49-F238E27FC236}">
                  <a16:creationId xmlns:a16="http://schemas.microsoft.com/office/drawing/2014/main" id="{664C890F-1137-9304-EB64-07B52030DC2F}"/>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6">
              <a:extLst>
                <a:ext uri="{FF2B5EF4-FFF2-40B4-BE49-F238E27FC236}">
                  <a16:creationId xmlns:a16="http://schemas.microsoft.com/office/drawing/2014/main" id="{DCA53D7D-31B4-175F-357F-CF1193687009}"/>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7">
              <a:extLst>
                <a:ext uri="{FF2B5EF4-FFF2-40B4-BE49-F238E27FC236}">
                  <a16:creationId xmlns:a16="http://schemas.microsoft.com/office/drawing/2014/main" id="{58E595A2-3ACE-F573-725B-4A57FBCC01CA}"/>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3" name="Slide Number Placeholder 5">
            <a:extLst>
              <a:ext uri="{FF2B5EF4-FFF2-40B4-BE49-F238E27FC236}">
                <a16:creationId xmlns:a16="http://schemas.microsoft.com/office/drawing/2014/main" id="{B4645FEE-0D66-8F6B-F262-51EC62F50AB8}"/>
              </a:ext>
            </a:extLst>
          </p:cNvPr>
          <p:cNvSpPr>
            <a:spLocks noGrp="1"/>
          </p:cNvSpPr>
          <p:nvPr>
            <p:ph type="sldNum" sz="quarter" idx="4"/>
          </p:nvPr>
        </p:nvSpPr>
        <p:spPr>
          <a:xfrm>
            <a:off x="8350422" y="4514317"/>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13" name="Footer Placeholder 12">
            <a:extLst>
              <a:ext uri="{FF2B5EF4-FFF2-40B4-BE49-F238E27FC236}">
                <a16:creationId xmlns:a16="http://schemas.microsoft.com/office/drawing/2014/main" id="{702EAAF8-908B-87A4-8FF7-8E0EB50FA8D2}"/>
              </a:ext>
            </a:extLst>
          </p:cNvPr>
          <p:cNvSpPr>
            <a:spLocks noGrp="1"/>
          </p:cNvSpPr>
          <p:nvPr>
            <p:ph type="ftr" sz="quarter" idx="15"/>
          </p:nvPr>
        </p:nvSpPr>
        <p:spPr/>
        <p:txBody>
          <a:bodyPr/>
          <a:lstStyle>
            <a:lvl1pPr>
              <a:defRPr>
                <a:solidFill>
                  <a:schemeClr val="bg1"/>
                </a:solidFill>
              </a:defRPr>
            </a:lvl1pPr>
          </a:lstStyle>
          <a:p>
            <a:r>
              <a:rPr lang="en-US"/>
              <a:t>Division/Department Name</a:t>
            </a:r>
            <a:endParaRPr lang="en-US" dirty="0"/>
          </a:p>
        </p:txBody>
      </p:sp>
      <p:sp>
        <p:nvSpPr>
          <p:cNvPr id="10" name="Content Placeholder 2">
            <a:extLst>
              <a:ext uri="{FF2B5EF4-FFF2-40B4-BE49-F238E27FC236}">
                <a16:creationId xmlns:a16="http://schemas.microsoft.com/office/drawing/2014/main" id="{0D18C1C8-D8FB-BD07-A65C-92605D1A9036}"/>
              </a:ext>
            </a:extLst>
          </p:cNvPr>
          <p:cNvSpPr>
            <a:spLocks noGrp="1"/>
          </p:cNvSpPr>
          <p:nvPr>
            <p:ph idx="14"/>
          </p:nvPr>
        </p:nvSpPr>
        <p:spPr>
          <a:xfrm>
            <a:off x="4838701" y="3587184"/>
            <a:ext cx="3771900" cy="622867"/>
          </a:xfrm>
        </p:spPr>
        <p:txBody>
          <a:bodyPr/>
          <a:lstStyle>
            <a:lvl1pPr>
              <a:lnSpc>
                <a:spcPct val="112000"/>
              </a:lnSpc>
              <a:defRPr sz="1400">
                <a:solidFill>
                  <a:schemeClr val="bg1"/>
                </a:solidFill>
              </a:defRPr>
            </a:lvl1pPr>
            <a:lvl2pPr>
              <a:lnSpc>
                <a:spcPct val="112000"/>
              </a:lnSpc>
              <a:defRPr sz="1400">
                <a:solidFill>
                  <a:schemeClr val="bg1"/>
                </a:solidFill>
              </a:defRPr>
            </a:lvl2pPr>
            <a:lvl3pPr marL="109725" indent="-109725">
              <a:lnSpc>
                <a:spcPct val="112000"/>
              </a:lnSpc>
              <a:defRPr sz="1400">
                <a:solidFill>
                  <a:schemeClr val="bg1"/>
                </a:solidFill>
              </a:defRPr>
            </a:lvl3pPr>
            <a:lvl4pPr marL="292601" indent="-109725">
              <a:lnSpc>
                <a:spcPct val="112000"/>
              </a:lnSpc>
              <a:defRPr sz="1400">
                <a:solidFill>
                  <a:schemeClr val="bg1"/>
                </a:solidFill>
              </a:defRPr>
            </a:lvl4pPr>
            <a:lvl5pPr marL="475476" indent="-109725">
              <a:lnSpc>
                <a:spcPct val="112000"/>
              </a:lnSpc>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13">
            <a:extLst>
              <a:ext uri="{FF2B5EF4-FFF2-40B4-BE49-F238E27FC236}">
                <a16:creationId xmlns:a16="http://schemas.microsoft.com/office/drawing/2014/main" id="{32AB9D3B-A168-5E4F-54A4-969E9494DB3C}"/>
              </a:ext>
            </a:extLst>
          </p:cNvPr>
          <p:cNvSpPr>
            <a:spLocks noGrp="1"/>
          </p:cNvSpPr>
          <p:nvPr>
            <p:ph type="pic" sz="quarter" idx="13"/>
          </p:nvPr>
        </p:nvSpPr>
        <p:spPr>
          <a:xfrm>
            <a:off x="4838700" y="1427981"/>
            <a:ext cx="3771900"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300" y="3587184"/>
            <a:ext cx="3810000" cy="622867"/>
          </a:xfrm>
        </p:spPr>
        <p:txBody>
          <a:bodyPr/>
          <a:lstStyle>
            <a:lvl1pPr>
              <a:lnSpc>
                <a:spcPct val="112000"/>
              </a:lnSpc>
              <a:defRPr sz="1400">
                <a:solidFill>
                  <a:schemeClr val="bg1"/>
                </a:solidFill>
              </a:defRPr>
            </a:lvl1pPr>
            <a:lvl2pPr>
              <a:lnSpc>
                <a:spcPct val="112000"/>
              </a:lnSpc>
              <a:defRPr sz="1400">
                <a:solidFill>
                  <a:schemeClr val="bg1"/>
                </a:solidFill>
              </a:defRPr>
            </a:lvl2pPr>
            <a:lvl3pPr marL="109725" indent="-109725">
              <a:lnSpc>
                <a:spcPct val="112000"/>
              </a:lnSpc>
              <a:defRPr sz="1400">
                <a:solidFill>
                  <a:schemeClr val="bg1"/>
                </a:solidFill>
              </a:defRPr>
            </a:lvl3pPr>
            <a:lvl4pPr marL="292601" indent="-109725">
              <a:lnSpc>
                <a:spcPct val="112000"/>
              </a:lnSpc>
              <a:defRPr sz="1400">
                <a:solidFill>
                  <a:schemeClr val="bg1"/>
                </a:solidFill>
              </a:defRPr>
            </a:lvl4pPr>
            <a:lvl5pPr marL="475476" indent="-109725">
              <a:lnSpc>
                <a:spcPct val="112000"/>
              </a:lnSpc>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5300" y="1427981"/>
            <a:ext cx="3810001" cy="1965960"/>
          </a:xfrm>
          <a:solidFill>
            <a:schemeClr val="bg1">
              <a:lumMod val="85000"/>
            </a:schemeClr>
          </a:solidFill>
        </p:spPr>
        <p:txBody>
          <a:bodyPr tIns="731520"/>
          <a:lstStyle>
            <a:lvl1pPr algn="ctr">
              <a:defRPr>
                <a:solidFill>
                  <a:schemeClr val="tx2"/>
                </a:solidFill>
              </a:defRPr>
            </a:lvl1pPr>
          </a:lstStyle>
          <a:p>
            <a:r>
              <a:rPr lang="en-US"/>
              <a:t>Click icon to add picture</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17430611"/>
      </p:ext>
    </p:extLst>
  </p:cSld>
  <p:clrMapOvr>
    <a:masterClrMapping/>
  </p:clrMapOvr>
  <p:extLst>
    <p:ext uri="{DCECCB84-F9BA-43D5-87BE-67443E8EF086}">
      <p15:sldGuideLst xmlns:p15="http://schemas.microsoft.com/office/powerpoint/2012/main">
        <p15:guide id="1" pos="2712">
          <p15:clr>
            <a:srgbClr val="FBAE40"/>
          </p15:clr>
        </p15:guide>
        <p15:guide id="2" pos="30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lumn Text - Purple">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AAE8EEEB-29E3-EDA3-1073-4EC90A4C432E}"/>
              </a:ext>
            </a:extLst>
          </p:cNvPr>
          <p:cNvGrpSpPr>
            <a:grpSpLocks noChangeAspect="1"/>
          </p:cNvGrpSpPr>
          <p:nvPr userDrawn="1"/>
        </p:nvGrpSpPr>
        <p:grpSpPr>
          <a:xfrm>
            <a:off x="488401" y="4416764"/>
            <a:ext cx="823087" cy="357189"/>
            <a:chOff x="2138363" y="5326063"/>
            <a:chExt cx="1935162" cy="839788"/>
          </a:xfrm>
          <a:solidFill>
            <a:schemeClr val="bg1"/>
          </a:solidFill>
        </p:grpSpPr>
        <p:sp>
          <p:nvSpPr>
            <p:cNvPr id="7" name="Freeform 6">
              <a:extLst>
                <a:ext uri="{FF2B5EF4-FFF2-40B4-BE49-F238E27FC236}">
                  <a16:creationId xmlns:a16="http://schemas.microsoft.com/office/drawing/2014/main" id="{E46C8F5D-D34C-8152-7D82-919C3530EA70}"/>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24F66CA7-2A56-D9EB-4CB8-EFBC06A66682}"/>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42D65B68-38F9-1830-1236-45E669ED07BD}"/>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Slide Number Placeholder 5">
            <a:extLst>
              <a:ext uri="{FF2B5EF4-FFF2-40B4-BE49-F238E27FC236}">
                <a16:creationId xmlns:a16="http://schemas.microsoft.com/office/drawing/2014/main" id="{33FC6688-E25F-29B9-8DD2-7C7C3C4414E4}"/>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a:p>
        </p:txBody>
      </p:sp>
      <p:sp>
        <p:nvSpPr>
          <p:cNvPr id="11" name="Footer Placeholder 10">
            <a:extLst>
              <a:ext uri="{FF2B5EF4-FFF2-40B4-BE49-F238E27FC236}">
                <a16:creationId xmlns:a16="http://schemas.microsoft.com/office/drawing/2014/main" id="{B334A6DE-58D8-0387-D000-CC316F5C9954}"/>
              </a:ext>
            </a:extLst>
          </p:cNvPr>
          <p:cNvSpPr>
            <a:spLocks noGrp="1"/>
          </p:cNvSpPr>
          <p:nvPr>
            <p:ph type="ftr" sz="quarter" idx="14"/>
          </p:nvPr>
        </p:nvSpPr>
        <p:spPr/>
        <p:txBody>
          <a:bodyPr/>
          <a:lstStyle>
            <a:lvl1pPr>
              <a:defRPr>
                <a:solidFill>
                  <a:schemeClr val="bg1"/>
                </a:solidFill>
              </a:defRPr>
            </a:lvl1pPr>
          </a:lstStyle>
          <a:p>
            <a:r>
              <a:rPr lang="en-US"/>
              <a:t>Division/Department Name</a:t>
            </a:r>
          </a:p>
        </p:txBody>
      </p:sp>
      <p:sp>
        <p:nvSpPr>
          <p:cNvPr id="9" name="Content Placeholder 2">
            <a:extLst>
              <a:ext uri="{FF2B5EF4-FFF2-40B4-BE49-F238E27FC236}">
                <a16:creationId xmlns:a16="http://schemas.microsoft.com/office/drawing/2014/main" id="{07F52610-DBFC-9EDF-6011-28AA66529BA0}"/>
              </a:ext>
            </a:extLst>
          </p:cNvPr>
          <p:cNvSpPr>
            <a:spLocks noGrp="1"/>
          </p:cNvSpPr>
          <p:nvPr>
            <p:ph idx="13"/>
          </p:nvPr>
        </p:nvSpPr>
        <p:spPr>
          <a:xfrm>
            <a:off x="4838699" y="1540309"/>
            <a:ext cx="3771901" cy="2671244"/>
          </a:xfrm>
        </p:spPr>
        <p:txBody>
          <a:bodyPr/>
          <a:lstStyle>
            <a:lvl1pPr>
              <a:lnSpc>
                <a:spcPct val="112000"/>
              </a:lnSpc>
              <a:defRPr sz="1600">
                <a:solidFill>
                  <a:schemeClr val="bg1"/>
                </a:solidFill>
              </a:defRPr>
            </a:lvl1pPr>
            <a:lvl2pPr>
              <a:lnSpc>
                <a:spcPct val="112000"/>
              </a:lnSpc>
              <a:defRPr sz="1600">
                <a:solidFill>
                  <a:schemeClr val="bg1"/>
                </a:solidFill>
              </a:defRPr>
            </a:lvl2pPr>
            <a:lvl3pPr>
              <a:lnSpc>
                <a:spcPct val="112000"/>
              </a:lnSpc>
              <a:defRPr sz="1600">
                <a:solidFill>
                  <a:schemeClr val="bg1"/>
                </a:solidFill>
              </a:defRPr>
            </a:lvl3pPr>
            <a:lvl4pPr>
              <a:lnSpc>
                <a:spcPct val="112000"/>
              </a:lnSpc>
              <a:defRPr sz="1600">
                <a:solidFill>
                  <a:schemeClr val="bg1"/>
                </a:solidFill>
              </a:defRPr>
            </a:lvl4pPr>
            <a:lvl5pPr>
              <a:lnSpc>
                <a:spcPct val="112000"/>
              </a:lnSpc>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idx="1"/>
          </p:nvPr>
        </p:nvSpPr>
        <p:spPr>
          <a:xfrm>
            <a:off x="495300" y="1540307"/>
            <a:ext cx="3810001" cy="2671245"/>
          </a:xfrm>
        </p:spPr>
        <p:txBody>
          <a:bodyPr/>
          <a:lstStyle>
            <a:lvl1pPr>
              <a:lnSpc>
                <a:spcPct val="112000"/>
              </a:lnSpc>
              <a:defRPr sz="1600">
                <a:solidFill>
                  <a:schemeClr val="bg1"/>
                </a:solidFill>
              </a:defRPr>
            </a:lvl1pPr>
            <a:lvl2pPr>
              <a:lnSpc>
                <a:spcPct val="112000"/>
              </a:lnSpc>
              <a:defRPr sz="1600">
                <a:solidFill>
                  <a:schemeClr val="bg1"/>
                </a:solidFill>
              </a:defRPr>
            </a:lvl2pPr>
            <a:lvl3pPr>
              <a:lnSpc>
                <a:spcPct val="112000"/>
              </a:lnSpc>
              <a:defRPr sz="1600">
                <a:solidFill>
                  <a:schemeClr val="bg1"/>
                </a:solidFill>
              </a:defRPr>
            </a:lvl3pPr>
            <a:lvl4pPr>
              <a:lnSpc>
                <a:spcPct val="112000"/>
              </a:lnSpc>
              <a:defRPr sz="1600">
                <a:solidFill>
                  <a:schemeClr val="bg1"/>
                </a:solidFill>
              </a:defRPr>
            </a:lvl4pPr>
            <a:lvl5pPr>
              <a:lnSpc>
                <a:spcPct val="112000"/>
              </a:lnSpc>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89820476"/>
      </p:ext>
    </p:extLst>
  </p:cSld>
  <p:clrMapOvr>
    <a:masterClrMapping/>
  </p:clrMapOvr>
  <p:extLst>
    <p:ext uri="{DCECCB84-F9BA-43D5-87BE-67443E8EF086}">
      <p15:sldGuideLst xmlns:p15="http://schemas.microsoft.com/office/powerpoint/2012/main">
        <p15:guide id="2" pos="2712" userDrawn="1">
          <p15:clr>
            <a:srgbClr val="FBAE40"/>
          </p15:clr>
        </p15:guide>
        <p15:guide id="3" pos="3048"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nd Three Images">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4645FEE-0D66-8F6B-F262-51EC62F50AB8}"/>
              </a:ext>
            </a:extLst>
          </p:cNvPr>
          <p:cNvSpPr>
            <a:spLocks noGrp="1"/>
          </p:cNvSpPr>
          <p:nvPr>
            <p:ph type="sldNum" sz="quarter" idx="4"/>
          </p:nvPr>
        </p:nvSpPr>
        <p:spPr>
          <a:xfrm>
            <a:off x="8346925" y="4517609"/>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dirty="0"/>
          </a:p>
        </p:txBody>
      </p:sp>
      <p:sp>
        <p:nvSpPr>
          <p:cNvPr id="11" name="Footer Placeholder 10">
            <a:extLst>
              <a:ext uri="{FF2B5EF4-FFF2-40B4-BE49-F238E27FC236}">
                <a16:creationId xmlns:a16="http://schemas.microsoft.com/office/drawing/2014/main" id="{3A25C9B9-E8CF-7442-A5BA-65B7E96FACF7}"/>
              </a:ext>
            </a:extLst>
          </p:cNvPr>
          <p:cNvSpPr>
            <a:spLocks noGrp="1"/>
          </p:cNvSpPr>
          <p:nvPr>
            <p:ph type="ftr" sz="quarter" idx="17"/>
          </p:nvPr>
        </p:nvSpPr>
        <p:spPr/>
        <p:txBody>
          <a:bodyPr/>
          <a:lstStyle/>
          <a:p>
            <a:r>
              <a:rPr lang="en-US"/>
              <a:t>Division/Department Name</a:t>
            </a:r>
            <a:endParaRPr lang="en-US" dirty="0"/>
          </a:p>
        </p:txBody>
      </p:sp>
      <p:sp>
        <p:nvSpPr>
          <p:cNvPr id="6" name="Content Placeholder 2">
            <a:extLst>
              <a:ext uri="{FF2B5EF4-FFF2-40B4-BE49-F238E27FC236}">
                <a16:creationId xmlns:a16="http://schemas.microsoft.com/office/drawing/2014/main" id="{C9B4B917-387E-4074-A52F-4A3842B75A72}"/>
              </a:ext>
            </a:extLst>
          </p:cNvPr>
          <p:cNvSpPr>
            <a:spLocks noGrp="1"/>
          </p:cNvSpPr>
          <p:nvPr>
            <p:ph idx="16"/>
          </p:nvPr>
        </p:nvSpPr>
        <p:spPr>
          <a:xfrm>
            <a:off x="6077713" y="3587184"/>
            <a:ext cx="2532889" cy="632393"/>
          </a:xfrm>
        </p:spPr>
        <p:txBody>
          <a:bodyPr/>
          <a:lstStyle>
            <a:lvl1pPr>
              <a:lnSpc>
                <a:spcPct val="112000"/>
              </a:lnSpc>
              <a:defRPr sz="1400">
                <a:solidFill>
                  <a:schemeClr val="accent1"/>
                </a:solidFill>
              </a:defRPr>
            </a:lvl1pPr>
            <a:lvl2pPr>
              <a:lnSpc>
                <a:spcPct val="112000"/>
              </a:lnSpc>
              <a:defRPr sz="1400"/>
            </a:lvl2pPr>
            <a:lvl3pPr marL="91438" indent="-91438">
              <a:lnSpc>
                <a:spcPct val="112000"/>
              </a:lnSpc>
              <a:defRPr sz="1400"/>
            </a:lvl3pPr>
            <a:lvl4pPr marL="228594" indent="-91438">
              <a:lnSpc>
                <a:spcPct val="112000"/>
              </a:lnSpc>
              <a:defRPr sz="1400"/>
            </a:lvl4pPr>
            <a:lvl5pPr marL="411470" indent="-91438">
              <a:lnSpc>
                <a:spcPct val="112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3">
            <a:extLst>
              <a:ext uri="{FF2B5EF4-FFF2-40B4-BE49-F238E27FC236}">
                <a16:creationId xmlns:a16="http://schemas.microsoft.com/office/drawing/2014/main" id="{F1BDD536-E6BE-8F75-8E09-7164FBB4612B}"/>
              </a:ext>
            </a:extLst>
          </p:cNvPr>
          <p:cNvSpPr>
            <a:spLocks noGrp="1"/>
          </p:cNvSpPr>
          <p:nvPr>
            <p:ph type="pic" sz="quarter" idx="15"/>
          </p:nvPr>
        </p:nvSpPr>
        <p:spPr>
          <a:xfrm>
            <a:off x="6077712" y="1427981"/>
            <a:ext cx="2532888"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10" name="Content Placeholder 2">
            <a:extLst>
              <a:ext uri="{FF2B5EF4-FFF2-40B4-BE49-F238E27FC236}">
                <a16:creationId xmlns:a16="http://schemas.microsoft.com/office/drawing/2014/main" id="{0D18C1C8-D8FB-BD07-A65C-92605D1A9036}"/>
              </a:ext>
            </a:extLst>
          </p:cNvPr>
          <p:cNvSpPr>
            <a:spLocks noGrp="1"/>
          </p:cNvSpPr>
          <p:nvPr>
            <p:ph idx="14"/>
          </p:nvPr>
        </p:nvSpPr>
        <p:spPr>
          <a:xfrm>
            <a:off x="3286506" y="3587184"/>
            <a:ext cx="2532888" cy="632393"/>
          </a:xfrm>
        </p:spPr>
        <p:txBody>
          <a:bodyPr/>
          <a:lstStyle>
            <a:lvl1pPr>
              <a:lnSpc>
                <a:spcPct val="112000"/>
              </a:lnSpc>
              <a:defRPr sz="1400">
                <a:solidFill>
                  <a:schemeClr val="accent1"/>
                </a:solidFill>
              </a:defRPr>
            </a:lvl1pPr>
            <a:lvl2pPr>
              <a:lnSpc>
                <a:spcPct val="112000"/>
              </a:lnSpc>
              <a:defRPr sz="1400"/>
            </a:lvl2pPr>
            <a:lvl3pPr marL="91438" indent="-91438">
              <a:lnSpc>
                <a:spcPct val="112000"/>
              </a:lnSpc>
              <a:defRPr sz="1400"/>
            </a:lvl3pPr>
            <a:lvl4pPr marL="228594" indent="-91438">
              <a:lnSpc>
                <a:spcPct val="112000"/>
              </a:lnSpc>
              <a:defRPr sz="1400"/>
            </a:lvl4pPr>
            <a:lvl5pPr marL="411470" indent="-91438">
              <a:lnSpc>
                <a:spcPct val="112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13">
            <a:extLst>
              <a:ext uri="{FF2B5EF4-FFF2-40B4-BE49-F238E27FC236}">
                <a16:creationId xmlns:a16="http://schemas.microsoft.com/office/drawing/2014/main" id="{32AB9D3B-A168-5E4F-54A4-969E9494DB3C}"/>
              </a:ext>
            </a:extLst>
          </p:cNvPr>
          <p:cNvSpPr>
            <a:spLocks noGrp="1"/>
          </p:cNvSpPr>
          <p:nvPr>
            <p:ph type="pic" sz="quarter" idx="13"/>
          </p:nvPr>
        </p:nvSpPr>
        <p:spPr>
          <a:xfrm>
            <a:off x="3286506" y="1427981"/>
            <a:ext cx="2532888"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300" y="3587184"/>
            <a:ext cx="2532887" cy="632393"/>
          </a:xfrm>
        </p:spPr>
        <p:txBody>
          <a:bodyPr/>
          <a:lstStyle>
            <a:lvl1pPr>
              <a:lnSpc>
                <a:spcPct val="112000"/>
              </a:lnSpc>
              <a:defRPr sz="1400">
                <a:solidFill>
                  <a:schemeClr val="accent1"/>
                </a:solidFill>
              </a:defRPr>
            </a:lvl1pPr>
            <a:lvl2pPr>
              <a:lnSpc>
                <a:spcPct val="112000"/>
              </a:lnSpc>
              <a:defRPr sz="1400"/>
            </a:lvl2pPr>
            <a:lvl3pPr marL="91438" indent="-91438">
              <a:lnSpc>
                <a:spcPct val="112000"/>
              </a:lnSpc>
              <a:defRPr sz="1400"/>
            </a:lvl3pPr>
            <a:lvl4pPr marL="228594" indent="-91438">
              <a:lnSpc>
                <a:spcPct val="112000"/>
              </a:lnSpc>
              <a:defRPr sz="1400"/>
            </a:lvl4pPr>
            <a:lvl5pPr marL="411470" indent="-91438">
              <a:lnSpc>
                <a:spcPct val="112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5299" y="1427981"/>
            <a:ext cx="2532888"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623500391"/>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ext and Three Images - Purple">
    <p:bg>
      <p:bgPr>
        <a:solidFill>
          <a:schemeClr val="tx2"/>
        </a:solidFill>
        <a:effectLst/>
      </p:bgPr>
    </p:bg>
    <p:spTree>
      <p:nvGrpSpPr>
        <p:cNvPr id="1" name=""/>
        <p:cNvGrpSpPr/>
        <p:nvPr/>
      </p:nvGrpSpPr>
      <p:grpSpPr>
        <a:xfrm>
          <a:off x="0" y="0"/>
          <a:ext cx="0" cy="0"/>
          <a:chOff x="0" y="0"/>
          <a:chExt cx="0" cy="0"/>
        </a:xfrm>
      </p:grpSpPr>
      <p:grpSp>
        <p:nvGrpSpPr>
          <p:cNvPr id="11" name="NYU Langone Health Logo">
            <a:extLst>
              <a:ext uri="{FF2B5EF4-FFF2-40B4-BE49-F238E27FC236}">
                <a16:creationId xmlns:a16="http://schemas.microsoft.com/office/drawing/2014/main" id="{D48A709C-42EB-3A80-4BE3-FE539475024D}"/>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12" name="Freeform 11">
              <a:extLst>
                <a:ext uri="{FF2B5EF4-FFF2-40B4-BE49-F238E27FC236}">
                  <a16:creationId xmlns:a16="http://schemas.microsoft.com/office/drawing/2014/main" id="{41E13725-E0A8-91CD-AD0F-73455DBC3440}"/>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6">
              <a:extLst>
                <a:ext uri="{FF2B5EF4-FFF2-40B4-BE49-F238E27FC236}">
                  <a16:creationId xmlns:a16="http://schemas.microsoft.com/office/drawing/2014/main" id="{3DA59458-9833-7CDD-18C4-4C8327AD0F7F}"/>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7">
              <a:extLst>
                <a:ext uri="{FF2B5EF4-FFF2-40B4-BE49-F238E27FC236}">
                  <a16:creationId xmlns:a16="http://schemas.microsoft.com/office/drawing/2014/main" id="{7AB20AB4-03B1-A914-0B86-E686C037FC02}"/>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3" name="Slide Number Placeholder 5">
            <a:extLst>
              <a:ext uri="{FF2B5EF4-FFF2-40B4-BE49-F238E27FC236}">
                <a16:creationId xmlns:a16="http://schemas.microsoft.com/office/drawing/2014/main" id="{B4645FEE-0D66-8F6B-F262-51EC62F50AB8}"/>
              </a:ext>
            </a:extLst>
          </p:cNvPr>
          <p:cNvSpPr>
            <a:spLocks noGrp="1"/>
          </p:cNvSpPr>
          <p:nvPr>
            <p:ph type="sldNum" sz="quarter" idx="4"/>
          </p:nvPr>
        </p:nvSpPr>
        <p:spPr>
          <a:xfrm>
            <a:off x="8346925" y="4517609"/>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15" name="Footer Placeholder 14">
            <a:extLst>
              <a:ext uri="{FF2B5EF4-FFF2-40B4-BE49-F238E27FC236}">
                <a16:creationId xmlns:a16="http://schemas.microsoft.com/office/drawing/2014/main" id="{97012119-4654-432D-B44C-7C2252FC054D}"/>
              </a:ext>
            </a:extLst>
          </p:cNvPr>
          <p:cNvSpPr>
            <a:spLocks noGrp="1"/>
          </p:cNvSpPr>
          <p:nvPr>
            <p:ph type="ftr" sz="quarter" idx="17"/>
          </p:nvPr>
        </p:nvSpPr>
        <p:spPr/>
        <p:txBody>
          <a:bodyPr/>
          <a:lstStyle>
            <a:lvl1pPr>
              <a:defRPr>
                <a:solidFill>
                  <a:schemeClr val="bg1"/>
                </a:solidFill>
              </a:defRPr>
            </a:lvl1pPr>
          </a:lstStyle>
          <a:p>
            <a:r>
              <a:rPr lang="en-US"/>
              <a:t>Division/Department Name</a:t>
            </a:r>
            <a:endParaRPr lang="en-US" dirty="0"/>
          </a:p>
        </p:txBody>
      </p:sp>
      <p:sp>
        <p:nvSpPr>
          <p:cNvPr id="6" name="Content Placeholder 2">
            <a:extLst>
              <a:ext uri="{FF2B5EF4-FFF2-40B4-BE49-F238E27FC236}">
                <a16:creationId xmlns:a16="http://schemas.microsoft.com/office/drawing/2014/main" id="{C9B4B917-387E-4074-A52F-4A3842B75A72}"/>
              </a:ext>
            </a:extLst>
          </p:cNvPr>
          <p:cNvSpPr>
            <a:spLocks noGrp="1"/>
          </p:cNvSpPr>
          <p:nvPr>
            <p:ph idx="16"/>
          </p:nvPr>
        </p:nvSpPr>
        <p:spPr>
          <a:xfrm>
            <a:off x="6077713" y="3587184"/>
            <a:ext cx="2532889" cy="632393"/>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38" indent="-91438">
              <a:lnSpc>
                <a:spcPct val="112000"/>
              </a:lnSpc>
              <a:defRPr sz="1400">
                <a:solidFill>
                  <a:schemeClr val="bg1"/>
                </a:solidFill>
              </a:defRPr>
            </a:lvl3pPr>
            <a:lvl4pPr marL="228594" indent="-91438">
              <a:lnSpc>
                <a:spcPct val="112000"/>
              </a:lnSpc>
              <a:defRPr sz="1400">
                <a:solidFill>
                  <a:schemeClr val="bg1"/>
                </a:solidFill>
              </a:defRPr>
            </a:lvl4pPr>
            <a:lvl5pPr marL="411470" indent="-91438">
              <a:lnSpc>
                <a:spcPct val="112000"/>
              </a:lnSpc>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3">
            <a:extLst>
              <a:ext uri="{FF2B5EF4-FFF2-40B4-BE49-F238E27FC236}">
                <a16:creationId xmlns:a16="http://schemas.microsoft.com/office/drawing/2014/main" id="{F1BDD536-E6BE-8F75-8E09-7164FBB4612B}"/>
              </a:ext>
            </a:extLst>
          </p:cNvPr>
          <p:cNvSpPr>
            <a:spLocks noGrp="1"/>
          </p:cNvSpPr>
          <p:nvPr>
            <p:ph type="pic" sz="quarter" idx="15"/>
          </p:nvPr>
        </p:nvSpPr>
        <p:spPr>
          <a:xfrm>
            <a:off x="6077712" y="1427981"/>
            <a:ext cx="2532888"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10" name="Content Placeholder 2">
            <a:extLst>
              <a:ext uri="{FF2B5EF4-FFF2-40B4-BE49-F238E27FC236}">
                <a16:creationId xmlns:a16="http://schemas.microsoft.com/office/drawing/2014/main" id="{0D18C1C8-D8FB-BD07-A65C-92605D1A9036}"/>
              </a:ext>
            </a:extLst>
          </p:cNvPr>
          <p:cNvSpPr>
            <a:spLocks noGrp="1"/>
          </p:cNvSpPr>
          <p:nvPr>
            <p:ph idx="14"/>
          </p:nvPr>
        </p:nvSpPr>
        <p:spPr>
          <a:xfrm>
            <a:off x="3286506" y="3587184"/>
            <a:ext cx="2532888" cy="632393"/>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38" indent="-91438">
              <a:lnSpc>
                <a:spcPct val="112000"/>
              </a:lnSpc>
              <a:defRPr sz="1400">
                <a:solidFill>
                  <a:schemeClr val="bg1"/>
                </a:solidFill>
              </a:defRPr>
            </a:lvl3pPr>
            <a:lvl4pPr marL="228594" indent="-91438">
              <a:lnSpc>
                <a:spcPct val="112000"/>
              </a:lnSpc>
              <a:defRPr sz="1400">
                <a:solidFill>
                  <a:schemeClr val="bg1"/>
                </a:solidFill>
              </a:defRPr>
            </a:lvl4pPr>
            <a:lvl5pPr marL="411470" indent="-91438">
              <a:lnSpc>
                <a:spcPct val="112000"/>
              </a:lnSpc>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13">
            <a:extLst>
              <a:ext uri="{FF2B5EF4-FFF2-40B4-BE49-F238E27FC236}">
                <a16:creationId xmlns:a16="http://schemas.microsoft.com/office/drawing/2014/main" id="{32AB9D3B-A168-5E4F-54A4-969E9494DB3C}"/>
              </a:ext>
            </a:extLst>
          </p:cNvPr>
          <p:cNvSpPr>
            <a:spLocks noGrp="1"/>
          </p:cNvSpPr>
          <p:nvPr>
            <p:ph type="pic" sz="quarter" idx="13"/>
          </p:nvPr>
        </p:nvSpPr>
        <p:spPr>
          <a:xfrm>
            <a:off x="3286506" y="1427981"/>
            <a:ext cx="2532888" cy="1965960"/>
          </a:xfrm>
          <a:solidFill>
            <a:schemeClr val="bg1">
              <a:lumMod val="85000"/>
            </a:schemeClr>
          </a:solidFill>
        </p:spPr>
        <p:txBody>
          <a:bodyPr tIns="731520"/>
          <a:lstStyle>
            <a:lvl1pPr algn="ctr">
              <a:defRPr>
                <a:solidFill>
                  <a:schemeClr val="tx2"/>
                </a:solidFill>
              </a:defRPr>
            </a:lvl1pPr>
          </a:lstStyle>
          <a:p>
            <a:r>
              <a:rPr lang="en-US"/>
              <a:t>Click icon to add picture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300" y="3587184"/>
            <a:ext cx="2532887" cy="632393"/>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38" indent="-91438">
              <a:lnSpc>
                <a:spcPct val="112000"/>
              </a:lnSpc>
              <a:defRPr sz="1400">
                <a:solidFill>
                  <a:schemeClr val="bg1"/>
                </a:solidFill>
              </a:defRPr>
            </a:lvl3pPr>
            <a:lvl4pPr marL="228594" indent="-91438">
              <a:lnSpc>
                <a:spcPct val="112000"/>
              </a:lnSpc>
              <a:defRPr sz="1400">
                <a:solidFill>
                  <a:schemeClr val="bg1"/>
                </a:solidFill>
              </a:defRPr>
            </a:lvl4pPr>
            <a:lvl5pPr marL="411470" indent="-91438">
              <a:lnSpc>
                <a:spcPct val="112000"/>
              </a:lnSpc>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5299" y="1427981"/>
            <a:ext cx="2532888" cy="1965960"/>
          </a:xfrm>
          <a:solidFill>
            <a:schemeClr val="bg1">
              <a:lumMod val="85000"/>
            </a:schemeClr>
          </a:solidFill>
        </p:spPr>
        <p:txBody>
          <a:bodyPr tIns="731520"/>
          <a:lstStyle>
            <a:lvl1pPr algn="ctr">
              <a:defRPr>
                <a:solidFill>
                  <a:schemeClr val="tx2"/>
                </a:solidFill>
              </a:defRPr>
            </a:lvl1pPr>
          </a:lstStyle>
          <a:p>
            <a:r>
              <a:rPr lang="en-US"/>
              <a:t>Click icon to add picture</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83800060"/>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nd Four Images">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E003EF9-3D7B-6B28-CFE9-B03186353ED1}"/>
              </a:ext>
            </a:extLst>
          </p:cNvPr>
          <p:cNvSpPr>
            <a:spLocks noGrp="1"/>
          </p:cNvSpPr>
          <p:nvPr>
            <p:ph type="sldNum" sz="quarter" idx="4"/>
          </p:nvPr>
        </p:nvSpPr>
        <p:spPr>
          <a:xfrm>
            <a:off x="8346923" y="4517608"/>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dirty="0"/>
          </a:p>
        </p:txBody>
      </p:sp>
      <p:sp>
        <p:nvSpPr>
          <p:cNvPr id="3" name="Footer Placeholder 2">
            <a:extLst>
              <a:ext uri="{FF2B5EF4-FFF2-40B4-BE49-F238E27FC236}">
                <a16:creationId xmlns:a16="http://schemas.microsoft.com/office/drawing/2014/main" id="{5D807D47-AE70-B2A6-AA00-07691081AE46}"/>
              </a:ext>
            </a:extLst>
          </p:cNvPr>
          <p:cNvSpPr>
            <a:spLocks noGrp="1"/>
          </p:cNvSpPr>
          <p:nvPr>
            <p:ph type="ftr" sz="quarter" idx="21"/>
          </p:nvPr>
        </p:nvSpPr>
        <p:spPr/>
        <p:txBody>
          <a:bodyPr/>
          <a:lstStyle/>
          <a:p>
            <a:r>
              <a:rPr lang="en-US"/>
              <a:t>Division/Department Name</a:t>
            </a:r>
            <a:endParaRPr lang="en-US" dirty="0"/>
          </a:p>
        </p:txBody>
      </p:sp>
      <p:sp>
        <p:nvSpPr>
          <p:cNvPr id="16" name="Content Placeholder 2">
            <a:extLst>
              <a:ext uri="{FF2B5EF4-FFF2-40B4-BE49-F238E27FC236}">
                <a16:creationId xmlns:a16="http://schemas.microsoft.com/office/drawing/2014/main" id="{3BCA7B80-B75F-A050-86EB-5459E1FFF963}"/>
              </a:ext>
            </a:extLst>
          </p:cNvPr>
          <p:cNvSpPr>
            <a:spLocks noGrp="1"/>
          </p:cNvSpPr>
          <p:nvPr>
            <p:ph idx="20"/>
          </p:nvPr>
        </p:nvSpPr>
        <p:spPr>
          <a:xfrm>
            <a:off x="6781800" y="2764992"/>
            <a:ext cx="1828800" cy="1445058"/>
          </a:xfrm>
        </p:spPr>
        <p:txBody>
          <a:bodyPr/>
          <a:lstStyle>
            <a:lvl1pPr>
              <a:lnSpc>
                <a:spcPct val="112000"/>
              </a:lnSpc>
              <a:defRPr sz="1400"/>
            </a:lvl1pPr>
            <a:lvl2pPr>
              <a:lnSpc>
                <a:spcPct val="112000"/>
              </a:lnSpc>
              <a:defRPr sz="1400"/>
            </a:lvl2pPr>
            <a:lvl3pPr marL="91438" indent="-91438">
              <a:lnSpc>
                <a:spcPct val="112000"/>
              </a:lnSpc>
              <a:defRPr sz="1400"/>
            </a:lvl3pPr>
            <a:lvl4pPr marL="228594" indent="-91438">
              <a:lnSpc>
                <a:spcPct val="112000"/>
              </a:lnSpc>
              <a:defRPr sz="1400"/>
            </a:lvl4pPr>
            <a:lvl5pPr marL="411470" indent="-91438">
              <a:lnSpc>
                <a:spcPct val="112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3">
            <a:extLst>
              <a:ext uri="{FF2B5EF4-FFF2-40B4-BE49-F238E27FC236}">
                <a16:creationId xmlns:a16="http://schemas.microsoft.com/office/drawing/2014/main" id="{1B733EA3-1907-BCFF-411F-10B15B638E03}"/>
              </a:ext>
            </a:extLst>
          </p:cNvPr>
          <p:cNvSpPr>
            <a:spLocks noGrp="1"/>
          </p:cNvSpPr>
          <p:nvPr>
            <p:ph type="pic" sz="quarter" idx="17"/>
          </p:nvPr>
        </p:nvSpPr>
        <p:spPr>
          <a:xfrm>
            <a:off x="6781800" y="1428750"/>
            <a:ext cx="1828800" cy="1143000"/>
          </a:xfrm>
          <a:solidFill>
            <a:schemeClr val="bg1">
              <a:lumMod val="85000"/>
            </a:schemeClr>
          </a:solidFill>
        </p:spPr>
        <p:txBody>
          <a:bodyPr tIns="91440"/>
          <a:lstStyle>
            <a:lvl1pPr algn="ctr">
              <a:defRPr>
                <a:solidFill>
                  <a:schemeClr val="tx2"/>
                </a:solidFill>
              </a:defRPr>
            </a:lvl1pPr>
          </a:lstStyle>
          <a:p>
            <a:r>
              <a:rPr lang="en-US"/>
              <a:t>Click icon to add picture</a:t>
            </a:r>
            <a:endParaRPr lang="en-US" dirty="0"/>
          </a:p>
        </p:txBody>
      </p:sp>
      <p:sp>
        <p:nvSpPr>
          <p:cNvPr id="15" name="Content Placeholder 2">
            <a:extLst>
              <a:ext uri="{FF2B5EF4-FFF2-40B4-BE49-F238E27FC236}">
                <a16:creationId xmlns:a16="http://schemas.microsoft.com/office/drawing/2014/main" id="{113EDF18-D2BC-07DE-A7F8-CEA49F7C8A8F}"/>
              </a:ext>
            </a:extLst>
          </p:cNvPr>
          <p:cNvSpPr>
            <a:spLocks noGrp="1"/>
          </p:cNvSpPr>
          <p:nvPr>
            <p:ph idx="19"/>
          </p:nvPr>
        </p:nvSpPr>
        <p:spPr>
          <a:xfrm>
            <a:off x="4686301" y="2764992"/>
            <a:ext cx="1828800" cy="1445058"/>
          </a:xfrm>
        </p:spPr>
        <p:txBody>
          <a:bodyPr/>
          <a:lstStyle>
            <a:lvl1pPr>
              <a:lnSpc>
                <a:spcPct val="112000"/>
              </a:lnSpc>
              <a:defRPr sz="1400"/>
            </a:lvl1pPr>
            <a:lvl2pPr>
              <a:lnSpc>
                <a:spcPct val="112000"/>
              </a:lnSpc>
              <a:defRPr sz="1400"/>
            </a:lvl2pPr>
            <a:lvl3pPr marL="91438" indent="-91438">
              <a:lnSpc>
                <a:spcPct val="112000"/>
              </a:lnSpc>
              <a:defRPr sz="1400"/>
            </a:lvl3pPr>
            <a:lvl4pPr marL="228594" indent="-91438">
              <a:lnSpc>
                <a:spcPct val="112000"/>
              </a:lnSpc>
              <a:defRPr sz="1400"/>
            </a:lvl4pPr>
            <a:lvl5pPr marL="411470" indent="-91438">
              <a:lnSpc>
                <a:spcPct val="112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3">
            <a:extLst>
              <a:ext uri="{FF2B5EF4-FFF2-40B4-BE49-F238E27FC236}">
                <a16:creationId xmlns:a16="http://schemas.microsoft.com/office/drawing/2014/main" id="{6B9052FE-07F2-2318-FAED-8F93C55BB715}"/>
              </a:ext>
            </a:extLst>
          </p:cNvPr>
          <p:cNvSpPr>
            <a:spLocks noGrp="1"/>
          </p:cNvSpPr>
          <p:nvPr>
            <p:ph type="pic" sz="quarter" idx="16"/>
          </p:nvPr>
        </p:nvSpPr>
        <p:spPr>
          <a:xfrm>
            <a:off x="4686300" y="1428750"/>
            <a:ext cx="1828800" cy="1143000"/>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4" name="Content Placeholder 2">
            <a:extLst>
              <a:ext uri="{FF2B5EF4-FFF2-40B4-BE49-F238E27FC236}">
                <a16:creationId xmlns:a16="http://schemas.microsoft.com/office/drawing/2014/main" id="{F1B4BB71-3293-6CFC-9E86-D40C6FB8E839}"/>
              </a:ext>
            </a:extLst>
          </p:cNvPr>
          <p:cNvSpPr>
            <a:spLocks noGrp="1"/>
          </p:cNvSpPr>
          <p:nvPr>
            <p:ph idx="18"/>
          </p:nvPr>
        </p:nvSpPr>
        <p:spPr>
          <a:xfrm>
            <a:off x="2590800" y="2764992"/>
            <a:ext cx="1828800" cy="1445058"/>
          </a:xfrm>
        </p:spPr>
        <p:txBody>
          <a:bodyPr/>
          <a:lstStyle>
            <a:lvl1pPr>
              <a:lnSpc>
                <a:spcPct val="112000"/>
              </a:lnSpc>
              <a:defRPr sz="1400"/>
            </a:lvl1pPr>
            <a:lvl2pPr>
              <a:lnSpc>
                <a:spcPct val="112000"/>
              </a:lnSpc>
              <a:defRPr sz="1400"/>
            </a:lvl2pPr>
            <a:lvl3pPr marL="91438" indent="-91438">
              <a:lnSpc>
                <a:spcPct val="112000"/>
              </a:lnSpc>
              <a:defRPr sz="1400"/>
            </a:lvl3pPr>
            <a:lvl4pPr marL="228594" indent="-91438">
              <a:lnSpc>
                <a:spcPct val="112000"/>
              </a:lnSpc>
              <a:defRPr sz="1400"/>
            </a:lvl4pPr>
            <a:lvl5pPr marL="411470" indent="-91438">
              <a:lnSpc>
                <a:spcPct val="112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3">
            <a:extLst>
              <a:ext uri="{FF2B5EF4-FFF2-40B4-BE49-F238E27FC236}">
                <a16:creationId xmlns:a16="http://schemas.microsoft.com/office/drawing/2014/main" id="{798FC0FE-33D3-F2F7-29D8-BFB66F8FB500}"/>
              </a:ext>
            </a:extLst>
          </p:cNvPr>
          <p:cNvSpPr>
            <a:spLocks noGrp="1"/>
          </p:cNvSpPr>
          <p:nvPr>
            <p:ph type="pic" sz="quarter" idx="15"/>
          </p:nvPr>
        </p:nvSpPr>
        <p:spPr>
          <a:xfrm>
            <a:off x="2590800" y="1428750"/>
            <a:ext cx="1828800" cy="1143000"/>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300" y="2764992"/>
            <a:ext cx="1828799" cy="1445058"/>
          </a:xfrm>
        </p:spPr>
        <p:txBody>
          <a:bodyPr/>
          <a:lstStyle>
            <a:lvl1pPr>
              <a:lnSpc>
                <a:spcPct val="112000"/>
              </a:lnSpc>
              <a:defRPr sz="1400"/>
            </a:lvl1pPr>
            <a:lvl2pPr>
              <a:lnSpc>
                <a:spcPct val="112000"/>
              </a:lnSpc>
              <a:defRPr sz="1400"/>
            </a:lvl2pPr>
            <a:lvl3pPr marL="91438" indent="-91438">
              <a:lnSpc>
                <a:spcPct val="112000"/>
              </a:lnSpc>
              <a:defRPr sz="1400"/>
            </a:lvl3pPr>
            <a:lvl4pPr marL="228594" indent="-91438">
              <a:lnSpc>
                <a:spcPct val="112000"/>
              </a:lnSpc>
              <a:defRPr sz="1400"/>
            </a:lvl4pPr>
            <a:lvl5pPr marL="411470" indent="-91438">
              <a:lnSpc>
                <a:spcPct val="112000"/>
              </a:lnSpc>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5300" y="1427982"/>
            <a:ext cx="1828800" cy="1143768"/>
          </a:xfrm>
          <a:solidFill>
            <a:schemeClr val="bg1">
              <a:lumMod val="85000"/>
            </a:schemeClr>
          </a:solidFill>
        </p:spPr>
        <p:txBody>
          <a:bodyPr tIns="91440"/>
          <a:lstStyle>
            <a:lvl1pPr algn="ctr">
              <a:defRPr>
                <a:solidFill>
                  <a:schemeClr val="tx2"/>
                </a:solidFill>
              </a:defRPr>
            </a:lvl1pPr>
          </a:lstStyle>
          <a:p>
            <a:r>
              <a:rPr lang="en-US"/>
              <a:t>Click icon to add picture</a:t>
            </a:r>
            <a:endParaRPr lang="en-US" dirty="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714790219"/>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ext and Four Images - Purple">
    <p:bg>
      <p:bgPr>
        <a:solidFill>
          <a:schemeClr val="tx2"/>
        </a:solidFill>
        <a:effectLst/>
      </p:bgPr>
    </p:bg>
    <p:spTree>
      <p:nvGrpSpPr>
        <p:cNvPr id="1" name=""/>
        <p:cNvGrpSpPr/>
        <p:nvPr/>
      </p:nvGrpSpPr>
      <p:grpSpPr>
        <a:xfrm>
          <a:off x="0" y="0"/>
          <a:ext cx="0" cy="0"/>
          <a:chOff x="0" y="0"/>
          <a:chExt cx="0" cy="0"/>
        </a:xfrm>
      </p:grpSpPr>
      <p:grpSp>
        <p:nvGrpSpPr>
          <p:cNvPr id="3" name="NYU Langone Health Logo">
            <a:extLst>
              <a:ext uri="{FF2B5EF4-FFF2-40B4-BE49-F238E27FC236}">
                <a16:creationId xmlns:a16="http://schemas.microsoft.com/office/drawing/2014/main" id="{9E1EE3A3-70F7-ADCA-D0FD-4578C4C4116E}"/>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4" name="Freeform 3">
              <a:extLst>
                <a:ext uri="{FF2B5EF4-FFF2-40B4-BE49-F238E27FC236}">
                  <a16:creationId xmlns:a16="http://schemas.microsoft.com/office/drawing/2014/main" id="{00CCA7B1-30B0-A866-F5BE-7EEF2CF5147A}"/>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6">
              <a:extLst>
                <a:ext uri="{FF2B5EF4-FFF2-40B4-BE49-F238E27FC236}">
                  <a16:creationId xmlns:a16="http://schemas.microsoft.com/office/drawing/2014/main" id="{A51FEC2F-8696-6500-D5C9-A19244BB584B}"/>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7">
              <a:extLst>
                <a:ext uri="{FF2B5EF4-FFF2-40B4-BE49-F238E27FC236}">
                  <a16:creationId xmlns:a16="http://schemas.microsoft.com/office/drawing/2014/main" id="{70B293C7-E657-8331-A1D0-1B42E2AF68F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5" name="Slide Number Placeholder 5">
            <a:extLst>
              <a:ext uri="{FF2B5EF4-FFF2-40B4-BE49-F238E27FC236}">
                <a16:creationId xmlns:a16="http://schemas.microsoft.com/office/drawing/2014/main" id="{6E003EF9-3D7B-6B28-CFE9-B03186353ED1}"/>
              </a:ext>
            </a:extLst>
          </p:cNvPr>
          <p:cNvSpPr>
            <a:spLocks noGrp="1"/>
          </p:cNvSpPr>
          <p:nvPr>
            <p:ph type="sldNum" sz="quarter" idx="4"/>
          </p:nvPr>
        </p:nvSpPr>
        <p:spPr>
          <a:xfrm>
            <a:off x="8346923" y="4517608"/>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17" name="Footer Placeholder 16">
            <a:extLst>
              <a:ext uri="{FF2B5EF4-FFF2-40B4-BE49-F238E27FC236}">
                <a16:creationId xmlns:a16="http://schemas.microsoft.com/office/drawing/2014/main" id="{7D3BCF80-9982-792C-53F3-31482DF59D09}"/>
              </a:ext>
            </a:extLst>
          </p:cNvPr>
          <p:cNvSpPr>
            <a:spLocks noGrp="1"/>
          </p:cNvSpPr>
          <p:nvPr>
            <p:ph type="ftr" sz="quarter" idx="21"/>
          </p:nvPr>
        </p:nvSpPr>
        <p:spPr/>
        <p:txBody>
          <a:bodyPr/>
          <a:lstStyle>
            <a:lvl1pPr>
              <a:defRPr>
                <a:solidFill>
                  <a:schemeClr val="bg1"/>
                </a:solidFill>
              </a:defRPr>
            </a:lvl1pPr>
          </a:lstStyle>
          <a:p>
            <a:r>
              <a:rPr lang="en-US"/>
              <a:t>Division/Department Name</a:t>
            </a:r>
            <a:endParaRPr lang="en-US" dirty="0"/>
          </a:p>
        </p:txBody>
      </p:sp>
      <p:sp>
        <p:nvSpPr>
          <p:cNvPr id="16" name="Content Placeholder 2">
            <a:extLst>
              <a:ext uri="{FF2B5EF4-FFF2-40B4-BE49-F238E27FC236}">
                <a16:creationId xmlns:a16="http://schemas.microsoft.com/office/drawing/2014/main" id="{3BCA7B80-B75F-A050-86EB-5459E1FFF963}"/>
              </a:ext>
            </a:extLst>
          </p:cNvPr>
          <p:cNvSpPr>
            <a:spLocks noGrp="1"/>
          </p:cNvSpPr>
          <p:nvPr>
            <p:ph idx="20"/>
          </p:nvPr>
        </p:nvSpPr>
        <p:spPr>
          <a:xfrm>
            <a:off x="6781800" y="2764992"/>
            <a:ext cx="1828800" cy="1445058"/>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38" indent="-91438">
              <a:lnSpc>
                <a:spcPct val="112000"/>
              </a:lnSpc>
              <a:defRPr sz="1400">
                <a:solidFill>
                  <a:schemeClr val="bg1"/>
                </a:solidFill>
              </a:defRPr>
            </a:lvl3pPr>
            <a:lvl4pPr marL="228594" indent="-91438">
              <a:lnSpc>
                <a:spcPct val="112000"/>
              </a:lnSpc>
              <a:defRPr sz="1400">
                <a:solidFill>
                  <a:schemeClr val="bg1"/>
                </a:solidFill>
              </a:defRPr>
            </a:lvl4pPr>
            <a:lvl5pPr marL="411470" indent="-91438">
              <a:lnSpc>
                <a:spcPct val="112000"/>
              </a:lnSpc>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3">
            <a:extLst>
              <a:ext uri="{FF2B5EF4-FFF2-40B4-BE49-F238E27FC236}">
                <a16:creationId xmlns:a16="http://schemas.microsoft.com/office/drawing/2014/main" id="{1B733EA3-1907-BCFF-411F-10B15B638E03}"/>
              </a:ext>
            </a:extLst>
          </p:cNvPr>
          <p:cNvSpPr>
            <a:spLocks noGrp="1"/>
          </p:cNvSpPr>
          <p:nvPr>
            <p:ph type="pic" sz="quarter" idx="17"/>
          </p:nvPr>
        </p:nvSpPr>
        <p:spPr>
          <a:xfrm>
            <a:off x="6781800" y="1428750"/>
            <a:ext cx="1828800" cy="1143000"/>
          </a:xfrm>
          <a:solidFill>
            <a:schemeClr val="bg1">
              <a:lumMod val="85000"/>
            </a:schemeClr>
          </a:solidFill>
        </p:spPr>
        <p:txBody>
          <a:bodyPr tIns="91440"/>
          <a:lstStyle>
            <a:lvl1pPr algn="ctr">
              <a:defRPr>
                <a:solidFill>
                  <a:schemeClr val="tx2"/>
                </a:solidFill>
              </a:defRPr>
            </a:lvl1pPr>
          </a:lstStyle>
          <a:p>
            <a:r>
              <a:rPr lang="en-US"/>
              <a:t>Click icon to add picture</a:t>
            </a:r>
            <a:endParaRPr lang="en-US" dirty="0"/>
          </a:p>
        </p:txBody>
      </p:sp>
      <p:sp>
        <p:nvSpPr>
          <p:cNvPr id="15" name="Content Placeholder 2">
            <a:extLst>
              <a:ext uri="{FF2B5EF4-FFF2-40B4-BE49-F238E27FC236}">
                <a16:creationId xmlns:a16="http://schemas.microsoft.com/office/drawing/2014/main" id="{113EDF18-D2BC-07DE-A7F8-CEA49F7C8A8F}"/>
              </a:ext>
            </a:extLst>
          </p:cNvPr>
          <p:cNvSpPr>
            <a:spLocks noGrp="1"/>
          </p:cNvSpPr>
          <p:nvPr>
            <p:ph idx="19"/>
          </p:nvPr>
        </p:nvSpPr>
        <p:spPr>
          <a:xfrm>
            <a:off x="4686301" y="2764992"/>
            <a:ext cx="1828800" cy="1445058"/>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38" indent="-91438">
              <a:lnSpc>
                <a:spcPct val="112000"/>
              </a:lnSpc>
              <a:defRPr sz="1400">
                <a:solidFill>
                  <a:schemeClr val="bg1"/>
                </a:solidFill>
              </a:defRPr>
            </a:lvl3pPr>
            <a:lvl4pPr marL="228594" indent="-91438">
              <a:lnSpc>
                <a:spcPct val="112000"/>
              </a:lnSpc>
              <a:defRPr sz="1400">
                <a:solidFill>
                  <a:schemeClr val="bg1"/>
                </a:solidFill>
              </a:defRPr>
            </a:lvl4pPr>
            <a:lvl5pPr marL="411470" indent="-91438">
              <a:lnSpc>
                <a:spcPct val="112000"/>
              </a:lnSpc>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3">
            <a:extLst>
              <a:ext uri="{FF2B5EF4-FFF2-40B4-BE49-F238E27FC236}">
                <a16:creationId xmlns:a16="http://schemas.microsoft.com/office/drawing/2014/main" id="{6B9052FE-07F2-2318-FAED-8F93C55BB715}"/>
              </a:ext>
            </a:extLst>
          </p:cNvPr>
          <p:cNvSpPr>
            <a:spLocks noGrp="1"/>
          </p:cNvSpPr>
          <p:nvPr>
            <p:ph type="pic" sz="quarter" idx="16"/>
          </p:nvPr>
        </p:nvSpPr>
        <p:spPr>
          <a:xfrm>
            <a:off x="4686300" y="1428750"/>
            <a:ext cx="1828800" cy="1143000"/>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14" name="Content Placeholder 2">
            <a:extLst>
              <a:ext uri="{FF2B5EF4-FFF2-40B4-BE49-F238E27FC236}">
                <a16:creationId xmlns:a16="http://schemas.microsoft.com/office/drawing/2014/main" id="{F1B4BB71-3293-6CFC-9E86-D40C6FB8E839}"/>
              </a:ext>
            </a:extLst>
          </p:cNvPr>
          <p:cNvSpPr>
            <a:spLocks noGrp="1"/>
          </p:cNvSpPr>
          <p:nvPr>
            <p:ph idx="18"/>
          </p:nvPr>
        </p:nvSpPr>
        <p:spPr>
          <a:xfrm>
            <a:off x="2590800" y="2764992"/>
            <a:ext cx="1828800" cy="1445058"/>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38" indent="-91438">
              <a:lnSpc>
                <a:spcPct val="112000"/>
              </a:lnSpc>
              <a:defRPr sz="1400">
                <a:solidFill>
                  <a:schemeClr val="bg1"/>
                </a:solidFill>
              </a:defRPr>
            </a:lvl3pPr>
            <a:lvl4pPr marL="228594" indent="-91438">
              <a:lnSpc>
                <a:spcPct val="112000"/>
              </a:lnSpc>
              <a:defRPr sz="1400">
                <a:solidFill>
                  <a:schemeClr val="bg1"/>
                </a:solidFill>
              </a:defRPr>
            </a:lvl4pPr>
            <a:lvl5pPr marL="411470" indent="-91438">
              <a:lnSpc>
                <a:spcPct val="112000"/>
              </a:lnSpc>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3">
            <a:extLst>
              <a:ext uri="{FF2B5EF4-FFF2-40B4-BE49-F238E27FC236}">
                <a16:creationId xmlns:a16="http://schemas.microsoft.com/office/drawing/2014/main" id="{798FC0FE-33D3-F2F7-29D8-BFB66F8FB500}"/>
              </a:ext>
            </a:extLst>
          </p:cNvPr>
          <p:cNvSpPr>
            <a:spLocks noGrp="1"/>
          </p:cNvSpPr>
          <p:nvPr>
            <p:ph type="pic" sz="quarter" idx="15"/>
          </p:nvPr>
        </p:nvSpPr>
        <p:spPr>
          <a:xfrm>
            <a:off x="2590800" y="1428750"/>
            <a:ext cx="1828800" cy="1143000"/>
          </a:xfrm>
          <a:solidFill>
            <a:schemeClr val="bg1">
              <a:lumMod val="85000"/>
            </a:schemeClr>
          </a:solidFill>
        </p:spPr>
        <p:txBody>
          <a:bodyPr tIns="91440"/>
          <a:lstStyle>
            <a:lvl1pPr algn="ctr">
              <a:defRPr>
                <a:solidFill>
                  <a:schemeClr val="tx2"/>
                </a:solidFill>
              </a:defRPr>
            </a:lvl1pPr>
          </a:lstStyle>
          <a:p>
            <a:r>
              <a:rPr lang="en-US"/>
              <a:t>Click icon to add picture</a:t>
            </a:r>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5300" y="2764992"/>
            <a:ext cx="1828799" cy="1445058"/>
          </a:xfrm>
        </p:spPr>
        <p:txBody>
          <a:bodyPr/>
          <a:lstStyle>
            <a:lvl1pPr>
              <a:lnSpc>
                <a:spcPct val="112000"/>
              </a:lnSpc>
              <a:defRPr sz="1400">
                <a:solidFill>
                  <a:schemeClr val="bg1"/>
                </a:solidFill>
              </a:defRPr>
            </a:lvl1pPr>
            <a:lvl2pPr>
              <a:lnSpc>
                <a:spcPct val="112000"/>
              </a:lnSpc>
              <a:defRPr sz="1400">
                <a:solidFill>
                  <a:schemeClr val="bg1"/>
                </a:solidFill>
              </a:defRPr>
            </a:lvl2pPr>
            <a:lvl3pPr marL="91438" indent="-91438">
              <a:lnSpc>
                <a:spcPct val="112000"/>
              </a:lnSpc>
              <a:defRPr sz="1400">
                <a:solidFill>
                  <a:schemeClr val="bg1"/>
                </a:solidFill>
              </a:defRPr>
            </a:lvl3pPr>
            <a:lvl4pPr marL="228594" indent="-91438">
              <a:lnSpc>
                <a:spcPct val="112000"/>
              </a:lnSpc>
              <a:defRPr sz="1400">
                <a:solidFill>
                  <a:schemeClr val="bg1"/>
                </a:solidFill>
              </a:defRPr>
            </a:lvl4pPr>
            <a:lvl5pPr marL="411470" indent="-91438">
              <a:lnSpc>
                <a:spcPct val="112000"/>
              </a:lnSpc>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95300" y="1427982"/>
            <a:ext cx="1828800" cy="1143768"/>
          </a:xfrm>
          <a:solidFill>
            <a:schemeClr val="bg1">
              <a:lumMod val="85000"/>
            </a:schemeClr>
          </a:solidFill>
        </p:spPr>
        <p:txBody>
          <a:bodyPr tIns="91440"/>
          <a:lstStyle>
            <a:lvl1pPr algn="ctr">
              <a:defRPr>
                <a:solidFill>
                  <a:schemeClr val="tx2"/>
                </a:solidFill>
              </a:defRPr>
            </a:lvl1pPr>
          </a:lstStyle>
          <a:p>
            <a:r>
              <a:rPr lang="en-US"/>
              <a:t>Click icon to add picture</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7779414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Large Tex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2D57F39-02AA-089A-80FD-60D144D0644A}"/>
              </a:ext>
            </a:extLst>
          </p:cNvPr>
          <p:cNvSpPr>
            <a:spLocks noGrp="1"/>
          </p:cNvSpPr>
          <p:nvPr>
            <p:ph type="sldNum" sz="quarter" idx="4"/>
          </p:nvPr>
        </p:nvSpPr>
        <p:spPr>
          <a:xfrm>
            <a:off x="8350422" y="4514317"/>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dirty="0"/>
          </a:p>
        </p:txBody>
      </p:sp>
      <p:sp>
        <p:nvSpPr>
          <p:cNvPr id="4" name="Footer Placeholder 3">
            <a:extLst>
              <a:ext uri="{FF2B5EF4-FFF2-40B4-BE49-F238E27FC236}">
                <a16:creationId xmlns:a16="http://schemas.microsoft.com/office/drawing/2014/main" id="{6043DC9F-2744-7188-1DCD-23C5484CA212}"/>
              </a:ext>
            </a:extLst>
          </p:cNvPr>
          <p:cNvSpPr>
            <a:spLocks noGrp="1"/>
          </p:cNvSpPr>
          <p:nvPr>
            <p:ph type="ftr" sz="quarter" idx="10"/>
          </p:nvPr>
        </p:nvSpPr>
        <p:spPr/>
        <p:txBody>
          <a:bodyPr/>
          <a:lstStyle/>
          <a:p>
            <a:r>
              <a:rPr lang="en-US"/>
              <a:t>Division/Department Name</a:t>
            </a:r>
            <a:endParaRPr lang="en-US" dirty="0"/>
          </a:p>
        </p:txBody>
      </p:sp>
      <p:sp>
        <p:nvSpPr>
          <p:cNvPr id="3" name="Content Placeholder 2"/>
          <p:cNvSpPr>
            <a:spLocks noGrp="1"/>
          </p:cNvSpPr>
          <p:nvPr>
            <p:ph idx="1"/>
          </p:nvPr>
        </p:nvSpPr>
        <p:spPr>
          <a:xfrm>
            <a:off x="495300" y="1552576"/>
            <a:ext cx="7274034" cy="2657475"/>
          </a:xfrm>
        </p:spPr>
        <p:txBody>
          <a:bodyPr/>
          <a:lstStyle>
            <a:lvl1pPr>
              <a:lnSpc>
                <a:spcPct val="85000"/>
              </a:lnSpc>
              <a:defRPr sz="5600" b="0">
                <a:solidFill>
                  <a:schemeClr val="accent1"/>
                </a:solidFill>
              </a:defRPr>
            </a:lvl1pPr>
            <a:lvl2pPr>
              <a:lnSpc>
                <a:spcPct val="112000"/>
              </a:lnSpc>
              <a:defRPr/>
            </a:lvl2pPr>
            <a:lvl3pPr>
              <a:lnSpc>
                <a:spcPct val="112000"/>
              </a:lnSpc>
              <a:defRPr/>
            </a:lvl3pPr>
            <a:lvl4pPr>
              <a:lnSpc>
                <a:spcPct val="112000"/>
              </a:lnSpc>
              <a:defRPr/>
            </a:lvl4pPr>
            <a:lvl5pPr>
              <a:lnSpc>
                <a:spcPct val="112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514751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and Large Text - Purple">
    <p:bg>
      <p:bgPr>
        <a:solidFill>
          <a:schemeClr val="tx2"/>
        </a:solidFill>
        <a:effectLst/>
      </p:bgPr>
    </p:bg>
    <p:spTree>
      <p:nvGrpSpPr>
        <p:cNvPr id="1" name=""/>
        <p:cNvGrpSpPr/>
        <p:nvPr/>
      </p:nvGrpSpPr>
      <p:grpSpPr>
        <a:xfrm>
          <a:off x="0" y="0"/>
          <a:ext cx="0" cy="0"/>
          <a:chOff x="0" y="0"/>
          <a:chExt cx="0" cy="0"/>
        </a:xfrm>
      </p:grpSpPr>
      <p:grpSp>
        <p:nvGrpSpPr>
          <p:cNvPr id="4" name="NYU Langone Health Logo">
            <a:extLst>
              <a:ext uri="{FF2B5EF4-FFF2-40B4-BE49-F238E27FC236}">
                <a16:creationId xmlns:a16="http://schemas.microsoft.com/office/drawing/2014/main" id="{2FFDBD34-B9AC-61FE-A14F-E28B8F23EB15}"/>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5" name="Freeform 4">
              <a:extLst>
                <a:ext uri="{FF2B5EF4-FFF2-40B4-BE49-F238E27FC236}">
                  <a16:creationId xmlns:a16="http://schemas.microsoft.com/office/drawing/2014/main" id="{8D8EE8ED-9033-9A52-0512-68BF3FC45EB1}"/>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a:extLst>
                <a:ext uri="{FF2B5EF4-FFF2-40B4-BE49-F238E27FC236}">
                  <a16:creationId xmlns:a16="http://schemas.microsoft.com/office/drawing/2014/main" id="{F7F489C8-8FF9-F11C-9489-1EC4D6B04C51}"/>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7">
              <a:extLst>
                <a:ext uri="{FF2B5EF4-FFF2-40B4-BE49-F238E27FC236}">
                  <a16:creationId xmlns:a16="http://schemas.microsoft.com/office/drawing/2014/main" id="{E5E29BCA-DED1-D94E-ACF3-4873634EC1A0}"/>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6" name="Slide Number Placeholder 5">
            <a:extLst>
              <a:ext uri="{FF2B5EF4-FFF2-40B4-BE49-F238E27FC236}">
                <a16:creationId xmlns:a16="http://schemas.microsoft.com/office/drawing/2014/main" id="{F2D57F39-02AA-089A-80FD-60D144D0644A}"/>
              </a:ext>
            </a:extLst>
          </p:cNvPr>
          <p:cNvSpPr>
            <a:spLocks noGrp="1"/>
          </p:cNvSpPr>
          <p:nvPr>
            <p:ph type="sldNum" sz="quarter" idx="4"/>
          </p:nvPr>
        </p:nvSpPr>
        <p:spPr>
          <a:xfrm>
            <a:off x="8350422" y="4514317"/>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10" name="Footer Placeholder 9">
            <a:extLst>
              <a:ext uri="{FF2B5EF4-FFF2-40B4-BE49-F238E27FC236}">
                <a16:creationId xmlns:a16="http://schemas.microsoft.com/office/drawing/2014/main" id="{AE7CABB0-4AE2-F660-74B5-3FC74447506C}"/>
              </a:ext>
            </a:extLst>
          </p:cNvPr>
          <p:cNvSpPr>
            <a:spLocks noGrp="1"/>
          </p:cNvSpPr>
          <p:nvPr>
            <p:ph type="ftr" sz="quarter" idx="10"/>
          </p:nvPr>
        </p:nvSpPr>
        <p:spPr/>
        <p:txBody>
          <a:bodyPr/>
          <a:lstStyle>
            <a:lvl1pPr>
              <a:defRPr>
                <a:solidFill>
                  <a:schemeClr val="bg1"/>
                </a:solidFill>
              </a:defRPr>
            </a:lvl1pPr>
          </a:lstStyle>
          <a:p>
            <a:r>
              <a:rPr lang="en-US"/>
              <a:t>Division/Department Name</a:t>
            </a:r>
            <a:endParaRPr lang="en-US" dirty="0"/>
          </a:p>
        </p:txBody>
      </p:sp>
      <p:sp>
        <p:nvSpPr>
          <p:cNvPr id="3" name="Content Placeholder 2"/>
          <p:cNvSpPr>
            <a:spLocks noGrp="1"/>
          </p:cNvSpPr>
          <p:nvPr>
            <p:ph idx="1"/>
          </p:nvPr>
        </p:nvSpPr>
        <p:spPr>
          <a:xfrm>
            <a:off x="495300" y="1552576"/>
            <a:ext cx="7274034" cy="2657475"/>
          </a:xfrm>
        </p:spPr>
        <p:txBody>
          <a:bodyPr/>
          <a:lstStyle>
            <a:lvl1pPr>
              <a:lnSpc>
                <a:spcPct val="85000"/>
              </a:lnSpc>
              <a:defRPr sz="5600" b="0">
                <a:solidFill>
                  <a:schemeClr val="bg1"/>
                </a:solidFill>
              </a:defRPr>
            </a:lvl1pPr>
            <a:lvl2pPr>
              <a:lnSpc>
                <a:spcPct val="112000"/>
              </a:lnSpc>
              <a:defRPr>
                <a:solidFill>
                  <a:schemeClr val="bg1"/>
                </a:solidFill>
              </a:defRPr>
            </a:lvl2pPr>
            <a:lvl3pPr>
              <a:lnSpc>
                <a:spcPct val="112000"/>
              </a:lnSpc>
              <a:defRPr>
                <a:solidFill>
                  <a:schemeClr val="bg1"/>
                </a:solidFill>
              </a:defRPr>
            </a:lvl3pPr>
            <a:lvl4pPr>
              <a:lnSpc>
                <a:spcPct val="112000"/>
              </a:lnSpc>
              <a:defRPr>
                <a:solidFill>
                  <a:schemeClr val="bg1"/>
                </a:solidFill>
              </a:defRPr>
            </a:lvl4pPr>
            <a:lvl5pPr>
              <a:lnSpc>
                <a:spcPct val="112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583016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Header and Image">
    <p:bg>
      <p:bgPr>
        <a:solidFill>
          <a:schemeClr val="tx2"/>
        </a:solidFill>
        <a:effectLst/>
      </p:bgPr>
    </p:bg>
    <p:spTree>
      <p:nvGrpSpPr>
        <p:cNvPr id="1" name=""/>
        <p:cNvGrpSpPr/>
        <p:nvPr/>
      </p:nvGrpSpPr>
      <p:grpSpPr>
        <a:xfrm>
          <a:off x="0" y="0"/>
          <a:ext cx="0" cy="0"/>
          <a:chOff x="0" y="0"/>
          <a:chExt cx="0" cy="0"/>
        </a:xfrm>
      </p:grpSpPr>
      <p:grpSp>
        <p:nvGrpSpPr>
          <p:cNvPr id="3" name="NYU Langone Health Logo">
            <a:extLst>
              <a:ext uri="{FF2B5EF4-FFF2-40B4-BE49-F238E27FC236}">
                <a16:creationId xmlns:a16="http://schemas.microsoft.com/office/drawing/2014/main" id="{D8207384-E671-EA1B-08D2-2939459F92ED}"/>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4" name="Freeform 3">
              <a:extLst>
                <a:ext uri="{FF2B5EF4-FFF2-40B4-BE49-F238E27FC236}">
                  <a16:creationId xmlns:a16="http://schemas.microsoft.com/office/drawing/2014/main" id="{3416B3B5-F6C5-3128-4232-41EC467DF298}"/>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 name="Freeform 4">
              <a:extLst>
                <a:ext uri="{FF2B5EF4-FFF2-40B4-BE49-F238E27FC236}">
                  <a16:creationId xmlns:a16="http://schemas.microsoft.com/office/drawing/2014/main" id="{B1507F75-2B19-B633-1D9D-0A994B468229}"/>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8">
              <a:extLst>
                <a:ext uri="{FF2B5EF4-FFF2-40B4-BE49-F238E27FC236}">
                  <a16:creationId xmlns:a16="http://schemas.microsoft.com/office/drawing/2014/main" id="{AD8FF72D-F06D-7E50-DF2F-3DAEFA7C9F10}"/>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8" name="Picture Placeholder 13">
            <a:extLst>
              <a:ext uri="{FF2B5EF4-FFF2-40B4-BE49-F238E27FC236}">
                <a16:creationId xmlns:a16="http://schemas.microsoft.com/office/drawing/2014/main" id="{974E889D-D7C1-1165-CA9E-B2545FF231D0}"/>
              </a:ext>
            </a:extLst>
          </p:cNvPr>
          <p:cNvSpPr>
            <a:spLocks noGrp="1"/>
          </p:cNvSpPr>
          <p:nvPr>
            <p:ph type="pic" sz="quarter" idx="10"/>
          </p:nvPr>
        </p:nvSpPr>
        <p:spPr>
          <a:xfrm>
            <a:off x="4572000" y="1"/>
            <a:ext cx="4572001" cy="5143501"/>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6" name="Slide Number Placeholder 5">
            <a:extLst>
              <a:ext uri="{FF2B5EF4-FFF2-40B4-BE49-F238E27FC236}">
                <a16:creationId xmlns:a16="http://schemas.microsoft.com/office/drawing/2014/main" id="{C35BB43B-1319-036D-5BDA-56D0F6DE0B73}"/>
              </a:ext>
            </a:extLst>
          </p:cNvPr>
          <p:cNvSpPr>
            <a:spLocks noGrp="1"/>
          </p:cNvSpPr>
          <p:nvPr>
            <p:ph type="sldNum" sz="quarter" idx="4"/>
          </p:nvPr>
        </p:nvSpPr>
        <p:spPr>
          <a:xfrm>
            <a:off x="8350422" y="4514317"/>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10" name="Footer Placeholder 9">
            <a:extLst>
              <a:ext uri="{FF2B5EF4-FFF2-40B4-BE49-F238E27FC236}">
                <a16:creationId xmlns:a16="http://schemas.microsoft.com/office/drawing/2014/main" id="{0D3792DC-0B59-CFCA-D68B-D6E33DB0ABD9}"/>
              </a:ext>
            </a:extLst>
          </p:cNvPr>
          <p:cNvSpPr>
            <a:spLocks noGrp="1"/>
          </p:cNvSpPr>
          <p:nvPr>
            <p:ph type="ftr" sz="quarter" idx="11"/>
          </p:nvPr>
        </p:nvSpPr>
        <p:spPr/>
        <p:txBody>
          <a:bodyPr/>
          <a:lstStyle>
            <a:lvl1pPr>
              <a:defRPr>
                <a:solidFill>
                  <a:schemeClr val="bg1"/>
                </a:solidFill>
              </a:defRPr>
            </a:lvl1pPr>
          </a:lstStyle>
          <a:p>
            <a:r>
              <a:rPr lang="en-US"/>
              <a:t>Division/Department Name</a:t>
            </a:r>
            <a:endParaRPr lang="en-US" dirty="0"/>
          </a:p>
        </p:txBody>
      </p:sp>
      <p:sp>
        <p:nvSpPr>
          <p:cNvPr id="7" name="Content Placeholder 2">
            <a:extLst>
              <a:ext uri="{FF2B5EF4-FFF2-40B4-BE49-F238E27FC236}">
                <a16:creationId xmlns:a16="http://schemas.microsoft.com/office/drawing/2014/main" id="{9C7DC55A-0110-4030-35AD-A950533BEB50}"/>
              </a:ext>
            </a:extLst>
          </p:cNvPr>
          <p:cNvSpPr>
            <a:spLocks noGrp="1"/>
          </p:cNvSpPr>
          <p:nvPr>
            <p:ph idx="1"/>
          </p:nvPr>
        </p:nvSpPr>
        <p:spPr>
          <a:xfrm>
            <a:off x="493086" y="1561058"/>
            <a:ext cx="3664700" cy="2309411"/>
          </a:xfrm>
        </p:spPr>
        <p:txBody>
          <a:bodyPr anchor="b"/>
          <a:lstStyle>
            <a:lvl1pPr>
              <a:lnSpc>
                <a:spcPct val="112000"/>
              </a:lnSpc>
              <a:defRPr sz="1800" b="0">
                <a:solidFill>
                  <a:schemeClr val="bg1"/>
                </a:solidFill>
              </a:defRPr>
            </a:lvl1pPr>
            <a:lvl2pPr>
              <a:lnSpc>
                <a:spcPct val="112000"/>
              </a:lnSpc>
              <a:defRPr sz="1800" b="0">
                <a:solidFill>
                  <a:schemeClr val="bg1"/>
                </a:solidFill>
              </a:defRPr>
            </a:lvl2pPr>
            <a:lvl3pPr marL="228594" indent="-228594">
              <a:lnSpc>
                <a:spcPct val="112000"/>
              </a:lnSpc>
              <a:defRPr sz="1800" b="0">
                <a:solidFill>
                  <a:schemeClr val="bg1"/>
                </a:solidFill>
              </a:defRPr>
            </a:lvl3pPr>
            <a:lvl4pPr marL="457189" indent="-228594">
              <a:lnSpc>
                <a:spcPct val="112000"/>
              </a:lnSpc>
              <a:defRPr sz="1800" b="0">
                <a:solidFill>
                  <a:schemeClr val="bg1"/>
                </a:solidFill>
              </a:defRPr>
            </a:lvl4pPr>
            <a:lvl5pPr marL="685783" indent="-228594">
              <a:lnSpc>
                <a:spcPct val="112000"/>
              </a:lnSpc>
              <a:defRPr sz="1800" b="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95299" y="468631"/>
            <a:ext cx="3661083" cy="1152525"/>
          </a:xfrm>
        </p:spPr>
        <p:txBody>
          <a:bodyPr/>
          <a:lstStyle>
            <a:lvl1pPr>
              <a:lnSpc>
                <a:spcPct val="80000"/>
              </a:lnSpc>
              <a:defRPr sz="4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866496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41B06AA-53AF-3F9D-598B-1507782FAEAF}"/>
              </a:ext>
            </a:extLst>
          </p:cNvPr>
          <p:cNvSpPr>
            <a:spLocks noGrp="1"/>
          </p:cNvSpPr>
          <p:nvPr>
            <p:ph type="sldNum" sz="quarter" idx="4"/>
          </p:nvPr>
        </p:nvSpPr>
        <p:spPr>
          <a:xfrm>
            <a:off x="8350422" y="4514317"/>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dirty="0"/>
          </a:p>
        </p:txBody>
      </p:sp>
      <p:sp>
        <p:nvSpPr>
          <p:cNvPr id="3" name="Footer Placeholder 2">
            <a:extLst>
              <a:ext uri="{FF2B5EF4-FFF2-40B4-BE49-F238E27FC236}">
                <a16:creationId xmlns:a16="http://schemas.microsoft.com/office/drawing/2014/main" id="{C8CE9641-4D3A-B465-0EED-F0FBA6591F7F}"/>
              </a:ext>
            </a:extLst>
          </p:cNvPr>
          <p:cNvSpPr>
            <a:spLocks noGrp="1"/>
          </p:cNvSpPr>
          <p:nvPr>
            <p:ph type="ftr" sz="quarter" idx="10"/>
          </p:nvPr>
        </p:nvSpPr>
        <p:spPr/>
        <p:txBody>
          <a:bodyPr/>
          <a:lstStyle/>
          <a:p>
            <a:r>
              <a:rPr lang="en-US"/>
              <a:t>Division/Department Name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426163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Only" preserve="1">
  <p:cSld name="Title Only - Purple">
    <p:bg>
      <p:bgPr>
        <a:solidFill>
          <a:schemeClr val="tx2"/>
        </a:solidFill>
        <a:effectLst/>
      </p:bgPr>
    </p:bg>
    <p:spTree>
      <p:nvGrpSpPr>
        <p:cNvPr id="1" name=""/>
        <p:cNvGrpSpPr/>
        <p:nvPr/>
      </p:nvGrpSpPr>
      <p:grpSpPr>
        <a:xfrm>
          <a:off x="0" y="0"/>
          <a:ext cx="0" cy="0"/>
          <a:chOff x="0" y="0"/>
          <a:chExt cx="0" cy="0"/>
        </a:xfrm>
      </p:grpSpPr>
      <p:grpSp>
        <p:nvGrpSpPr>
          <p:cNvPr id="3" name="NYU Langone Health Logo">
            <a:extLst>
              <a:ext uri="{FF2B5EF4-FFF2-40B4-BE49-F238E27FC236}">
                <a16:creationId xmlns:a16="http://schemas.microsoft.com/office/drawing/2014/main" id="{9091262D-134D-7D08-91CE-7CAE81BEB29F}"/>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4" name="Freeform 3">
              <a:extLst>
                <a:ext uri="{FF2B5EF4-FFF2-40B4-BE49-F238E27FC236}">
                  <a16:creationId xmlns:a16="http://schemas.microsoft.com/office/drawing/2014/main" id="{D1927DCF-E53D-289B-3A9A-EA1257041E1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Freeform 6">
              <a:extLst>
                <a:ext uri="{FF2B5EF4-FFF2-40B4-BE49-F238E27FC236}">
                  <a16:creationId xmlns:a16="http://schemas.microsoft.com/office/drawing/2014/main" id="{79EA465C-9A4E-C6D9-2619-0C13EA81E47F}"/>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7">
              <a:extLst>
                <a:ext uri="{FF2B5EF4-FFF2-40B4-BE49-F238E27FC236}">
                  <a16:creationId xmlns:a16="http://schemas.microsoft.com/office/drawing/2014/main" id="{DE51B2B9-A5E7-225D-9567-04F1FD8AC33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5" name="Slide Number Placeholder 5">
            <a:extLst>
              <a:ext uri="{FF2B5EF4-FFF2-40B4-BE49-F238E27FC236}">
                <a16:creationId xmlns:a16="http://schemas.microsoft.com/office/drawing/2014/main" id="{741B06AA-53AF-3F9D-598B-1507782FAEAF}"/>
              </a:ext>
            </a:extLst>
          </p:cNvPr>
          <p:cNvSpPr>
            <a:spLocks noGrp="1"/>
          </p:cNvSpPr>
          <p:nvPr>
            <p:ph type="sldNum" sz="quarter" idx="4"/>
          </p:nvPr>
        </p:nvSpPr>
        <p:spPr>
          <a:xfrm>
            <a:off x="8350422" y="4514317"/>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9" name="Footer Placeholder 8">
            <a:extLst>
              <a:ext uri="{FF2B5EF4-FFF2-40B4-BE49-F238E27FC236}">
                <a16:creationId xmlns:a16="http://schemas.microsoft.com/office/drawing/2014/main" id="{6E9B480E-2CA2-1D9C-F0B0-F643EBE6F8AA}"/>
              </a:ext>
            </a:extLst>
          </p:cNvPr>
          <p:cNvSpPr>
            <a:spLocks noGrp="1"/>
          </p:cNvSpPr>
          <p:nvPr>
            <p:ph type="ftr" sz="quarter" idx="10"/>
          </p:nvPr>
        </p:nvSpPr>
        <p:spPr/>
        <p:txBody>
          <a:bodyPr/>
          <a:lstStyle>
            <a:lvl1pPr>
              <a:defRPr>
                <a:solidFill>
                  <a:schemeClr val="bg1"/>
                </a:solidFill>
              </a:defRPr>
            </a:lvl1pPr>
          </a:lstStyle>
          <a:p>
            <a:r>
              <a:rPr lang="en-US"/>
              <a:t>Division/Department Name</a:t>
            </a: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286995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3BD8AE6-C2F0-35EB-8C96-26857916D76B}"/>
              </a:ext>
            </a:extLst>
          </p:cNvPr>
          <p:cNvSpPr>
            <a:spLocks noGrp="1"/>
          </p:cNvSpPr>
          <p:nvPr>
            <p:ph type="sldNum" sz="quarter" idx="4"/>
          </p:nvPr>
        </p:nvSpPr>
        <p:spPr>
          <a:xfrm>
            <a:off x="8350422" y="4514317"/>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dirty="0"/>
          </a:p>
        </p:txBody>
      </p:sp>
      <p:sp>
        <p:nvSpPr>
          <p:cNvPr id="2" name="Footer Placeholder 1">
            <a:extLst>
              <a:ext uri="{FF2B5EF4-FFF2-40B4-BE49-F238E27FC236}">
                <a16:creationId xmlns:a16="http://schemas.microsoft.com/office/drawing/2014/main" id="{AC8BEB58-F668-7562-F0AA-C1E9454C821D}"/>
              </a:ext>
            </a:extLst>
          </p:cNvPr>
          <p:cNvSpPr>
            <a:spLocks noGrp="1"/>
          </p:cNvSpPr>
          <p:nvPr>
            <p:ph type="ftr" sz="quarter" idx="10"/>
          </p:nvPr>
        </p:nvSpPr>
        <p:spPr/>
        <p:txBody>
          <a:bodyPr/>
          <a:lstStyle/>
          <a:p>
            <a:r>
              <a:rPr lang="en-US"/>
              <a:t>Division/Department Name</a:t>
            </a:r>
            <a:endParaRPr lang="en-US" dirty="0"/>
          </a:p>
        </p:txBody>
      </p:sp>
    </p:spTree>
    <p:extLst>
      <p:ext uri="{BB962C8B-B14F-4D97-AF65-F5344CB8AC3E}">
        <p14:creationId xmlns:p14="http://schemas.microsoft.com/office/powerpoint/2010/main" val="2657416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E45C75C-DC9C-1D59-2DE3-017E4E9C0BDE}"/>
              </a:ext>
            </a:extLst>
          </p:cNvPr>
          <p:cNvSpPr>
            <a:spLocks noGrp="1"/>
          </p:cNvSpPr>
          <p:nvPr>
            <p:ph type="sldNum" sz="quarter" idx="4"/>
          </p:nvPr>
        </p:nvSpPr>
        <p:spPr>
          <a:xfrm>
            <a:off x="8350421" y="4514316"/>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a:p>
        </p:txBody>
      </p:sp>
      <p:sp>
        <p:nvSpPr>
          <p:cNvPr id="5" name="Footer Placeholder 4">
            <a:extLst>
              <a:ext uri="{FF2B5EF4-FFF2-40B4-BE49-F238E27FC236}">
                <a16:creationId xmlns:a16="http://schemas.microsoft.com/office/drawing/2014/main" id="{4D126E19-C5C6-60E1-8D49-FE78D32B2E55}"/>
              </a:ext>
            </a:extLst>
          </p:cNvPr>
          <p:cNvSpPr>
            <a:spLocks noGrp="1"/>
          </p:cNvSpPr>
          <p:nvPr>
            <p:ph type="ftr" sz="quarter" idx="14"/>
          </p:nvPr>
        </p:nvSpPr>
        <p:spPr/>
        <p:txBody>
          <a:bodyPr/>
          <a:lstStyle/>
          <a:p>
            <a:r>
              <a:rPr lang="en-US"/>
              <a:t>Division/Department Name</a:t>
            </a:r>
          </a:p>
        </p:txBody>
      </p:sp>
      <p:sp>
        <p:nvSpPr>
          <p:cNvPr id="8" name="Content Placeholder 2">
            <a:extLst>
              <a:ext uri="{FF2B5EF4-FFF2-40B4-BE49-F238E27FC236}">
                <a16:creationId xmlns:a16="http://schemas.microsoft.com/office/drawing/2014/main" id="{B576F7DD-4DB1-0669-5356-62659CD9B9F3}"/>
              </a:ext>
            </a:extLst>
          </p:cNvPr>
          <p:cNvSpPr>
            <a:spLocks noGrp="1"/>
          </p:cNvSpPr>
          <p:nvPr>
            <p:ph idx="13"/>
          </p:nvPr>
        </p:nvSpPr>
        <p:spPr>
          <a:xfrm>
            <a:off x="4838701" y="1542656"/>
            <a:ext cx="3771900" cy="2667394"/>
          </a:xfrm>
        </p:spPr>
        <p:txBody>
          <a:bodyPr/>
          <a:lstStyle>
            <a:lvl1pPr>
              <a:lnSpc>
                <a:spcPct val="82000"/>
              </a:lnSpc>
              <a:defRPr sz="4500" b="0">
                <a:solidFill>
                  <a:schemeClr val="accent1"/>
                </a:solidFill>
              </a:defRPr>
            </a:lvl1pPr>
            <a:lvl2pPr>
              <a:lnSpc>
                <a:spcPct val="115000"/>
              </a:lnSpc>
              <a:defRPr/>
            </a:lvl2pPr>
            <a:lvl3pPr>
              <a:lnSpc>
                <a:spcPct val="115000"/>
              </a:lnSpc>
              <a:defRPr/>
            </a:lvl3pPr>
            <a:lvl4pPr>
              <a:lnSpc>
                <a:spcPct val="115000"/>
              </a:lnSpc>
              <a:defRPr/>
            </a:lvl4pPr>
            <a:lvl5pPr>
              <a:lnSpc>
                <a:spcPct val="115000"/>
              </a:lnSpc>
              <a:defRPr/>
            </a:lvl5pPr>
          </a:lstStyle>
          <a:p>
            <a:pPr lvl="0"/>
            <a:r>
              <a:rPr lang="en-US"/>
              <a:t>Click to edit Master text styles</a:t>
            </a:r>
          </a:p>
        </p:txBody>
      </p:sp>
      <p:sp>
        <p:nvSpPr>
          <p:cNvPr id="3" name="Content Placeholder 2"/>
          <p:cNvSpPr>
            <a:spLocks noGrp="1"/>
          </p:cNvSpPr>
          <p:nvPr>
            <p:ph idx="1"/>
          </p:nvPr>
        </p:nvSpPr>
        <p:spPr>
          <a:xfrm>
            <a:off x="495300" y="1540308"/>
            <a:ext cx="3810000" cy="2676918"/>
          </a:xfrm>
        </p:spPr>
        <p:txBody>
          <a:bodyPr/>
          <a:lstStyle>
            <a:lvl1pPr>
              <a:lnSpc>
                <a:spcPct val="112000"/>
              </a:lnSpc>
              <a:defRPr sz="1600">
                <a:solidFill>
                  <a:schemeClr val="accent1"/>
                </a:solidFill>
              </a:defRPr>
            </a:lvl1pPr>
            <a:lvl2pPr>
              <a:lnSpc>
                <a:spcPct val="112000"/>
              </a:lnSpc>
              <a:defRPr sz="1600"/>
            </a:lvl2pPr>
            <a:lvl3pPr>
              <a:lnSpc>
                <a:spcPct val="112000"/>
              </a:lnSpc>
              <a:defRPr sz="1600"/>
            </a:lvl3pPr>
            <a:lvl4pPr>
              <a:lnSpc>
                <a:spcPct val="112000"/>
              </a:lnSpc>
              <a:defRPr sz="1600"/>
            </a:lvl4pPr>
            <a:lvl5pPr>
              <a:lnSpc>
                <a:spcPct val="112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590424832"/>
      </p:ext>
    </p:extLst>
  </p:cSld>
  <p:clrMapOvr>
    <a:masterClrMapping/>
  </p:clrMapOvr>
  <p:extLst>
    <p:ext uri="{DCECCB84-F9BA-43D5-87BE-67443E8EF086}">
      <p15:sldGuideLst xmlns:p15="http://schemas.microsoft.com/office/powerpoint/2012/main">
        <p15:guide id="3" pos="2712" userDrawn="1">
          <p15:clr>
            <a:srgbClr val="FBAE40"/>
          </p15:clr>
        </p15:guide>
        <p15:guide id="4" pos="3048"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 Purple">
    <p:bg>
      <p:bgPr>
        <a:solidFill>
          <a:schemeClr val="tx2"/>
        </a:solidFill>
        <a:effectLst/>
      </p:bgPr>
    </p:bg>
    <p:spTree>
      <p:nvGrpSpPr>
        <p:cNvPr id="1" name=""/>
        <p:cNvGrpSpPr/>
        <p:nvPr/>
      </p:nvGrpSpPr>
      <p:grpSpPr>
        <a:xfrm>
          <a:off x="0" y="0"/>
          <a:ext cx="0" cy="0"/>
          <a:chOff x="0" y="0"/>
          <a:chExt cx="0" cy="0"/>
        </a:xfrm>
      </p:grpSpPr>
      <p:grpSp>
        <p:nvGrpSpPr>
          <p:cNvPr id="2" name="NYU Langone Health Logo">
            <a:extLst>
              <a:ext uri="{FF2B5EF4-FFF2-40B4-BE49-F238E27FC236}">
                <a16:creationId xmlns:a16="http://schemas.microsoft.com/office/drawing/2014/main" id="{FD2BF8FC-DE44-610A-B6A5-E0BFE2D06A8D}"/>
              </a:ext>
            </a:extLst>
          </p:cNvPr>
          <p:cNvGrpSpPr>
            <a:grpSpLocks noChangeAspect="1"/>
          </p:cNvGrpSpPr>
          <p:nvPr userDrawn="1"/>
        </p:nvGrpSpPr>
        <p:grpSpPr>
          <a:xfrm>
            <a:off x="488402" y="4416764"/>
            <a:ext cx="823087" cy="357189"/>
            <a:chOff x="2138363" y="5326063"/>
            <a:chExt cx="1935162" cy="839788"/>
          </a:xfrm>
          <a:solidFill>
            <a:schemeClr val="bg1"/>
          </a:solidFill>
        </p:grpSpPr>
        <p:sp>
          <p:nvSpPr>
            <p:cNvPr id="3" name="Freeform 2">
              <a:extLst>
                <a:ext uri="{FF2B5EF4-FFF2-40B4-BE49-F238E27FC236}">
                  <a16:creationId xmlns:a16="http://schemas.microsoft.com/office/drawing/2014/main" id="{B8E34EC9-38A4-9636-90C3-5B88043C8DBD}"/>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 name="Freeform 6">
              <a:extLst>
                <a:ext uri="{FF2B5EF4-FFF2-40B4-BE49-F238E27FC236}">
                  <a16:creationId xmlns:a16="http://schemas.microsoft.com/office/drawing/2014/main" id="{EF12B9F8-5AB8-F7EE-2E42-3A7394787091}"/>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Freeform 7">
              <a:extLst>
                <a:ext uri="{FF2B5EF4-FFF2-40B4-BE49-F238E27FC236}">
                  <a16:creationId xmlns:a16="http://schemas.microsoft.com/office/drawing/2014/main" id="{BA483221-AF30-723C-E38C-401FC23E6DB6}"/>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4" name="Slide Number Placeholder 5">
            <a:extLst>
              <a:ext uri="{FF2B5EF4-FFF2-40B4-BE49-F238E27FC236}">
                <a16:creationId xmlns:a16="http://schemas.microsoft.com/office/drawing/2014/main" id="{93BD8AE6-C2F0-35EB-8C96-26857916D76B}"/>
              </a:ext>
            </a:extLst>
          </p:cNvPr>
          <p:cNvSpPr>
            <a:spLocks noGrp="1"/>
          </p:cNvSpPr>
          <p:nvPr>
            <p:ph type="sldNum" sz="quarter" idx="4"/>
          </p:nvPr>
        </p:nvSpPr>
        <p:spPr>
          <a:xfrm>
            <a:off x="8350422" y="4514317"/>
            <a:ext cx="286597" cy="138499"/>
          </a:xfrm>
          <a:prstGeom prst="rect">
            <a:avLst/>
          </a:prstGeom>
        </p:spPr>
        <p:txBody>
          <a:bodyPr vert="horz" lIns="0" tIns="0" rIns="0" bIns="0" rtlCol="0" anchor="ctr">
            <a:noAutofit/>
          </a:bodyPr>
          <a:lstStyle>
            <a:lvl1pPr algn="r">
              <a:defRPr sz="1200">
                <a:solidFill>
                  <a:schemeClr val="bg1"/>
                </a:solidFill>
              </a:defRPr>
            </a:lvl1pPr>
          </a:lstStyle>
          <a:p>
            <a:fld id="{2441C0E6-2A71-4EB3-9E92-A3D15D26B6CA}" type="slidenum">
              <a:rPr lang="en-US" smtClean="0"/>
              <a:pPr/>
              <a:t>‹#›</a:t>
            </a:fld>
            <a:endParaRPr lang="en-US" dirty="0"/>
          </a:p>
        </p:txBody>
      </p:sp>
      <p:sp>
        <p:nvSpPr>
          <p:cNvPr id="8" name="Footer Placeholder 7">
            <a:extLst>
              <a:ext uri="{FF2B5EF4-FFF2-40B4-BE49-F238E27FC236}">
                <a16:creationId xmlns:a16="http://schemas.microsoft.com/office/drawing/2014/main" id="{509A8225-A7C5-C225-A904-BFA1ADCD975F}"/>
              </a:ext>
            </a:extLst>
          </p:cNvPr>
          <p:cNvSpPr>
            <a:spLocks noGrp="1"/>
          </p:cNvSpPr>
          <p:nvPr>
            <p:ph type="ftr" sz="quarter" idx="10"/>
          </p:nvPr>
        </p:nvSpPr>
        <p:spPr/>
        <p:txBody>
          <a:bodyPr/>
          <a:lstStyle>
            <a:lvl1pPr>
              <a:defRPr>
                <a:solidFill>
                  <a:schemeClr val="bg1"/>
                </a:solidFill>
              </a:defRPr>
            </a:lvl1pPr>
          </a:lstStyle>
          <a:p>
            <a:r>
              <a:rPr lang="en-US"/>
              <a:t>Division/Department Name</a:t>
            </a:r>
            <a:endParaRPr lang="en-US" dirty="0"/>
          </a:p>
        </p:txBody>
      </p:sp>
    </p:spTree>
    <p:extLst>
      <p:ext uri="{BB962C8B-B14F-4D97-AF65-F5344CB8AC3E}">
        <p14:creationId xmlns:p14="http://schemas.microsoft.com/office/powerpoint/2010/main" val="426696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grpSp>
        <p:nvGrpSpPr>
          <p:cNvPr id="2" name="NYU Langone Health Logo">
            <a:extLst>
              <a:ext uri="{FF2B5EF4-FFF2-40B4-BE49-F238E27FC236}">
                <a16:creationId xmlns:a16="http://schemas.microsoft.com/office/drawing/2014/main" id="{A0286701-710D-A85F-7782-853164691F09}"/>
              </a:ext>
            </a:extLst>
          </p:cNvPr>
          <p:cNvGrpSpPr>
            <a:grpSpLocks noChangeAspect="1"/>
          </p:cNvGrpSpPr>
          <p:nvPr userDrawn="1"/>
        </p:nvGrpSpPr>
        <p:grpSpPr>
          <a:xfrm>
            <a:off x="486872" y="385508"/>
            <a:ext cx="1496034" cy="649224"/>
            <a:chOff x="2138363" y="5326063"/>
            <a:chExt cx="1935162" cy="839788"/>
          </a:xfrm>
          <a:solidFill>
            <a:schemeClr val="bg1"/>
          </a:solidFill>
        </p:grpSpPr>
        <p:sp>
          <p:nvSpPr>
            <p:cNvPr id="5" name="Freeform 4">
              <a:extLst>
                <a:ext uri="{FF2B5EF4-FFF2-40B4-BE49-F238E27FC236}">
                  <a16:creationId xmlns:a16="http://schemas.microsoft.com/office/drawing/2014/main" id="{3AD57E4E-DC3C-FFDF-12B3-4413375D23DC}"/>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 name="Freeform 5">
              <a:extLst>
                <a:ext uri="{FF2B5EF4-FFF2-40B4-BE49-F238E27FC236}">
                  <a16:creationId xmlns:a16="http://schemas.microsoft.com/office/drawing/2014/main" id="{19F7552F-3F6F-5801-6D83-0650CBCA7303}"/>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8">
              <a:extLst>
                <a:ext uri="{FF2B5EF4-FFF2-40B4-BE49-F238E27FC236}">
                  <a16:creationId xmlns:a16="http://schemas.microsoft.com/office/drawing/2014/main" id="{38DB314B-18C9-2231-8F8C-0F30B362572D}"/>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6103938" y="0"/>
            <a:ext cx="3040062" cy="5143500"/>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4" name="Footer Placeholder 3">
            <a:extLst>
              <a:ext uri="{FF2B5EF4-FFF2-40B4-BE49-F238E27FC236}">
                <a16:creationId xmlns:a16="http://schemas.microsoft.com/office/drawing/2014/main" id="{13A6D16C-CEA9-48DE-DB22-D8D95E736356}"/>
              </a:ext>
            </a:extLst>
          </p:cNvPr>
          <p:cNvSpPr>
            <a:spLocks noGrp="1"/>
          </p:cNvSpPr>
          <p:nvPr>
            <p:ph type="ftr" sz="quarter" idx="11"/>
          </p:nvPr>
        </p:nvSpPr>
        <p:spPr>
          <a:xfrm>
            <a:off x="486871" y="4597360"/>
            <a:ext cx="4978319" cy="233720"/>
          </a:xfrm>
        </p:spPr>
        <p:txBody>
          <a:bodyPr/>
          <a:lstStyle>
            <a:lvl1pPr algn="l">
              <a:defRPr sz="1200" b="1">
                <a:solidFill>
                  <a:schemeClr val="bg1"/>
                </a:solidFill>
              </a:defRPr>
            </a:lvl1pPr>
          </a:lstStyle>
          <a:p>
            <a:r>
              <a:rPr lang="en-US"/>
              <a:t>Division/Department Name</a:t>
            </a:r>
            <a:endParaRPr lang="en-US" dirty="0"/>
          </a:p>
        </p:txBody>
      </p:sp>
      <p:sp>
        <p:nvSpPr>
          <p:cNvPr id="3" name="Subtitle 2"/>
          <p:cNvSpPr>
            <a:spLocks noGrp="1"/>
          </p:cNvSpPr>
          <p:nvPr>
            <p:ph type="subTitle" idx="1"/>
          </p:nvPr>
        </p:nvSpPr>
        <p:spPr>
          <a:xfrm>
            <a:off x="486872" y="3689685"/>
            <a:ext cx="4978319" cy="560867"/>
          </a:xfrm>
        </p:spPr>
        <p:txBody>
          <a:bodyPr anchor="b">
            <a:noAutofit/>
          </a:bodyPr>
          <a:lstStyle>
            <a:lvl1pPr marL="0" indent="0" algn="l">
              <a:lnSpc>
                <a:spcPct val="105000"/>
              </a:lnSpc>
              <a:buNone/>
              <a:defRPr sz="1800" b="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13" name="Thank you">
            <a:extLst>
              <a:ext uri="{FF2B5EF4-FFF2-40B4-BE49-F238E27FC236}">
                <a16:creationId xmlns:a16="http://schemas.microsoft.com/office/drawing/2014/main" id="{719728A9-6C8B-6FDF-9879-F88BA8D3969B}"/>
              </a:ext>
            </a:extLst>
          </p:cNvPr>
          <p:cNvSpPr txBox="1"/>
          <p:nvPr userDrawn="1"/>
        </p:nvSpPr>
        <p:spPr>
          <a:xfrm>
            <a:off x="495301" y="2015374"/>
            <a:ext cx="3444907" cy="692497"/>
          </a:xfrm>
          <a:prstGeom prst="rect">
            <a:avLst/>
          </a:prstGeom>
          <a:noFill/>
        </p:spPr>
        <p:txBody>
          <a:bodyPr wrap="square" lIns="0" tIns="0" rIns="0" bIns="0" rtlCol="0">
            <a:spAutoFit/>
          </a:bodyPr>
          <a:lstStyle/>
          <a:p>
            <a:pPr algn="l"/>
            <a:r>
              <a:rPr lang="en-US" sz="4500" dirty="0">
                <a:solidFill>
                  <a:schemeClr val="bg1"/>
                </a:solidFill>
              </a:rPr>
              <a:t>Thank you</a:t>
            </a:r>
          </a:p>
        </p:txBody>
      </p:sp>
    </p:spTree>
    <p:extLst>
      <p:ext uri="{BB962C8B-B14F-4D97-AF65-F5344CB8AC3E}">
        <p14:creationId xmlns:p14="http://schemas.microsoft.com/office/powerpoint/2010/main" val="2443149604"/>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hank you - White">
    <p:bg>
      <p:bgPr>
        <a:solidFill>
          <a:schemeClr val="bg1"/>
        </a:solidFill>
        <a:effectLst/>
      </p:bgPr>
    </p:bg>
    <p:spTree>
      <p:nvGrpSpPr>
        <p:cNvPr id="1" name=""/>
        <p:cNvGrpSpPr/>
        <p:nvPr/>
      </p:nvGrpSpPr>
      <p:grpSpPr>
        <a:xfrm>
          <a:off x="0" y="0"/>
          <a:ext cx="0" cy="0"/>
          <a:chOff x="0" y="0"/>
          <a:chExt cx="0" cy="0"/>
        </a:xfrm>
      </p:grpSpPr>
      <p:grpSp>
        <p:nvGrpSpPr>
          <p:cNvPr id="2" name="NYU Langone Health Logo">
            <a:extLst>
              <a:ext uri="{FF2B5EF4-FFF2-40B4-BE49-F238E27FC236}">
                <a16:creationId xmlns:a16="http://schemas.microsoft.com/office/drawing/2014/main" id="{A0286701-710D-A85F-7782-853164691F09}"/>
              </a:ext>
            </a:extLst>
          </p:cNvPr>
          <p:cNvGrpSpPr>
            <a:grpSpLocks noChangeAspect="1"/>
          </p:cNvGrpSpPr>
          <p:nvPr userDrawn="1"/>
        </p:nvGrpSpPr>
        <p:grpSpPr>
          <a:xfrm>
            <a:off x="486872" y="385508"/>
            <a:ext cx="1496034" cy="649224"/>
            <a:chOff x="2138363" y="5326063"/>
            <a:chExt cx="1935162" cy="839788"/>
          </a:xfrm>
          <a:solidFill>
            <a:schemeClr val="tx2"/>
          </a:solidFill>
        </p:grpSpPr>
        <p:sp>
          <p:nvSpPr>
            <p:cNvPr id="5" name="Freeform 4">
              <a:extLst>
                <a:ext uri="{FF2B5EF4-FFF2-40B4-BE49-F238E27FC236}">
                  <a16:creationId xmlns:a16="http://schemas.microsoft.com/office/drawing/2014/main" id="{3AD57E4E-DC3C-FFDF-12B3-4413375D23DC}"/>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 name="Freeform 5">
              <a:extLst>
                <a:ext uri="{FF2B5EF4-FFF2-40B4-BE49-F238E27FC236}">
                  <a16:creationId xmlns:a16="http://schemas.microsoft.com/office/drawing/2014/main" id="{19F7552F-3F6F-5801-6D83-0650CBCA7303}"/>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8">
              <a:extLst>
                <a:ext uri="{FF2B5EF4-FFF2-40B4-BE49-F238E27FC236}">
                  <a16:creationId xmlns:a16="http://schemas.microsoft.com/office/drawing/2014/main" id="{38DB314B-18C9-2231-8F8C-0F30B362572D}"/>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4" name="Picture Placeholder 13">
            <a:extLst>
              <a:ext uri="{FF2B5EF4-FFF2-40B4-BE49-F238E27FC236}">
                <a16:creationId xmlns:a16="http://schemas.microsoft.com/office/drawing/2014/main" id="{7ECAB4B7-018A-0EBB-A58F-9FCA59C75D47}"/>
              </a:ext>
            </a:extLst>
          </p:cNvPr>
          <p:cNvSpPr>
            <a:spLocks noGrp="1"/>
          </p:cNvSpPr>
          <p:nvPr>
            <p:ph type="pic" sz="quarter" idx="10"/>
          </p:nvPr>
        </p:nvSpPr>
        <p:spPr>
          <a:xfrm>
            <a:off x="6103938" y="0"/>
            <a:ext cx="3040062" cy="5143500"/>
          </a:xfrm>
          <a:solidFill>
            <a:schemeClr val="bg1">
              <a:lumMod val="85000"/>
            </a:schemeClr>
          </a:solidFill>
        </p:spPr>
        <p:txBody>
          <a:bodyPr tIns="1005840"/>
          <a:lstStyle>
            <a:lvl1pPr algn="ctr">
              <a:defRPr>
                <a:solidFill>
                  <a:schemeClr val="tx2"/>
                </a:solidFill>
              </a:defRPr>
            </a:lvl1pPr>
          </a:lstStyle>
          <a:p>
            <a:r>
              <a:rPr lang="en-US"/>
              <a:t>Click icon to add picture</a:t>
            </a:r>
          </a:p>
        </p:txBody>
      </p:sp>
      <p:sp>
        <p:nvSpPr>
          <p:cNvPr id="4" name="Footer Placeholder 3">
            <a:extLst>
              <a:ext uri="{FF2B5EF4-FFF2-40B4-BE49-F238E27FC236}">
                <a16:creationId xmlns:a16="http://schemas.microsoft.com/office/drawing/2014/main" id="{88FC635F-2508-4EB3-09CC-A82E69E06B69}"/>
              </a:ext>
            </a:extLst>
          </p:cNvPr>
          <p:cNvSpPr>
            <a:spLocks noGrp="1"/>
          </p:cNvSpPr>
          <p:nvPr>
            <p:ph type="ftr" sz="quarter" idx="11"/>
          </p:nvPr>
        </p:nvSpPr>
        <p:spPr>
          <a:xfrm>
            <a:off x="486872" y="4604980"/>
            <a:ext cx="4978318" cy="221592"/>
          </a:xfrm>
        </p:spPr>
        <p:txBody>
          <a:bodyPr/>
          <a:lstStyle>
            <a:lvl1pPr algn="l">
              <a:defRPr sz="1200" b="1"/>
            </a:lvl1pPr>
          </a:lstStyle>
          <a:p>
            <a:r>
              <a:rPr lang="en-US"/>
              <a:t>Division/Department Name</a:t>
            </a:r>
            <a:endParaRPr lang="en-US" dirty="0"/>
          </a:p>
        </p:txBody>
      </p:sp>
      <p:sp>
        <p:nvSpPr>
          <p:cNvPr id="3" name="Subtitle 2"/>
          <p:cNvSpPr>
            <a:spLocks noGrp="1"/>
          </p:cNvSpPr>
          <p:nvPr>
            <p:ph type="subTitle" idx="1"/>
          </p:nvPr>
        </p:nvSpPr>
        <p:spPr>
          <a:xfrm>
            <a:off x="486872" y="3689685"/>
            <a:ext cx="4978319" cy="560867"/>
          </a:xfrm>
        </p:spPr>
        <p:txBody>
          <a:bodyPr anchor="b">
            <a:noAutofit/>
          </a:bodyPr>
          <a:lstStyle>
            <a:lvl1pPr marL="0" indent="0" algn="l">
              <a:lnSpc>
                <a:spcPct val="105000"/>
              </a:lnSpc>
              <a:buNone/>
              <a:defRPr sz="1800" b="0">
                <a:solidFill>
                  <a:schemeClr val="tx2"/>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13" name="Thank you">
            <a:extLst>
              <a:ext uri="{FF2B5EF4-FFF2-40B4-BE49-F238E27FC236}">
                <a16:creationId xmlns:a16="http://schemas.microsoft.com/office/drawing/2014/main" id="{719728A9-6C8B-6FDF-9879-F88BA8D3969B}"/>
              </a:ext>
            </a:extLst>
          </p:cNvPr>
          <p:cNvSpPr txBox="1"/>
          <p:nvPr userDrawn="1"/>
        </p:nvSpPr>
        <p:spPr>
          <a:xfrm>
            <a:off x="495301" y="2015374"/>
            <a:ext cx="3444907" cy="692497"/>
          </a:xfrm>
          <a:prstGeom prst="rect">
            <a:avLst/>
          </a:prstGeom>
          <a:noFill/>
        </p:spPr>
        <p:txBody>
          <a:bodyPr wrap="square" lIns="0" tIns="0" rIns="0" bIns="0" rtlCol="0">
            <a:spAutoFit/>
          </a:bodyPr>
          <a:lstStyle/>
          <a:p>
            <a:pPr algn="l"/>
            <a:r>
              <a:rPr lang="en-US" sz="4500" dirty="0">
                <a:solidFill>
                  <a:schemeClr val="tx2"/>
                </a:solidFill>
              </a:rPr>
              <a:t>Thank you</a:t>
            </a:r>
          </a:p>
        </p:txBody>
      </p:sp>
    </p:spTree>
    <p:extLst>
      <p:ext uri="{BB962C8B-B14F-4D97-AF65-F5344CB8AC3E}">
        <p14:creationId xmlns:p14="http://schemas.microsoft.com/office/powerpoint/2010/main" val="744134039"/>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UTORIAL">
    <p:bg>
      <p:bgPr>
        <a:solidFill>
          <a:schemeClr val="tx2"/>
        </a:solidFill>
        <a:effectLst/>
      </p:bgPr>
    </p:bg>
    <p:spTree>
      <p:nvGrpSpPr>
        <p:cNvPr id="1" name=""/>
        <p:cNvGrpSpPr/>
        <p:nvPr/>
      </p:nvGrpSpPr>
      <p:grpSpPr>
        <a:xfrm>
          <a:off x="0" y="0"/>
          <a:ext cx="0" cy="0"/>
          <a:chOff x="0" y="0"/>
          <a:chExt cx="0" cy="0"/>
        </a:xfrm>
      </p:grpSpPr>
      <p:grpSp>
        <p:nvGrpSpPr>
          <p:cNvPr id="5" name="NYU Langone Health Logo">
            <a:extLst>
              <a:ext uri="{FF2B5EF4-FFF2-40B4-BE49-F238E27FC236}">
                <a16:creationId xmlns:a16="http://schemas.microsoft.com/office/drawing/2014/main" id="{D23DC7BA-05DD-C896-5262-37703314653E}"/>
              </a:ext>
            </a:extLst>
          </p:cNvPr>
          <p:cNvGrpSpPr>
            <a:grpSpLocks noChangeAspect="1"/>
          </p:cNvGrpSpPr>
          <p:nvPr userDrawn="1"/>
        </p:nvGrpSpPr>
        <p:grpSpPr>
          <a:xfrm>
            <a:off x="486872" y="385508"/>
            <a:ext cx="1496034" cy="649224"/>
            <a:chOff x="2138363" y="5326063"/>
            <a:chExt cx="1935162" cy="839788"/>
          </a:xfrm>
          <a:solidFill>
            <a:schemeClr val="bg1"/>
          </a:solidFill>
        </p:grpSpPr>
        <p:sp>
          <p:nvSpPr>
            <p:cNvPr id="6" name="Freeform 5">
              <a:extLst>
                <a:ext uri="{FF2B5EF4-FFF2-40B4-BE49-F238E27FC236}">
                  <a16:creationId xmlns:a16="http://schemas.microsoft.com/office/drawing/2014/main" id="{195BE840-3D72-22A7-AB5F-E97D6775A994}"/>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Freeform 6">
              <a:extLst>
                <a:ext uri="{FF2B5EF4-FFF2-40B4-BE49-F238E27FC236}">
                  <a16:creationId xmlns:a16="http://schemas.microsoft.com/office/drawing/2014/main" id="{7E30D5D3-49A4-BB8C-7CF8-79A1E9AB1AB5}"/>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7">
              <a:extLst>
                <a:ext uri="{FF2B5EF4-FFF2-40B4-BE49-F238E27FC236}">
                  <a16:creationId xmlns:a16="http://schemas.microsoft.com/office/drawing/2014/main" id="{FA969DAB-B68F-73C8-1D5A-A9D246382C28}"/>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pic>
        <p:nvPicPr>
          <p:cNvPr id="9" name="Image Example">
            <a:extLst>
              <a:ext uri="{FF2B5EF4-FFF2-40B4-BE49-F238E27FC236}">
                <a16:creationId xmlns:a16="http://schemas.microsoft.com/office/drawing/2014/main" id="{BCCA40AB-832C-6D9B-CC34-6BDA6725AA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103938" y="0"/>
            <a:ext cx="3040062" cy="5143500"/>
          </a:xfrm>
          <a:prstGeom prst="rect">
            <a:avLst/>
          </a:prstGeom>
        </p:spPr>
      </p:pic>
      <p:sp>
        <p:nvSpPr>
          <p:cNvPr id="2" name="Footer Placeholder">
            <a:extLst>
              <a:ext uri="{FF2B5EF4-FFF2-40B4-BE49-F238E27FC236}">
                <a16:creationId xmlns:a16="http://schemas.microsoft.com/office/drawing/2014/main" id="{EAB0A6EE-7D6F-85E1-73E5-80EABD17B8E9}"/>
              </a:ext>
            </a:extLst>
          </p:cNvPr>
          <p:cNvSpPr>
            <a:spLocks noGrp="1"/>
          </p:cNvSpPr>
          <p:nvPr>
            <p:ph type="ftr" sz="quarter" idx="10"/>
          </p:nvPr>
        </p:nvSpPr>
        <p:spPr>
          <a:xfrm>
            <a:off x="495300" y="4597361"/>
            <a:ext cx="4076700" cy="221592"/>
          </a:xfrm>
        </p:spPr>
        <p:txBody>
          <a:bodyPr/>
          <a:lstStyle>
            <a:lvl1pPr algn="l">
              <a:defRPr sz="1200" b="1">
                <a:solidFill>
                  <a:schemeClr val="bg1"/>
                </a:solidFill>
              </a:defRPr>
            </a:lvl1pPr>
          </a:lstStyle>
          <a:p>
            <a:r>
              <a:rPr lang="en-US"/>
              <a:t>Division/Department Name</a:t>
            </a:r>
            <a:endParaRPr lang="en-US" dirty="0"/>
          </a:p>
        </p:txBody>
      </p:sp>
      <p:sp>
        <p:nvSpPr>
          <p:cNvPr id="17" name="Subtitle Text Placeholder">
            <a:extLst>
              <a:ext uri="{FF2B5EF4-FFF2-40B4-BE49-F238E27FC236}">
                <a16:creationId xmlns:a16="http://schemas.microsoft.com/office/drawing/2014/main" id="{2A2677B2-FF96-96FE-D4CC-FC8EE8BCAE5D}"/>
              </a:ext>
            </a:extLst>
          </p:cNvPr>
          <p:cNvSpPr txBox="1"/>
          <p:nvPr userDrawn="1"/>
        </p:nvSpPr>
        <p:spPr>
          <a:xfrm>
            <a:off x="495301" y="3616515"/>
            <a:ext cx="4174136" cy="653833"/>
          </a:xfrm>
          <a:prstGeom prst="rect">
            <a:avLst/>
          </a:prstGeom>
          <a:noFill/>
        </p:spPr>
        <p:txBody>
          <a:bodyPr wrap="square" lIns="0" tIns="0" rIns="0" bIns="0" rtlCol="0" anchor="b" anchorCtr="0">
            <a:noAutofit/>
          </a:bodyPr>
          <a:lstStyle/>
          <a:p>
            <a:pPr marL="0" marR="0" lvl="0" indent="0" algn="l" defTabSz="685783"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Presentation subtitle information </a:t>
            </a:r>
          </a:p>
          <a:p>
            <a:pPr marL="0" marR="0" lvl="0" indent="0" algn="l" defTabSz="685783"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MM/DD/YYYY</a:t>
            </a:r>
          </a:p>
        </p:txBody>
      </p:sp>
      <p:sp>
        <p:nvSpPr>
          <p:cNvPr id="15" name="Presentation Title Text Placeholder">
            <a:extLst>
              <a:ext uri="{FF2B5EF4-FFF2-40B4-BE49-F238E27FC236}">
                <a16:creationId xmlns:a16="http://schemas.microsoft.com/office/drawing/2014/main" id="{BFC7CFA0-762E-DB7F-EB33-6B78BBE20A8A}"/>
              </a:ext>
            </a:extLst>
          </p:cNvPr>
          <p:cNvSpPr txBox="1"/>
          <p:nvPr userDrawn="1"/>
        </p:nvSpPr>
        <p:spPr>
          <a:xfrm>
            <a:off x="495301" y="1552576"/>
            <a:ext cx="4854913" cy="1845945"/>
          </a:xfrm>
          <a:prstGeom prst="rect">
            <a:avLst/>
          </a:prstGeom>
          <a:noFill/>
        </p:spPr>
        <p:txBody>
          <a:bodyPr wrap="square" lIns="0" tIns="0" rIns="0" bIns="0" rtlCol="0">
            <a:noAutofit/>
          </a:bodyPr>
          <a:lstStyle/>
          <a:p>
            <a:pPr marL="0" marR="0" indent="0" algn="l" defTabSz="457189" rtl="0" eaLnBrk="1" fontAlgn="auto" latinLnBrk="0" hangingPunct="1">
              <a:lnSpc>
                <a:spcPct val="82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mj-lt"/>
                <a:ea typeface="+mj-ea"/>
                <a:cs typeface="+mj-cs"/>
              </a:rPr>
              <a:t>Presentation title goes here. Presentation title goes here</a:t>
            </a:r>
            <a:endParaRPr lang="en-US" sz="1400" dirty="0" err="1">
              <a:latin typeface="+mj-lt"/>
            </a:endParaRPr>
          </a:p>
        </p:txBody>
      </p:sp>
      <p:grpSp>
        <p:nvGrpSpPr>
          <p:cNvPr id="18" name="Quick Guide Information">
            <a:extLst>
              <a:ext uri="{FF2B5EF4-FFF2-40B4-BE49-F238E27FC236}">
                <a16:creationId xmlns:a16="http://schemas.microsoft.com/office/drawing/2014/main" id="{99F17713-B178-2A98-F146-B726CBEB2040}"/>
              </a:ext>
            </a:extLst>
          </p:cNvPr>
          <p:cNvGrpSpPr/>
          <p:nvPr userDrawn="1"/>
        </p:nvGrpSpPr>
        <p:grpSpPr>
          <a:xfrm>
            <a:off x="2442757" y="366182"/>
            <a:ext cx="6332408" cy="4338763"/>
            <a:chOff x="2442757" y="366182"/>
            <a:chExt cx="6332408" cy="4338762"/>
          </a:xfrm>
        </p:grpSpPr>
        <p:sp>
          <p:nvSpPr>
            <p:cNvPr id="19" name="Footer Guide">
              <a:extLst>
                <a:ext uri="{FF2B5EF4-FFF2-40B4-BE49-F238E27FC236}">
                  <a16:creationId xmlns:a16="http://schemas.microsoft.com/office/drawing/2014/main" id="{FDDB3045-EE1D-37FD-8E21-720782A285EC}"/>
                </a:ext>
              </a:extLst>
            </p:cNvPr>
            <p:cNvSpPr txBox="1"/>
            <p:nvPr/>
          </p:nvSpPr>
          <p:spPr>
            <a:xfrm>
              <a:off x="3526143" y="3843170"/>
              <a:ext cx="3736806" cy="861774"/>
            </a:xfrm>
            <a:prstGeom prst="rect">
              <a:avLst/>
            </a:prstGeom>
            <a:solidFill>
              <a:schemeClr val="tx2">
                <a:alpha val="75000"/>
              </a:schemeClr>
            </a:solidFill>
            <a:ln w="12700">
              <a:solidFill>
                <a:schemeClr val="accent4"/>
              </a:solidFill>
            </a:ln>
          </p:spPr>
          <p:txBody>
            <a:bodyPr wrap="square" rtlCol="0">
              <a:spAutoFit/>
            </a:bodyPr>
            <a:lstStyle/>
            <a:p>
              <a:r>
                <a:rPr lang="en-US" sz="1000" dirty="0">
                  <a:solidFill>
                    <a:schemeClr val="accent4"/>
                  </a:solidFill>
                </a:rPr>
                <a:t>SIGNPOST: “Division/Department Name” is linked with the footer feature. Go to “Insert” menu, then “Header and Footer...”. Update the footer text with your Division or Department Name, or uncheck the footer box to hide all footer text, including the signpost on the covers. Click “Apply to All” to finish. </a:t>
              </a:r>
            </a:p>
          </p:txBody>
        </p:sp>
        <p:cxnSp>
          <p:nvCxnSpPr>
            <p:cNvPr id="20" name="Line">
              <a:extLst>
                <a:ext uri="{FF2B5EF4-FFF2-40B4-BE49-F238E27FC236}">
                  <a16:creationId xmlns:a16="http://schemas.microsoft.com/office/drawing/2014/main" id="{4D52B75F-A551-9A4A-6CF6-EA8BEDB02596}"/>
                </a:ext>
              </a:extLst>
            </p:cNvPr>
            <p:cNvCxnSpPr>
              <a:cxnSpLocks/>
              <a:stCxn id="19" idx="1"/>
            </p:cNvCxnSpPr>
            <p:nvPr/>
          </p:nvCxnSpPr>
          <p:spPr>
            <a:xfrm flipH="1">
              <a:off x="2442757" y="4274057"/>
              <a:ext cx="1083386" cy="410446"/>
            </a:xfrm>
            <a:prstGeom prst="straightConnector1">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Image Guide">
              <a:extLst>
                <a:ext uri="{FF2B5EF4-FFF2-40B4-BE49-F238E27FC236}">
                  <a16:creationId xmlns:a16="http://schemas.microsoft.com/office/drawing/2014/main" id="{8C7EED96-2326-638D-29CF-890338764C1C}"/>
                </a:ext>
              </a:extLst>
            </p:cNvPr>
            <p:cNvSpPr txBox="1"/>
            <p:nvPr/>
          </p:nvSpPr>
          <p:spPr>
            <a:xfrm>
              <a:off x="6470232" y="366182"/>
              <a:ext cx="2304933" cy="707886"/>
            </a:xfrm>
            <a:prstGeom prst="rect">
              <a:avLst/>
            </a:prstGeom>
            <a:solidFill>
              <a:schemeClr val="tx2">
                <a:alpha val="75000"/>
              </a:schemeClr>
            </a:solidFill>
            <a:ln w="12700">
              <a:solidFill>
                <a:schemeClr val="accent4"/>
              </a:solidFill>
            </a:ln>
          </p:spPr>
          <p:txBody>
            <a:bodyPr wrap="square" rtlCol="0">
              <a:spAutoFit/>
            </a:bodyPr>
            <a:lstStyle/>
            <a:p>
              <a:pPr algn="l"/>
              <a:r>
                <a:rPr lang="en-US" sz="1000" dirty="0">
                  <a:solidFill>
                    <a:schemeClr val="accent4"/>
                  </a:solidFill>
                </a:rPr>
                <a:t>IMAGES: All images used in this template are placeholders. Please replace/insert new images that convey your presentation’s message.</a:t>
              </a:r>
            </a:p>
          </p:txBody>
        </p:sp>
        <p:sp>
          <p:nvSpPr>
            <p:cNvPr id="22" name="More Information">
              <a:extLst>
                <a:ext uri="{FF2B5EF4-FFF2-40B4-BE49-F238E27FC236}">
                  <a16:creationId xmlns:a16="http://schemas.microsoft.com/office/drawing/2014/main" id="{B1DE6E49-A90E-E798-8032-A4C12925221A}"/>
                </a:ext>
              </a:extLst>
            </p:cNvPr>
            <p:cNvSpPr txBox="1"/>
            <p:nvPr/>
          </p:nvSpPr>
          <p:spPr>
            <a:xfrm>
              <a:off x="2773363" y="458997"/>
              <a:ext cx="2262368" cy="553998"/>
            </a:xfrm>
            <a:prstGeom prst="rect">
              <a:avLst/>
            </a:prstGeom>
            <a:solidFill>
              <a:schemeClr val="tx2">
                <a:alpha val="75000"/>
              </a:schemeClr>
            </a:solidFill>
            <a:ln w="12700">
              <a:solidFill>
                <a:schemeClr val="accent4"/>
              </a:solidFill>
            </a:ln>
          </p:spPr>
          <p:txBody>
            <a:bodyPr wrap="square" rtlCol="0">
              <a:spAutoFit/>
            </a:bodyPr>
            <a:lstStyle/>
            <a:p>
              <a:pPr algn="l"/>
              <a:r>
                <a:rPr lang="en-US" sz="1000" dirty="0">
                  <a:solidFill>
                    <a:schemeClr val="accent4"/>
                  </a:solidFill>
                </a:rPr>
                <a:t>FOR MORE INFO: Visit the </a:t>
              </a:r>
              <a:r>
                <a:rPr lang="en-US" sz="1000" dirty="0">
                  <a:solidFill>
                    <a:schemeClr val="accent4"/>
                  </a:solidFill>
                  <a:hlinkClick r:id="rId3">
                    <a:extLst>
                      <a:ext uri="{A12FA001-AC4F-418D-AE19-62706E023703}">
                        <ahyp:hlinkClr xmlns:ahyp="http://schemas.microsoft.com/office/drawing/2018/hyperlinkcolor" val="tx"/>
                      </a:ext>
                    </a:extLst>
                  </a:hlinkClick>
                </a:rPr>
                <a:t>Brand Center</a:t>
              </a:r>
              <a:r>
                <a:rPr lang="en-US" sz="1000" dirty="0">
                  <a:solidFill>
                    <a:schemeClr val="accent4"/>
                  </a:solidFill>
                </a:rPr>
                <a:t> for information and tips about </a:t>
              </a:r>
              <a:r>
                <a:rPr lang="en-US" sz="1000" dirty="0">
                  <a:solidFill>
                    <a:schemeClr val="accent4"/>
                  </a:solidFill>
                  <a:hlinkClick r:id="rId4">
                    <a:extLst>
                      <a:ext uri="{A12FA001-AC4F-418D-AE19-62706E023703}">
                        <ahyp:hlinkClr xmlns:ahyp="http://schemas.microsoft.com/office/drawing/2018/hyperlinkcolor" val="tx"/>
                      </a:ext>
                    </a:extLst>
                  </a:hlinkClick>
                </a:rPr>
                <a:t>PowerPoint templates</a:t>
              </a:r>
              <a:r>
                <a:rPr lang="en-US" sz="1000" dirty="0">
                  <a:solidFill>
                    <a:schemeClr val="accent4"/>
                  </a:solidFill>
                </a:rPr>
                <a:t>.</a:t>
              </a:r>
            </a:p>
          </p:txBody>
        </p:sp>
      </p:grpSp>
    </p:spTree>
    <p:extLst>
      <p:ext uri="{BB962C8B-B14F-4D97-AF65-F5344CB8AC3E}">
        <p14:creationId xmlns:p14="http://schemas.microsoft.com/office/powerpoint/2010/main" val="6943763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_Thank you">
    <p:bg>
      <p:bgPr>
        <a:solidFill>
          <a:srgbClr val="390063"/>
        </a:solidFill>
        <a:effectLst/>
      </p:bgPr>
    </p:bg>
    <p:spTree>
      <p:nvGrpSpPr>
        <p:cNvPr id="1" name=""/>
        <p:cNvGrpSpPr/>
        <p:nvPr/>
      </p:nvGrpSpPr>
      <p:grpSpPr>
        <a:xfrm>
          <a:off x="0" y="0"/>
          <a:ext cx="0" cy="0"/>
          <a:chOff x="0" y="0"/>
          <a:chExt cx="0" cy="0"/>
        </a:xfrm>
      </p:grpSpPr>
      <p:sp>
        <p:nvSpPr>
          <p:cNvPr id="8" name="Graphic 6">
            <a:extLst>
              <a:ext uri="{FF2B5EF4-FFF2-40B4-BE49-F238E27FC236}">
                <a16:creationId xmlns:a16="http://schemas.microsoft.com/office/drawing/2014/main" id="{A48DF0BB-CC31-E658-FB39-B6798DF61362}"/>
              </a:ext>
            </a:extLst>
          </p:cNvPr>
          <p:cNvSpPr/>
          <p:nvPr/>
        </p:nvSpPr>
        <p:spPr>
          <a:xfrm>
            <a:off x="4051934" y="0"/>
            <a:ext cx="5092065" cy="5143500"/>
          </a:xfrm>
          <a:custGeom>
            <a:avLst/>
            <a:gdLst>
              <a:gd name="connsiteX0" fmla="*/ 0 w 5092065"/>
              <a:gd name="connsiteY0" fmla="*/ 2571750 h 5143500"/>
              <a:gd name="connsiteX1" fmla="*/ 2571750 w 5092065"/>
              <a:gd name="connsiteY1" fmla="*/ 5143500 h 5143500"/>
              <a:gd name="connsiteX2" fmla="*/ 5092065 w 5092065"/>
              <a:gd name="connsiteY2" fmla="*/ 5143500 h 5143500"/>
              <a:gd name="connsiteX3" fmla="*/ 5092065 w 5092065"/>
              <a:gd name="connsiteY3" fmla="*/ 0 h 5143500"/>
              <a:gd name="connsiteX4" fmla="*/ 2571750 w 5092065"/>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065" h="5143500">
                <a:moveTo>
                  <a:pt x="0" y="2571750"/>
                </a:moveTo>
                <a:lnTo>
                  <a:pt x="2571750" y="5143500"/>
                </a:lnTo>
                <a:lnTo>
                  <a:pt x="5092065" y="5143500"/>
                </a:lnTo>
                <a:lnTo>
                  <a:pt x="5092065" y="0"/>
                </a:lnTo>
                <a:lnTo>
                  <a:pt x="2571750" y="0"/>
                </a:lnTo>
                <a:close/>
              </a:path>
            </a:pathLst>
          </a:custGeom>
          <a:solidFill>
            <a:schemeClr val="tx2"/>
          </a:solidFill>
          <a:ln w="4763"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29FF8AF6-5B3C-7C1A-B8C4-233C69E53055}"/>
              </a:ext>
            </a:extLst>
          </p:cNvPr>
          <p:cNvSpPr/>
          <p:nvPr/>
        </p:nvSpPr>
        <p:spPr>
          <a:xfrm>
            <a:off x="345638" y="1036200"/>
            <a:ext cx="3706772" cy="3071098"/>
          </a:xfrm>
          <a:custGeom>
            <a:avLst/>
            <a:gdLst>
              <a:gd name="connsiteX0" fmla="*/ 449699 w 3706772"/>
              <a:gd name="connsiteY0" fmla="*/ 2621399 h 3071098"/>
              <a:gd name="connsiteX1" fmla="*/ 449699 w 3706772"/>
              <a:gd name="connsiteY1" fmla="*/ 2621399 h 3071098"/>
              <a:gd name="connsiteX2" fmla="*/ 449699 w 3706772"/>
              <a:gd name="connsiteY2" fmla="*/ 449699 h 3071098"/>
              <a:gd name="connsiteX3" fmla="*/ 449699 w 3706772"/>
              <a:gd name="connsiteY3" fmla="*/ 449699 h 3071098"/>
              <a:gd name="connsiteX4" fmla="*/ 2620923 w 3706772"/>
              <a:gd name="connsiteY4" fmla="*/ 449699 h 3071098"/>
              <a:gd name="connsiteX5" fmla="*/ 3706773 w 3706772"/>
              <a:gd name="connsiteY5" fmla="*/ 1535549 h 3071098"/>
              <a:gd name="connsiteX6" fmla="*/ 2620923 w 3706772"/>
              <a:gd name="connsiteY6" fmla="*/ 2621399 h 3071098"/>
              <a:gd name="connsiteX7" fmla="*/ 449699 w 3706772"/>
              <a:gd name="connsiteY7" fmla="*/ 2621399 h 307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6772" h="3071098">
                <a:moveTo>
                  <a:pt x="449699" y="2621399"/>
                </a:moveTo>
                <a:lnTo>
                  <a:pt x="449699" y="2621399"/>
                </a:lnTo>
                <a:cubicBezTo>
                  <a:pt x="-149900" y="2021800"/>
                  <a:pt x="-149900" y="1049298"/>
                  <a:pt x="449699" y="449699"/>
                </a:cubicBezTo>
                <a:lnTo>
                  <a:pt x="449699" y="449699"/>
                </a:lnTo>
                <a:cubicBezTo>
                  <a:pt x="1049298" y="-149900"/>
                  <a:pt x="2021324" y="-149900"/>
                  <a:pt x="2620923" y="449699"/>
                </a:cubicBezTo>
                <a:lnTo>
                  <a:pt x="3706773" y="1535549"/>
                </a:lnTo>
                <a:lnTo>
                  <a:pt x="2620923" y="2621399"/>
                </a:lnTo>
                <a:cubicBezTo>
                  <a:pt x="2021324" y="3220998"/>
                  <a:pt x="1049298" y="3220998"/>
                  <a:pt x="449699" y="2621399"/>
                </a:cubicBezTo>
                <a:close/>
              </a:path>
            </a:pathLst>
          </a:custGeom>
          <a:solidFill>
            <a:srgbClr val="B341FF"/>
          </a:solidFill>
          <a:ln w="4763" cap="flat">
            <a:noFill/>
            <a:prstDash val="solid"/>
            <a:miter/>
          </a:ln>
        </p:spPr>
        <p:txBody>
          <a:bodyPr rtlCol="0" anchor="ctr"/>
          <a:lstStyle/>
          <a:p>
            <a:endParaRPr lang="en-US"/>
          </a:p>
        </p:txBody>
      </p:sp>
      <p:sp>
        <p:nvSpPr>
          <p:cNvPr id="2" name="Title 1"/>
          <p:cNvSpPr>
            <a:spLocks noGrp="1"/>
          </p:cNvSpPr>
          <p:nvPr>
            <p:ph type="ctrTitle"/>
          </p:nvPr>
        </p:nvSpPr>
        <p:spPr>
          <a:xfrm>
            <a:off x="5436394" y="1698418"/>
            <a:ext cx="3195762" cy="1846681"/>
          </a:xfrm>
        </p:spPr>
        <p:txBody>
          <a:bodyPr anchor="ctr" anchorCtr="0"/>
          <a:lstStyle>
            <a:lvl1pPr algn="l">
              <a:lnSpc>
                <a:spcPct val="83000"/>
              </a:lnSpc>
              <a:defRPr sz="4500">
                <a:solidFill>
                  <a:schemeClr val="bg1"/>
                </a:solidFill>
              </a:defRPr>
            </a:lvl1pPr>
          </a:lstStyle>
          <a:p>
            <a:r>
              <a:rPr lang="en-US"/>
              <a:t>Click to edit Master title style</a:t>
            </a:r>
          </a:p>
        </p:txBody>
      </p:sp>
      <p:sp>
        <p:nvSpPr>
          <p:cNvPr id="19" name="Graphic 24">
            <a:extLst>
              <a:ext uri="{FF2B5EF4-FFF2-40B4-BE49-F238E27FC236}">
                <a16:creationId xmlns:a16="http://schemas.microsoft.com/office/drawing/2014/main" id="{E7EC355A-484A-EC60-F8EB-B838AA7C3D39}"/>
              </a:ext>
            </a:extLst>
          </p:cNvPr>
          <p:cNvSpPr>
            <a:spLocks noChangeAspect="1"/>
          </p:cNvSpPr>
          <p:nvPr userDrawn="1"/>
        </p:nvSpPr>
        <p:spPr>
          <a:xfrm>
            <a:off x="843271" y="2352881"/>
            <a:ext cx="2148840" cy="503657"/>
          </a:xfrm>
          <a:custGeom>
            <a:avLst/>
            <a:gdLst>
              <a:gd name="connsiteX0" fmla="*/ 1358156 w 2796431"/>
              <a:gd name="connsiteY0" fmla="*/ 655444 h 655443"/>
              <a:gd name="connsiteX1" fmla="*/ 1366729 w 2796431"/>
              <a:gd name="connsiteY1" fmla="*/ 655444 h 655443"/>
              <a:gd name="connsiteX2" fmla="*/ 1366729 w 2796431"/>
              <a:gd name="connsiteY2" fmla="*/ 0 h 655443"/>
              <a:gd name="connsiteX3" fmla="*/ 1358156 w 2796431"/>
              <a:gd name="connsiteY3" fmla="*/ 0 h 655443"/>
              <a:gd name="connsiteX4" fmla="*/ 1358156 w 2796431"/>
              <a:gd name="connsiteY4" fmla="*/ 655444 h 655443"/>
              <a:gd name="connsiteX5" fmla="*/ 2796431 w 2796431"/>
              <a:gd name="connsiteY5" fmla="*/ 252678 h 655443"/>
              <a:gd name="connsiteX6" fmla="*/ 2737376 w 2796431"/>
              <a:gd name="connsiteY6" fmla="*/ 276426 h 655443"/>
              <a:gd name="connsiteX7" fmla="*/ 2664034 w 2796431"/>
              <a:gd name="connsiteY7" fmla="*/ 249829 h 655443"/>
              <a:gd name="connsiteX8" fmla="*/ 2563069 w 2796431"/>
              <a:gd name="connsiteY8" fmla="*/ 341971 h 655443"/>
              <a:gd name="connsiteX9" fmla="*/ 2602121 w 2796431"/>
              <a:gd name="connsiteY9" fmla="*/ 415114 h 655443"/>
              <a:gd name="connsiteX10" fmla="*/ 2570689 w 2796431"/>
              <a:gd name="connsiteY10" fmla="*/ 453111 h 655443"/>
              <a:gd name="connsiteX11" fmla="*/ 2593549 w 2796431"/>
              <a:gd name="connsiteY11" fmla="*/ 485408 h 655443"/>
              <a:gd name="connsiteX12" fmla="*/ 2545924 w 2796431"/>
              <a:gd name="connsiteY12" fmla="*/ 543353 h 655443"/>
              <a:gd name="connsiteX13" fmla="*/ 2667844 w 2796431"/>
              <a:gd name="connsiteY13" fmla="*/ 607948 h 655443"/>
              <a:gd name="connsiteX14" fmla="*/ 2786906 w 2796431"/>
              <a:gd name="connsiteY14" fmla="*/ 535754 h 655443"/>
              <a:gd name="connsiteX15" fmla="*/ 2696419 w 2796431"/>
              <a:gd name="connsiteY15" fmla="*/ 470210 h 655443"/>
              <a:gd name="connsiteX16" fmla="*/ 2640221 w 2796431"/>
              <a:gd name="connsiteY16" fmla="*/ 465460 h 655443"/>
              <a:gd name="connsiteX17" fmla="*/ 2602121 w 2796431"/>
              <a:gd name="connsiteY17" fmla="*/ 446462 h 655443"/>
              <a:gd name="connsiteX18" fmla="*/ 2622124 w 2796431"/>
              <a:gd name="connsiteY18" fmla="*/ 424614 h 655443"/>
              <a:gd name="connsiteX19" fmla="*/ 2663081 w 2796431"/>
              <a:gd name="connsiteY19" fmla="*/ 432213 h 655443"/>
              <a:gd name="connsiteX20" fmla="*/ 2764046 w 2796431"/>
              <a:gd name="connsiteY20" fmla="*/ 341021 h 655443"/>
              <a:gd name="connsiteX21" fmla="*/ 2748806 w 2796431"/>
              <a:gd name="connsiteY21" fmla="*/ 291625 h 655443"/>
              <a:gd name="connsiteX22" fmla="*/ 2795479 w 2796431"/>
              <a:gd name="connsiteY22" fmla="*/ 283076 h 655443"/>
              <a:gd name="connsiteX23" fmla="*/ 2795479 w 2796431"/>
              <a:gd name="connsiteY23" fmla="*/ 252678 h 655443"/>
              <a:gd name="connsiteX24" fmla="*/ 2621171 w 2796431"/>
              <a:gd name="connsiteY24" fmla="*/ 493958 h 655443"/>
              <a:gd name="connsiteX25" fmla="*/ 2634506 w 2796431"/>
              <a:gd name="connsiteY25" fmla="*/ 495858 h 655443"/>
              <a:gd name="connsiteX26" fmla="*/ 2685941 w 2796431"/>
              <a:gd name="connsiteY26" fmla="*/ 499657 h 655443"/>
              <a:gd name="connsiteX27" fmla="*/ 2756426 w 2796431"/>
              <a:gd name="connsiteY27" fmla="*/ 539554 h 655443"/>
              <a:gd name="connsiteX28" fmla="*/ 2671654 w 2796431"/>
              <a:gd name="connsiteY28" fmla="*/ 583250 h 655443"/>
              <a:gd name="connsiteX29" fmla="*/ 2578309 w 2796431"/>
              <a:gd name="connsiteY29" fmla="*/ 540504 h 655443"/>
              <a:gd name="connsiteX30" fmla="*/ 2621171 w 2796431"/>
              <a:gd name="connsiteY30" fmla="*/ 493958 h 655443"/>
              <a:gd name="connsiteX31" fmla="*/ 2664986 w 2796431"/>
              <a:gd name="connsiteY31" fmla="*/ 407515 h 655443"/>
              <a:gd name="connsiteX32" fmla="*/ 2595454 w 2796431"/>
              <a:gd name="connsiteY32" fmla="*/ 342921 h 655443"/>
              <a:gd name="connsiteX33" fmla="*/ 2664034 w 2796431"/>
              <a:gd name="connsiteY33" fmla="*/ 276426 h 655443"/>
              <a:gd name="connsiteX34" fmla="*/ 2733566 w 2796431"/>
              <a:gd name="connsiteY34" fmla="*/ 342921 h 655443"/>
              <a:gd name="connsiteX35" fmla="*/ 2664986 w 2796431"/>
              <a:gd name="connsiteY35" fmla="*/ 407515 h 655443"/>
              <a:gd name="connsiteX36" fmla="*/ 2051576 w 2796431"/>
              <a:gd name="connsiteY36" fmla="*/ 470210 h 655443"/>
              <a:gd name="connsiteX37" fmla="*/ 2050624 w 2796431"/>
              <a:gd name="connsiteY37" fmla="*/ 470210 h 655443"/>
              <a:gd name="connsiteX38" fmla="*/ 1974424 w 2796431"/>
              <a:gd name="connsiteY38" fmla="*/ 254578 h 655443"/>
              <a:gd name="connsiteX39" fmla="*/ 1938229 w 2796431"/>
              <a:gd name="connsiteY39" fmla="*/ 254578 h 655443"/>
              <a:gd name="connsiteX40" fmla="*/ 2032526 w 2796431"/>
              <a:gd name="connsiteY40" fmla="*/ 511056 h 655443"/>
              <a:gd name="connsiteX41" fmla="*/ 2065864 w 2796431"/>
              <a:gd name="connsiteY41" fmla="*/ 511056 h 655443"/>
              <a:gd name="connsiteX42" fmla="*/ 2160161 w 2796431"/>
              <a:gd name="connsiteY42" fmla="*/ 254578 h 655443"/>
              <a:gd name="connsiteX43" fmla="*/ 2125871 w 2796431"/>
              <a:gd name="connsiteY43" fmla="*/ 254578 h 655443"/>
              <a:gd name="connsiteX44" fmla="*/ 2051576 w 2796431"/>
              <a:gd name="connsiteY44" fmla="*/ 470210 h 655443"/>
              <a:gd name="connsiteX45" fmla="*/ 2203024 w 2796431"/>
              <a:gd name="connsiteY45" fmla="*/ 511056 h 655443"/>
              <a:gd name="connsiteX46" fmla="*/ 2236361 w 2796431"/>
              <a:gd name="connsiteY46" fmla="*/ 511056 h 655443"/>
              <a:gd name="connsiteX47" fmla="*/ 2236361 w 2796431"/>
              <a:gd name="connsiteY47" fmla="*/ 254578 h 655443"/>
              <a:gd name="connsiteX48" fmla="*/ 2203024 w 2796431"/>
              <a:gd name="connsiteY48" fmla="*/ 254578 h 655443"/>
              <a:gd name="connsiteX49" fmla="*/ 2203024 w 2796431"/>
              <a:gd name="connsiteY49" fmla="*/ 511056 h 655443"/>
              <a:gd name="connsiteX50" fmla="*/ 1862981 w 2796431"/>
              <a:gd name="connsiteY50" fmla="*/ 201383 h 655443"/>
              <a:gd name="connsiteX51" fmla="*/ 1898224 w 2796431"/>
              <a:gd name="connsiteY51" fmla="*/ 201383 h 655443"/>
              <a:gd name="connsiteX52" fmla="*/ 1898224 w 2796431"/>
              <a:gd name="connsiteY52" fmla="*/ 165286 h 655443"/>
              <a:gd name="connsiteX53" fmla="*/ 1862981 w 2796431"/>
              <a:gd name="connsiteY53" fmla="*/ 165286 h 655443"/>
              <a:gd name="connsiteX54" fmla="*/ 1862981 w 2796431"/>
              <a:gd name="connsiteY54" fmla="*/ 201383 h 655443"/>
              <a:gd name="connsiteX55" fmla="*/ 1674386 w 2796431"/>
              <a:gd name="connsiteY55" fmla="*/ 371418 h 655443"/>
              <a:gd name="connsiteX56" fmla="*/ 1762016 w 2796431"/>
              <a:gd name="connsiteY56" fmla="*/ 371418 h 655443"/>
              <a:gd name="connsiteX57" fmla="*/ 1662004 w 2796431"/>
              <a:gd name="connsiteY57" fmla="*/ 486358 h 655443"/>
              <a:gd name="connsiteX58" fmla="*/ 1545799 w 2796431"/>
              <a:gd name="connsiteY58" fmla="*/ 327722 h 655443"/>
              <a:gd name="connsiteX59" fmla="*/ 1661051 w 2796431"/>
              <a:gd name="connsiteY59" fmla="*/ 175735 h 655443"/>
              <a:gd name="connsiteX60" fmla="*/ 1759159 w 2796431"/>
              <a:gd name="connsiteY60" fmla="*/ 262178 h 655443"/>
              <a:gd name="connsiteX61" fmla="*/ 1792496 w 2796431"/>
              <a:gd name="connsiteY61" fmla="*/ 254578 h 655443"/>
              <a:gd name="connsiteX62" fmla="*/ 1661051 w 2796431"/>
              <a:gd name="connsiteY62" fmla="*/ 144388 h 655443"/>
              <a:gd name="connsiteX63" fmla="*/ 1510556 w 2796431"/>
              <a:gd name="connsiteY63" fmla="*/ 329622 h 655443"/>
              <a:gd name="connsiteX64" fmla="*/ 1659146 w 2796431"/>
              <a:gd name="connsiteY64" fmla="*/ 517706 h 655443"/>
              <a:gd name="connsiteX65" fmla="*/ 1763921 w 2796431"/>
              <a:gd name="connsiteY65" fmla="*/ 455961 h 655443"/>
              <a:gd name="connsiteX66" fmla="*/ 1764874 w 2796431"/>
              <a:gd name="connsiteY66" fmla="*/ 455961 h 655443"/>
              <a:gd name="connsiteX67" fmla="*/ 1764874 w 2796431"/>
              <a:gd name="connsiteY67" fmla="*/ 511056 h 655443"/>
              <a:gd name="connsiteX68" fmla="*/ 1796306 w 2796431"/>
              <a:gd name="connsiteY68" fmla="*/ 511056 h 655443"/>
              <a:gd name="connsiteX69" fmla="*/ 1796306 w 2796431"/>
              <a:gd name="connsiteY69" fmla="*/ 341971 h 655443"/>
              <a:gd name="connsiteX70" fmla="*/ 1675339 w 2796431"/>
              <a:gd name="connsiteY70" fmla="*/ 341971 h 655443"/>
              <a:gd name="connsiteX71" fmla="*/ 1675339 w 2796431"/>
              <a:gd name="connsiteY71" fmla="*/ 371418 h 655443"/>
              <a:gd name="connsiteX72" fmla="*/ 1863934 w 2796431"/>
              <a:gd name="connsiteY72" fmla="*/ 511056 h 655443"/>
              <a:gd name="connsiteX73" fmla="*/ 1897271 w 2796431"/>
              <a:gd name="connsiteY73" fmla="*/ 511056 h 655443"/>
              <a:gd name="connsiteX74" fmla="*/ 1897271 w 2796431"/>
              <a:gd name="connsiteY74" fmla="*/ 254578 h 655443"/>
              <a:gd name="connsiteX75" fmla="*/ 1863934 w 2796431"/>
              <a:gd name="connsiteY75" fmla="*/ 254578 h 655443"/>
              <a:gd name="connsiteX76" fmla="*/ 1863934 w 2796431"/>
              <a:gd name="connsiteY76" fmla="*/ 511056 h 655443"/>
              <a:gd name="connsiteX77" fmla="*/ 2433529 w 2796431"/>
              <a:gd name="connsiteY77" fmla="*/ 249829 h 655443"/>
              <a:gd name="connsiteX78" fmla="*/ 2335421 w 2796431"/>
              <a:gd name="connsiteY78" fmla="*/ 295425 h 655443"/>
              <a:gd name="connsiteX79" fmla="*/ 2335421 w 2796431"/>
              <a:gd name="connsiteY79" fmla="*/ 255528 h 655443"/>
              <a:gd name="connsiteX80" fmla="*/ 2302084 w 2796431"/>
              <a:gd name="connsiteY80" fmla="*/ 255528 h 655443"/>
              <a:gd name="connsiteX81" fmla="*/ 2302084 w 2796431"/>
              <a:gd name="connsiteY81" fmla="*/ 512006 h 655443"/>
              <a:gd name="connsiteX82" fmla="*/ 2335421 w 2796431"/>
              <a:gd name="connsiteY82" fmla="*/ 512006 h 655443"/>
              <a:gd name="connsiteX83" fmla="*/ 2335421 w 2796431"/>
              <a:gd name="connsiteY83" fmla="*/ 322972 h 655443"/>
              <a:gd name="connsiteX84" fmla="*/ 2424956 w 2796431"/>
              <a:gd name="connsiteY84" fmla="*/ 278326 h 655443"/>
              <a:gd name="connsiteX85" fmla="*/ 2476391 w 2796431"/>
              <a:gd name="connsiteY85" fmla="*/ 331522 h 655443"/>
              <a:gd name="connsiteX86" fmla="*/ 2476391 w 2796431"/>
              <a:gd name="connsiteY86" fmla="*/ 510106 h 655443"/>
              <a:gd name="connsiteX87" fmla="*/ 2509729 w 2796431"/>
              <a:gd name="connsiteY87" fmla="*/ 510106 h 655443"/>
              <a:gd name="connsiteX88" fmla="*/ 2509729 w 2796431"/>
              <a:gd name="connsiteY88" fmla="*/ 325822 h 655443"/>
              <a:gd name="connsiteX89" fmla="*/ 2433529 w 2796431"/>
              <a:gd name="connsiteY89" fmla="*/ 249829 h 655443"/>
              <a:gd name="connsiteX90" fmla="*/ 2202071 w 2796431"/>
              <a:gd name="connsiteY90" fmla="*/ 201383 h 655443"/>
              <a:gd name="connsiteX91" fmla="*/ 2237314 w 2796431"/>
              <a:gd name="connsiteY91" fmla="*/ 201383 h 655443"/>
              <a:gd name="connsiteX92" fmla="*/ 2237314 w 2796431"/>
              <a:gd name="connsiteY92" fmla="*/ 165286 h 655443"/>
              <a:gd name="connsiteX93" fmla="*/ 2202071 w 2796431"/>
              <a:gd name="connsiteY93" fmla="*/ 165286 h 655443"/>
              <a:gd name="connsiteX94" fmla="*/ 2202071 w 2796431"/>
              <a:gd name="connsiteY94" fmla="*/ 201383 h 655443"/>
              <a:gd name="connsiteX95" fmla="*/ 733316 w 2796431"/>
              <a:gd name="connsiteY95" fmla="*/ 483509 h 655443"/>
              <a:gd name="connsiteX96" fmla="*/ 733316 w 2796431"/>
              <a:gd name="connsiteY96" fmla="*/ 436013 h 655443"/>
              <a:gd name="connsiteX97" fmla="*/ 698074 w 2796431"/>
              <a:gd name="connsiteY97" fmla="*/ 398966 h 655443"/>
              <a:gd name="connsiteX98" fmla="*/ 648544 w 2796431"/>
              <a:gd name="connsiteY98" fmla="*/ 416064 h 655443"/>
              <a:gd name="connsiteX99" fmla="*/ 647591 w 2796431"/>
              <a:gd name="connsiteY99" fmla="*/ 417964 h 655443"/>
              <a:gd name="connsiteX100" fmla="*/ 662831 w 2796431"/>
              <a:gd name="connsiteY100" fmla="*/ 437913 h 655443"/>
              <a:gd name="connsiteX101" fmla="*/ 663784 w 2796431"/>
              <a:gd name="connsiteY101" fmla="*/ 436963 h 655443"/>
              <a:gd name="connsiteX102" fmla="*/ 692359 w 2796431"/>
              <a:gd name="connsiteY102" fmla="*/ 425564 h 655443"/>
              <a:gd name="connsiteX103" fmla="*/ 701884 w 2796431"/>
              <a:gd name="connsiteY103" fmla="*/ 436013 h 655443"/>
              <a:gd name="connsiteX104" fmla="*/ 701884 w 2796431"/>
              <a:gd name="connsiteY104" fmla="*/ 438862 h 655443"/>
              <a:gd name="connsiteX105" fmla="*/ 644734 w 2796431"/>
              <a:gd name="connsiteY105" fmla="*/ 482559 h 655443"/>
              <a:gd name="connsiteX106" fmla="*/ 672356 w 2796431"/>
              <a:gd name="connsiteY106" fmla="*/ 512006 h 655443"/>
              <a:gd name="connsiteX107" fmla="*/ 701884 w 2796431"/>
              <a:gd name="connsiteY107" fmla="*/ 499657 h 655443"/>
              <a:gd name="connsiteX108" fmla="*/ 703789 w 2796431"/>
              <a:gd name="connsiteY108" fmla="*/ 510106 h 655443"/>
              <a:gd name="connsiteX109" fmla="*/ 703789 w 2796431"/>
              <a:gd name="connsiteY109" fmla="*/ 511056 h 655443"/>
              <a:gd name="connsiteX110" fmla="*/ 736174 w 2796431"/>
              <a:gd name="connsiteY110" fmla="*/ 511056 h 655443"/>
              <a:gd name="connsiteX111" fmla="*/ 735221 w 2796431"/>
              <a:gd name="connsiteY111" fmla="*/ 509156 h 655443"/>
              <a:gd name="connsiteX112" fmla="*/ 733316 w 2796431"/>
              <a:gd name="connsiteY112" fmla="*/ 483509 h 655443"/>
              <a:gd name="connsiteX113" fmla="*/ 701884 w 2796431"/>
              <a:gd name="connsiteY113" fmla="*/ 478759 h 655443"/>
              <a:gd name="connsiteX114" fmla="*/ 684739 w 2796431"/>
              <a:gd name="connsiteY114" fmla="*/ 486358 h 655443"/>
              <a:gd name="connsiteX115" fmla="*/ 676166 w 2796431"/>
              <a:gd name="connsiteY115" fmla="*/ 477809 h 655443"/>
              <a:gd name="connsiteX116" fmla="*/ 701884 w 2796431"/>
              <a:gd name="connsiteY116" fmla="*/ 458811 h 655443"/>
              <a:gd name="connsiteX117" fmla="*/ 701884 w 2796431"/>
              <a:gd name="connsiteY117" fmla="*/ 478759 h 655443"/>
              <a:gd name="connsiteX118" fmla="*/ 754271 w 2796431"/>
              <a:gd name="connsiteY118" fmla="*/ 511056 h 655443"/>
              <a:gd name="connsiteX119" fmla="*/ 786656 w 2796431"/>
              <a:gd name="connsiteY119" fmla="*/ 511056 h 655443"/>
              <a:gd name="connsiteX120" fmla="*/ 786656 w 2796431"/>
              <a:gd name="connsiteY120" fmla="*/ 373318 h 655443"/>
              <a:gd name="connsiteX121" fmla="*/ 754271 w 2796431"/>
              <a:gd name="connsiteY121" fmla="*/ 378068 h 655443"/>
              <a:gd name="connsiteX122" fmla="*/ 754271 w 2796431"/>
              <a:gd name="connsiteY122" fmla="*/ 511056 h 655443"/>
              <a:gd name="connsiteX123" fmla="*/ 645686 w 2796431"/>
              <a:gd name="connsiteY123" fmla="*/ 316323 h 655443"/>
              <a:gd name="connsiteX124" fmla="*/ 678071 w 2796431"/>
              <a:gd name="connsiteY124" fmla="*/ 316323 h 655443"/>
              <a:gd name="connsiteX125" fmla="*/ 677119 w 2796431"/>
              <a:gd name="connsiteY125" fmla="*/ 313473 h 655443"/>
              <a:gd name="connsiteX126" fmla="*/ 674261 w 2796431"/>
              <a:gd name="connsiteY126" fmla="*/ 287825 h 655443"/>
              <a:gd name="connsiteX127" fmla="*/ 674261 w 2796431"/>
              <a:gd name="connsiteY127" fmla="*/ 240329 h 655443"/>
              <a:gd name="connsiteX128" fmla="*/ 639019 w 2796431"/>
              <a:gd name="connsiteY128" fmla="*/ 203283 h 655443"/>
              <a:gd name="connsiteX129" fmla="*/ 589489 w 2796431"/>
              <a:gd name="connsiteY129" fmla="*/ 220381 h 655443"/>
              <a:gd name="connsiteX130" fmla="*/ 588536 w 2796431"/>
              <a:gd name="connsiteY130" fmla="*/ 221331 h 655443"/>
              <a:gd name="connsiteX131" fmla="*/ 603776 w 2796431"/>
              <a:gd name="connsiteY131" fmla="*/ 241279 h 655443"/>
              <a:gd name="connsiteX132" fmla="*/ 604729 w 2796431"/>
              <a:gd name="connsiteY132" fmla="*/ 240329 h 655443"/>
              <a:gd name="connsiteX133" fmla="*/ 633304 w 2796431"/>
              <a:gd name="connsiteY133" fmla="*/ 228930 h 655443"/>
              <a:gd name="connsiteX134" fmla="*/ 642829 w 2796431"/>
              <a:gd name="connsiteY134" fmla="*/ 239380 h 655443"/>
              <a:gd name="connsiteX135" fmla="*/ 642829 w 2796431"/>
              <a:gd name="connsiteY135" fmla="*/ 242229 h 655443"/>
              <a:gd name="connsiteX136" fmla="*/ 585679 w 2796431"/>
              <a:gd name="connsiteY136" fmla="*/ 285926 h 655443"/>
              <a:gd name="connsiteX137" fmla="*/ 613301 w 2796431"/>
              <a:gd name="connsiteY137" fmla="*/ 315373 h 655443"/>
              <a:gd name="connsiteX138" fmla="*/ 642829 w 2796431"/>
              <a:gd name="connsiteY138" fmla="*/ 303024 h 655443"/>
              <a:gd name="connsiteX139" fmla="*/ 644734 w 2796431"/>
              <a:gd name="connsiteY139" fmla="*/ 313473 h 655443"/>
              <a:gd name="connsiteX140" fmla="*/ 645686 w 2796431"/>
              <a:gd name="connsiteY140" fmla="*/ 316323 h 655443"/>
              <a:gd name="connsiteX141" fmla="*/ 642829 w 2796431"/>
              <a:gd name="connsiteY141" fmla="*/ 284026 h 655443"/>
              <a:gd name="connsiteX142" fmla="*/ 625684 w 2796431"/>
              <a:gd name="connsiteY142" fmla="*/ 291625 h 655443"/>
              <a:gd name="connsiteX143" fmla="*/ 617111 w 2796431"/>
              <a:gd name="connsiteY143" fmla="*/ 283076 h 655443"/>
              <a:gd name="connsiteX144" fmla="*/ 642829 w 2796431"/>
              <a:gd name="connsiteY144" fmla="*/ 264077 h 655443"/>
              <a:gd name="connsiteX145" fmla="*/ 642829 w 2796431"/>
              <a:gd name="connsiteY145" fmla="*/ 284026 h 655443"/>
              <a:gd name="connsiteX146" fmla="*/ 613301 w 2796431"/>
              <a:gd name="connsiteY146" fmla="*/ 474959 h 655443"/>
              <a:gd name="connsiteX147" fmla="*/ 591394 w 2796431"/>
              <a:gd name="connsiteY147" fmla="*/ 488258 h 655443"/>
              <a:gd name="connsiteX148" fmla="*/ 574249 w 2796431"/>
              <a:gd name="connsiteY148" fmla="*/ 465460 h 655443"/>
              <a:gd name="connsiteX149" fmla="*/ 633304 w 2796431"/>
              <a:gd name="connsiteY149" fmla="*/ 465460 h 655443"/>
              <a:gd name="connsiteX150" fmla="*/ 633304 w 2796431"/>
              <a:gd name="connsiteY150" fmla="*/ 458811 h 655443"/>
              <a:gd name="connsiteX151" fmla="*/ 589489 w 2796431"/>
              <a:gd name="connsiteY151" fmla="*/ 399916 h 655443"/>
              <a:gd name="connsiteX152" fmla="*/ 541864 w 2796431"/>
              <a:gd name="connsiteY152" fmla="*/ 456911 h 655443"/>
              <a:gd name="connsiteX153" fmla="*/ 590441 w 2796431"/>
              <a:gd name="connsiteY153" fmla="*/ 513906 h 655443"/>
              <a:gd name="connsiteX154" fmla="*/ 633304 w 2796431"/>
              <a:gd name="connsiteY154" fmla="*/ 491108 h 655443"/>
              <a:gd name="connsiteX155" fmla="*/ 634256 w 2796431"/>
              <a:gd name="connsiteY155" fmla="*/ 490158 h 655443"/>
              <a:gd name="connsiteX156" fmla="*/ 614254 w 2796431"/>
              <a:gd name="connsiteY156" fmla="*/ 474009 h 655443"/>
              <a:gd name="connsiteX157" fmla="*/ 613301 w 2796431"/>
              <a:gd name="connsiteY157" fmla="*/ 474959 h 655443"/>
              <a:gd name="connsiteX158" fmla="*/ 589489 w 2796431"/>
              <a:gd name="connsiteY158" fmla="*/ 424614 h 655443"/>
              <a:gd name="connsiteX159" fmla="*/ 603776 w 2796431"/>
              <a:gd name="connsiteY159" fmla="*/ 444562 h 655443"/>
              <a:gd name="connsiteX160" fmla="*/ 575201 w 2796431"/>
              <a:gd name="connsiteY160" fmla="*/ 444562 h 655443"/>
              <a:gd name="connsiteX161" fmla="*/ 589489 w 2796431"/>
              <a:gd name="connsiteY161" fmla="*/ 424614 h 655443"/>
              <a:gd name="connsiteX162" fmla="*/ 21799 w 2796431"/>
              <a:gd name="connsiteY162" fmla="*/ 157686 h 655443"/>
              <a:gd name="connsiteX163" fmla="*/ 22751 w 2796431"/>
              <a:gd name="connsiteY163" fmla="*/ 155787 h 655443"/>
              <a:gd name="connsiteX164" fmla="*/ 74186 w 2796431"/>
              <a:gd name="connsiteY164" fmla="*/ 91192 h 655443"/>
              <a:gd name="connsiteX165" fmla="*/ 251351 w 2796431"/>
              <a:gd name="connsiteY165" fmla="*/ 30397 h 655443"/>
              <a:gd name="connsiteX166" fmla="*/ 398989 w 2796431"/>
              <a:gd name="connsiteY166" fmla="*/ 70294 h 655443"/>
              <a:gd name="connsiteX167" fmla="*/ 440899 w 2796431"/>
              <a:gd name="connsiteY167" fmla="*/ 101641 h 655443"/>
              <a:gd name="connsiteX168" fmla="*/ 444709 w 2796431"/>
              <a:gd name="connsiteY168" fmla="*/ 104491 h 655443"/>
              <a:gd name="connsiteX169" fmla="*/ 445661 w 2796431"/>
              <a:gd name="connsiteY169" fmla="*/ 104491 h 655443"/>
              <a:gd name="connsiteX170" fmla="*/ 445661 w 2796431"/>
              <a:gd name="connsiteY170" fmla="*/ 103541 h 655443"/>
              <a:gd name="connsiteX171" fmla="*/ 442804 w 2796431"/>
              <a:gd name="connsiteY171" fmla="*/ 99741 h 655443"/>
              <a:gd name="connsiteX172" fmla="*/ 409466 w 2796431"/>
              <a:gd name="connsiteY172" fmla="*/ 61745 h 655443"/>
              <a:gd name="connsiteX173" fmla="*/ 250399 w 2796431"/>
              <a:gd name="connsiteY173" fmla="*/ 0 h 655443"/>
              <a:gd name="connsiteX174" fmla="*/ 68471 w 2796431"/>
              <a:gd name="connsiteY174" fmla="*/ 83593 h 655443"/>
              <a:gd name="connsiteX175" fmla="*/ 21799 w 2796431"/>
              <a:gd name="connsiteY175" fmla="*/ 156737 h 655443"/>
              <a:gd name="connsiteX176" fmla="*/ 21799 w 2796431"/>
              <a:gd name="connsiteY176" fmla="*/ 157686 h 655443"/>
              <a:gd name="connsiteX177" fmla="*/ 572344 w 2796431"/>
              <a:gd name="connsiteY177" fmla="*/ 287825 h 655443"/>
              <a:gd name="connsiteX178" fmla="*/ 526624 w 2796431"/>
              <a:gd name="connsiteY178" fmla="*/ 287825 h 655443"/>
              <a:gd name="connsiteX179" fmla="*/ 526624 w 2796431"/>
              <a:gd name="connsiteY179" fmla="*/ 166236 h 655443"/>
              <a:gd name="connsiteX180" fmla="*/ 493286 w 2796431"/>
              <a:gd name="connsiteY180" fmla="*/ 166236 h 655443"/>
              <a:gd name="connsiteX181" fmla="*/ 493286 w 2796431"/>
              <a:gd name="connsiteY181" fmla="*/ 316323 h 655443"/>
              <a:gd name="connsiteX182" fmla="*/ 572344 w 2796431"/>
              <a:gd name="connsiteY182" fmla="*/ 316323 h 655443"/>
              <a:gd name="connsiteX183" fmla="*/ 572344 w 2796431"/>
              <a:gd name="connsiteY183" fmla="*/ 287825 h 655443"/>
              <a:gd name="connsiteX184" fmla="*/ 445661 w 2796431"/>
              <a:gd name="connsiteY184" fmla="*/ 263128 h 655443"/>
              <a:gd name="connsiteX185" fmla="*/ 445661 w 2796431"/>
              <a:gd name="connsiteY185" fmla="*/ 166236 h 655443"/>
              <a:gd name="connsiteX186" fmla="*/ 413276 w 2796431"/>
              <a:gd name="connsiteY186" fmla="*/ 166236 h 655443"/>
              <a:gd name="connsiteX187" fmla="*/ 413276 w 2796431"/>
              <a:gd name="connsiteY187" fmla="*/ 262178 h 655443"/>
              <a:gd name="connsiteX188" fmla="*/ 394226 w 2796431"/>
              <a:gd name="connsiteY188" fmla="*/ 289725 h 655443"/>
              <a:gd name="connsiteX189" fmla="*/ 375176 w 2796431"/>
              <a:gd name="connsiteY189" fmla="*/ 262178 h 655443"/>
              <a:gd name="connsiteX190" fmla="*/ 375176 w 2796431"/>
              <a:gd name="connsiteY190" fmla="*/ 166236 h 655443"/>
              <a:gd name="connsiteX191" fmla="*/ 341839 w 2796431"/>
              <a:gd name="connsiteY191" fmla="*/ 166236 h 655443"/>
              <a:gd name="connsiteX192" fmla="*/ 341839 w 2796431"/>
              <a:gd name="connsiteY192" fmla="*/ 264077 h 655443"/>
              <a:gd name="connsiteX193" fmla="*/ 394226 w 2796431"/>
              <a:gd name="connsiteY193" fmla="*/ 319173 h 655443"/>
              <a:gd name="connsiteX194" fmla="*/ 445661 w 2796431"/>
              <a:gd name="connsiteY194" fmla="*/ 263128 h 655443"/>
              <a:gd name="connsiteX195" fmla="*/ 492334 w 2796431"/>
              <a:gd name="connsiteY195" fmla="*/ 418914 h 655443"/>
              <a:gd name="connsiteX196" fmla="*/ 444709 w 2796431"/>
              <a:gd name="connsiteY196" fmla="*/ 418914 h 655443"/>
              <a:gd name="connsiteX197" fmla="*/ 444709 w 2796431"/>
              <a:gd name="connsiteY197" fmla="*/ 362869 h 655443"/>
              <a:gd name="connsiteX198" fmla="*/ 411371 w 2796431"/>
              <a:gd name="connsiteY198" fmla="*/ 362869 h 655443"/>
              <a:gd name="connsiteX199" fmla="*/ 411371 w 2796431"/>
              <a:gd name="connsiteY199" fmla="*/ 511056 h 655443"/>
              <a:gd name="connsiteX200" fmla="*/ 444709 w 2796431"/>
              <a:gd name="connsiteY200" fmla="*/ 511056 h 655443"/>
              <a:gd name="connsiteX201" fmla="*/ 444709 w 2796431"/>
              <a:gd name="connsiteY201" fmla="*/ 447412 h 655443"/>
              <a:gd name="connsiteX202" fmla="*/ 492334 w 2796431"/>
              <a:gd name="connsiteY202" fmla="*/ 447412 h 655443"/>
              <a:gd name="connsiteX203" fmla="*/ 492334 w 2796431"/>
              <a:gd name="connsiteY203" fmla="*/ 511056 h 655443"/>
              <a:gd name="connsiteX204" fmla="*/ 525671 w 2796431"/>
              <a:gd name="connsiteY204" fmla="*/ 511056 h 655443"/>
              <a:gd name="connsiteX205" fmla="*/ 525671 w 2796431"/>
              <a:gd name="connsiteY205" fmla="*/ 362869 h 655443"/>
              <a:gd name="connsiteX206" fmla="*/ 492334 w 2796431"/>
              <a:gd name="connsiteY206" fmla="*/ 362869 h 655443"/>
              <a:gd name="connsiteX207" fmla="*/ 492334 w 2796431"/>
              <a:gd name="connsiteY207" fmla="*/ 418914 h 655443"/>
              <a:gd name="connsiteX208" fmla="*/ 380891 w 2796431"/>
              <a:gd name="connsiteY208" fmla="*/ 461660 h 655443"/>
              <a:gd name="connsiteX209" fmla="*/ 303739 w 2796431"/>
              <a:gd name="connsiteY209" fmla="*/ 483509 h 655443"/>
              <a:gd name="connsiteX210" fmla="*/ 143719 w 2796431"/>
              <a:gd name="connsiteY210" fmla="*/ 454061 h 655443"/>
              <a:gd name="connsiteX211" fmla="*/ 20846 w 2796431"/>
              <a:gd name="connsiteY211" fmla="*/ 330572 h 655443"/>
              <a:gd name="connsiteX212" fmla="*/ 844 w 2796431"/>
              <a:gd name="connsiteY212" fmla="*/ 243179 h 655443"/>
              <a:gd name="connsiteX213" fmla="*/ 844 w 2796431"/>
              <a:gd name="connsiteY213" fmla="*/ 240329 h 655443"/>
              <a:gd name="connsiteX214" fmla="*/ 844 w 2796431"/>
              <a:gd name="connsiteY214" fmla="*/ 240329 h 655443"/>
              <a:gd name="connsiteX215" fmla="*/ 844 w 2796431"/>
              <a:gd name="connsiteY215" fmla="*/ 240329 h 655443"/>
              <a:gd name="connsiteX216" fmla="*/ 844 w 2796431"/>
              <a:gd name="connsiteY216" fmla="*/ 242229 h 655443"/>
              <a:gd name="connsiteX217" fmla="*/ 5606 w 2796431"/>
              <a:gd name="connsiteY217" fmla="*/ 319173 h 655443"/>
              <a:gd name="connsiteX218" fmla="*/ 125621 w 2796431"/>
              <a:gd name="connsiteY218" fmla="*/ 483509 h 655443"/>
              <a:gd name="connsiteX219" fmla="*/ 329456 w 2796431"/>
              <a:gd name="connsiteY219" fmla="*/ 493958 h 655443"/>
              <a:gd name="connsiteX220" fmla="*/ 377081 w 2796431"/>
              <a:gd name="connsiteY220" fmla="*/ 467360 h 655443"/>
              <a:gd name="connsiteX221" fmla="*/ 380891 w 2796431"/>
              <a:gd name="connsiteY221" fmla="*/ 461660 h 655443"/>
              <a:gd name="connsiteX222" fmla="*/ 382796 w 2796431"/>
              <a:gd name="connsiteY222" fmla="*/ 461660 h 655443"/>
              <a:gd name="connsiteX223" fmla="*/ 382796 w 2796431"/>
              <a:gd name="connsiteY223" fmla="*/ 461660 h 655443"/>
              <a:gd name="connsiteX224" fmla="*/ 380891 w 2796431"/>
              <a:gd name="connsiteY224" fmla="*/ 461660 h 655443"/>
              <a:gd name="connsiteX225" fmla="*/ 126574 w 2796431"/>
              <a:gd name="connsiteY225" fmla="*/ 166236 h 655443"/>
              <a:gd name="connsiteX226" fmla="*/ 126574 w 2796431"/>
              <a:gd name="connsiteY226" fmla="*/ 166236 h 655443"/>
              <a:gd name="connsiteX227" fmla="*/ 92284 w 2796431"/>
              <a:gd name="connsiteY227" fmla="*/ 165286 h 655443"/>
              <a:gd name="connsiteX228" fmla="*/ 92284 w 2796431"/>
              <a:gd name="connsiteY228" fmla="*/ 315373 h 655443"/>
              <a:gd name="connsiteX229" fmla="*/ 122764 w 2796431"/>
              <a:gd name="connsiteY229" fmla="*/ 315373 h 655443"/>
              <a:gd name="connsiteX230" fmla="*/ 122764 w 2796431"/>
              <a:gd name="connsiteY230" fmla="*/ 227031 h 655443"/>
              <a:gd name="connsiteX231" fmla="*/ 171341 w 2796431"/>
              <a:gd name="connsiteY231" fmla="*/ 315373 h 655443"/>
              <a:gd name="connsiteX232" fmla="*/ 172294 w 2796431"/>
              <a:gd name="connsiteY232" fmla="*/ 316323 h 655443"/>
              <a:gd name="connsiteX233" fmla="*/ 202774 w 2796431"/>
              <a:gd name="connsiteY233" fmla="*/ 316323 h 655443"/>
              <a:gd name="connsiteX234" fmla="*/ 202774 w 2796431"/>
              <a:gd name="connsiteY234" fmla="*/ 166236 h 655443"/>
              <a:gd name="connsiteX235" fmla="*/ 172294 w 2796431"/>
              <a:gd name="connsiteY235" fmla="*/ 166236 h 655443"/>
              <a:gd name="connsiteX236" fmla="*/ 172294 w 2796431"/>
              <a:gd name="connsiteY236" fmla="*/ 252678 h 655443"/>
              <a:gd name="connsiteX237" fmla="*/ 126574 w 2796431"/>
              <a:gd name="connsiteY237" fmla="*/ 166236 h 655443"/>
              <a:gd name="connsiteX238" fmla="*/ 289451 w 2796431"/>
              <a:gd name="connsiteY238" fmla="*/ 316323 h 655443"/>
              <a:gd name="connsiteX239" fmla="*/ 289451 w 2796431"/>
              <a:gd name="connsiteY239" fmla="*/ 257428 h 655443"/>
              <a:gd name="connsiteX240" fmla="*/ 332314 w 2796431"/>
              <a:gd name="connsiteY240" fmla="*/ 166236 h 655443"/>
              <a:gd name="connsiteX241" fmla="*/ 298976 w 2796431"/>
              <a:gd name="connsiteY241" fmla="*/ 166236 h 655443"/>
              <a:gd name="connsiteX242" fmla="*/ 273259 w 2796431"/>
              <a:gd name="connsiteY242" fmla="*/ 226081 h 655443"/>
              <a:gd name="connsiteX243" fmla="*/ 247541 w 2796431"/>
              <a:gd name="connsiteY243" fmla="*/ 166236 h 655443"/>
              <a:gd name="connsiteX244" fmla="*/ 213251 w 2796431"/>
              <a:gd name="connsiteY244" fmla="*/ 166236 h 655443"/>
              <a:gd name="connsiteX245" fmla="*/ 255161 w 2796431"/>
              <a:gd name="connsiteY245" fmla="*/ 257428 h 655443"/>
              <a:gd name="connsiteX246" fmla="*/ 255161 w 2796431"/>
              <a:gd name="connsiteY246" fmla="*/ 316323 h 655443"/>
              <a:gd name="connsiteX247" fmla="*/ 289451 w 2796431"/>
              <a:gd name="connsiteY247" fmla="*/ 316323 h 655443"/>
              <a:gd name="connsiteX248" fmla="*/ 1194326 w 2796431"/>
              <a:gd name="connsiteY248" fmla="*/ 280226 h 655443"/>
              <a:gd name="connsiteX249" fmla="*/ 1172419 w 2796431"/>
              <a:gd name="connsiteY249" fmla="*/ 293525 h 655443"/>
              <a:gd name="connsiteX250" fmla="*/ 1155274 w 2796431"/>
              <a:gd name="connsiteY250" fmla="*/ 270727 h 655443"/>
              <a:gd name="connsiteX251" fmla="*/ 1214329 w 2796431"/>
              <a:gd name="connsiteY251" fmla="*/ 270727 h 655443"/>
              <a:gd name="connsiteX252" fmla="*/ 1214329 w 2796431"/>
              <a:gd name="connsiteY252" fmla="*/ 264077 h 655443"/>
              <a:gd name="connsiteX253" fmla="*/ 1170514 w 2796431"/>
              <a:gd name="connsiteY253" fmla="*/ 205182 h 655443"/>
              <a:gd name="connsiteX254" fmla="*/ 1122889 w 2796431"/>
              <a:gd name="connsiteY254" fmla="*/ 262178 h 655443"/>
              <a:gd name="connsiteX255" fmla="*/ 1171466 w 2796431"/>
              <a:gd name="connsiteY255" fmla="*/ 319173 h 655443"/>
              <a:gd name="connsiteX256" fmla="*/ 1214329 w 2796431"/>
              <a:gd name="connsiteY256" fmla="*/ 296375 h 655443"/>
              <a:gd name="connsiteX257" fmla="*/ 1215281 w 2796431"/>
              <a:gd name="connsiteY257" fmla="*/ 295425 h 655443"/>
              <a:gd name="connsiteX258" fmla="*/ 1195279 w 2796431"/>
              <a:gd name="connsiteY258" fmla="*/ 279276 h 655443"/>
              <a:gd name="connsiteX259" fmla="*/ 1194326 w 2796431"/>
              <a:gd name="connsiteY259" fmla="*/ 280226 h 655443"/>
              <a:gd name="connsiteX260" fmla="*/ 1170514 w 2796431"/>
              <a:gd name="connsiteY260" fmla="*/ 230830 h 655443"/>
              <a:gd name="connsiteX261" fmla="*/ 1184801 w 2796431"/>
              <a:gd name="connsiteY261" fmla="*/ 250779 h 655443"/>
              <a:gd name="connsiteX262" fmla="*/ 1156226 w 2796431"/>
              <a:gd name="connsiteY262" fmla="*/ 250779 h 655443"/>
              <a:gd name="connsiteX263" fmla="*/ 1170514 w 2796431"/>
              <a:gd name="connsiteY263" fmla="*/ 230830 h 655443"/>
              <a:gd name="connsiteX264" fmla="*/ 1080979 w 2796431"/>
              <a:gd name="connsiteY264" fmla="*/ 205182 h 655443"/>
              <a:gd name="connsiteX265" fmla="*/ 1050499 w 2796431"/>
              <a:gd name="connsiteY265" fmla="*/ 219431 h 655443"/>
              <a:gd name="connsiteX266" fmla="*/ 1050499 w 2796431"/>
              <a:gd name="connsiteY266" fmla="*/ 208032 h 655443"/>
              <a:gd name="connsiteX267" fmla="*/ 1018114 w 2796431"/>
              <a:gd name="connsiteY267" fmla="*/ 208032 h 655443"/>
              <a:gd name="connsiteX268" fmla="*/ 1018114 w 2796431"/>
              <a:gd name="connsiteY268" fmla="*/ 317273 h 655443"/>
              <a:gd name="connsiteX269" fmla="*/ 1050499 w 2796431"/>
              <a:gd name="connsiteY269" fmla="*/ 317273 h 655443"/>
              <a:gd name="connsiteX270" fmla="*/ 1050499 w 2796431"/>
              <a:gd name="connsiteY270" fmla="*/ 242229 h 655443"/>
              <a:gd name="connsiteX271" fmla="*/ 1067644 w 2796431"/>
              <a:gd name="connsiteY271" fmla="*/ 233680 h 655443"/>
              <a:gd name="connsiteX272" fmla="*/ 1075264 w 2796431"/>
              <a:gd name="connsiteY272" fmla="*/ 244129 h 655443"/>
              <a:gd name="connsiteX273" fmla="*/ 1075264 w 2796431"/>
              <a:gd name="connsiteY273" fmla="*/ 316323 h 655443"/>
              <a:gd name="connsiteX274" fmla="*/ 1107649 w 2796431"/>
              <a:gd name="connsiteY274" fmla="*/ 316323 h 655443"/>
              <a:gd name="connsiteX275" fmla="*/ 1107649 w 2796431"/>
              <a:gd name="connsiteY275" fmla="*/ 234630 h 655443"/>
              <a:gd name="connsiteX276" fmla="*/ 1080979 w 2796431"/>
              <a:gd name="connsiteY276" fmla="*/ 205182 h 655443"/>
              <a:gd name="connsiteX277" fmla="*/ 846664 w 2796431"/>
              <a:gd name="connsiteY277" fmla="*/ 365719 h 655443"/>
              <a:gd name="connsiteX278" fmla="*/ 814279 w 2796431"/>
              <a:gd name="connsiteY278" fmla="*/ 370468 h 655443"/>
              <a:gd name="connsiteX279" fmla="*/ 814279 w 2796431"/>
              <a:gd name="connsiteY279" fmla="*/ 401816 h 655443"/>
              <a:gd name="connsiteX280" fmla="*/ 799039 w 2796431"/>
              <a:gd name="connsiteY280" fmla="*/ 401816 h 655443"/>
              <a:gd name="connsiteX281" fmla="*/ 799039 w 2796431"/>
              <a:gd name="connsiteY281" fmla="*/ 426514 h 655443"/>
              <a:gd name="connsiteX282" fmla="*/ 814279 w 2796431"/>
              <a:gd name="connsiteY282" fmla="*/ 426514 h 655443"/>
              <a:gd name="connsiteX283" fmla="*/ 814279 w 2796431"/>
              <a:gd name="connsiteY283" fmla="*/ 482559 h 655443"/>
              <a:gd name="connsiteX284" fmla="*/ 848569 w 2796431"/>
              <a:gd name="connsiteY284" fmla="*/ 512006 h 655443"/>
              <a:gd name="connsiteX285" fmla="*/ 867619 w 2796431"/>
              <a:gd name="connsiteY285" fmla="*/ 510106 h 655443"/>
              <a:gd name="connsiteX286" fmla="*/ 868571 w 2796431"/>
              <a:gd name="connsiteY286" fmla="*/ 510106 h 655443"/>
              <a:gd name="connsiteX287" fmla="*/ 868571 w 2796431"/>
              <a:gd name="connsiteY287" fmla="*/ 485408 h 655443"/>
              <a:gd name="connsiteX288" fmla="*/ 866666 w 2796431"/>
              <a:gd name="connsiteY288" fmla="*/ 486358 h 655443"/>
              <a:gd name="connsiteX289" fmla="*/ 858094 w 2796431"/>
              <a:gd name="connsiteY289" fmla="*/ 487308 h 655443"/>
              <a:gd name="connsiteX290" fmla="*/ 847616 w 2796431"/>
              <a:gd name="connsiteY290" fmla="*/ 474959 h 655443"/>
              <a:gd name="connsiteX291" fmla="*/ 847616 w 2796431"/>
              <a:gd name="connsiteY291" fmla="*/ 426514 h 655443"/>
              <a:gd name="connsiteX292" fmla="*/ 870476 w 2796431"/>
              <a:gd name="connsiteY292" fmla="*/ 426514 h 655443"/>
              <a:gd name="connsiteX293" fmla="*/ 870476 w 2796431"/>
              <a:gd name="connsiteY293" fmla="*/ 401816 h 655443"/>
              <a:gd name="connsiteX294" fmla="*/ 847616 w 2796431"/>
              <a:gd name="connsiteY294" fmla="*/ 401816 h 655443"/>
              <a:gd name="connsiteX295" fmla="*/ 847616 w 2796431"/>
              <a:gd name="connsiteY295" fmla="*/ 365719 h 655443"/>
              <a:gd name="connsiteX296" fmla="*/ 843806 w 2796431"/>
              <a:gd name="connsiteY296" fmla="*/ 355270 h 655443"/>
              <a:gd name="connsiteX297" fmla="*/ 899051 w 2796431"/>
              <a:gd name="connsiteY297" fmla="*/ 322022 h 655443"/>
              <a:gd name="connsiteX298" fmla="*/ 854284 w 2796431"/>
              <a:gd name="connsiteY298" fmla="*/ 291625 h 655443"/>
              <a:gd name="connsiteX299" fmla="*/ 840949 w 2796431"/>
              <a:gd name="connsiteY299" fmla="*/ 290675 h 655443"/>
              <a:gd name="connsiteX300" fmla="*/ 832376 w 2796431"/>
              <a:gd name="connsiteY300" fmla="*/ 285926 h 655443"/>
              <a:gd name="connsiteX301" fmla="*/ 834281 w 2796431"/>
              <a:gd name="connsiteY301" fmla="*/ 283076 h 655443"/>
              <a:gd name="connsiteX302" fmla="*/ 847616 w 2796431"/>
              <a:gd name="connsiteY302" fmla="*/ 284976 h 655443"/>
              <a:gd name="connsiteX303" fmla="*/ 890479 w 2796431"/>
              <a:gd name="connsiteY303" fmla="*/ 245079 h 655443"/>
              <a:gd name="connsiteX304" fmla="*/ 888574 w 2796431"/>
              <a:gd name="connsiteY304" fmla="*/ 233680 h 655443"/>
              <a:gd name="connsiteX305" fmla="*/ 900956 w 2796431"/>
              <a:gd name="connsiteY305" fmla="*/ 232730 h 655443"/>
              <a:gd name="connsiteX306" fmla="*/ 902861 w 2796431"/>
              <a:gd name="connsiteY306" fmla="*/ 232730 h 655443"/>
              <a:gd name="connsiteX307" fmla="*/ 902861 w 2796431"/>
              <a:gd name="connsiteY307" fmla="*/ 205182 h 655443"/>
              <a:gd name="connsiteX308" fmla="*/ 900956 w 2796431"/>
              <a:gd name="connsiteY308" fmla="*/ 205182 h 655443"/>
              <a:gd name="connsiteX309" fmla="*/ 878096 w 2796431"/>
              <a:gd name="connsiteY309" fmla="*/ 215632 h 655443"/>
              <a:gd name="connsiteX310" fmla="*/ 847616 w 2796431"/>
              <a:gd name="connsiteY310" fmla="*/ 206132 h 655443"/>
              <a:gd name="connsiteX311" fmla="*/ 803801 w 2796431"/>
              <a:gd name="connsiteY311" fmla="*/ 246029 h 655443"/>
              <a:gd name="connsiteX312" fmla="*/ 818089 w 2796431"/>
              <a:gd name="connsiteY312" fmla="*/ 277376 h 655443"/>
              <a:gd name="connsiteX313" fmla="*/ 805706 w 2796431"/>
              <a:gd name="connsiteY313" fmla="*/ 297325 h 655443"/>
              <a:gd name="connsiteX314" fmla="*/ 812374 w 2796431"/>
              <a:gd name="connsiteY314" fmla="*/ 310623 h 655443"/>
              <a:gd name="connsiteX315" fmla="*/ 798086 w 2796431"/>
              <a:gd name="connsiteY315" fmla="*/ 332472 h 655443"/>
              <a:gd name="connsiteX316" fmla="*/ 843806 w 2796431"/>
              <a:gd name="connsiteY316" fmla="*/ 355270 h 655443"/>
              <a:gd name="connsiteX317" fmla="*/ 847616 w 2796431"/>
              <a:gd name="connsiteY317" fmla="*/ 227980 h 655443"/>
              <a:gd name="connsiteX318" fmla="*/ 859999 w 2796431"/>
              <a:gd name="connsiteY318" fmla="*/ 245079 h 655443"/>
              <a:gd name="connsiteX319" fmla="*/ 847616 w 2796431"/>
              <a:gd name="connsiteY319" fmla="*/ 263128 h 655443"/>
              <a:gd name="connsiteX320" fmla="*/ 835234 w 2796431"/>
              <a:gd name="connsiteY320" fmla="*/ 245079 h 655443"/>
              <a:gd name="connsiteX321" fmla="*/ 847616 w 2796431"/>
              <a:gd name="connsiteY321" fmla="*/ 227980 h 655443"/>
              <a:gd name="connsiteX322" fmla="*/ 831424 w 2796431"/>
              <a:gd name="connsiteY322" fmla="*/ 316323 h 655443"/>
              <a:gd name="connsiteX323" fmla="*/ 833329 w 2796431"/>
              <a:gd name="connsiteY323" fmla="*/ 316323 h 655443"/>
              <a:gd name="connsiteX324" fmla="*/ 849521 w 2796431"/>
              <a:gd name="connsiteY324" fmla="*/ 317273 h 655443"/>
              <a:gd name="connsiteX325" fmla="*/ 870476 w 2796431"/>
              <a:gd name="connsiteY325" fmla="*/ 326772 h 655443"/>
              <a:gd name="connsiteX326" fmla="*/ 848569 w 2796431"/>
              <a:gd name="connsiteY326" fmla="*/ 337221 h 655443"/>
              <a:gd name="connsiteX327" fmla="*/ 826661 w 2796431"/>
              <a:gd name="connsiteY327" fmla="*/ 325822 h 655443"/>
              <a:gd name="connsiteX328" fmla="*/ 831424 w 2796431"/>
              <a:gd name="connsiteY328" fmla="*/ 316323 h 655443"/>
              <a:gd name="connsiteX329" fmla="*/ 954296 w 2796431"/>
              <a:gd name="connsiteY329" fmla="*/ 205182 h 655443"/>
              <a:gd name="connsiteX330" fmla="*/ 920959 w 2796431"/>
              <a:gd name="connsiteY330" fmla="*/ 218481 h 655443"/>
              <a:gd name="connsiteX331" fmla="*/ 905719 w 2796431"/>
              <a:gd name="connsiteY331" fmla="*/ 262178 h 655443"/>
              <a:gd name="connsiteX332" fmla="*/ 954296 w 2796431"/>
              <a:gd name="connsiteY332" fmla="*/ 319173 h 655443"/>
              <a:gd name="connsiteX333" fmla="*/ 1002874 w 2796431"/>
              <a:gd name="connsiteY333" fmla="*/ 262178 h 655443"/>
              <a:gd name="connsiteX334" fmla="*/ 987634 w 2796431"/>
              <a:gd name="connsiteY334" fmla="*/ 218481 h 655443"/>
              <a:gd name="connsiteX335" fmla="*/ 954296 w 2796431"/>
              <a:gd name="connsiteY335" fmla="*/ 205182 h 655443"/>
              <a:gd name="connsiteX336" fmla="*/ 954296 w 2796431"/>
              <a:gd name="connsiteY336" fmla="*/ 292575 h 655443"/>
              <a:gd name="connsiteX337" fmla="*/ 939056 w 2796431"/>
              <a:gd name="connsiteY337" fmla="*/ 261228 h 655443"/>
              <a:gd name="connsiteX338" fmla="*/ 954296 w 2796431"/>
              <a:gd name="connsiteY338" fmla="*/ 230830 h 655443"/>
              <a:gd name="connsiteX339" fmla="*/ 969536 w 2796431"/>
              <a:gd name="connsiteY339" fmla="*/ 261228 h 655443"/>
              <a:gd name="connsiteX340" fmla="*/ 954296 w 2796431"/>
              <a:gd name="connsiteY340" fmla="*/ 292575 h 655443"/>
              <a:gd name="connsiteX341" fmla="*/ 759034 w 2796431"/>
              <a:gd name="connsiteY341" fmla="*/ 205182 h 655443"/>
              <a:gd name="connsiteX342" fmla="*/ 728554 w 2796431"/>
              <a:gd name="connsiteY342" fmla="*/ 219431 h 655443"/>
              <a:gd name="connsiteX343" fmla="*/ 728554 w 2796431"/>
              <a:gd name="connsiteY343" fmla="*/ 208032 h 655443"/>
              <a:gd name="connsiteX344" fmla="*/ 696169 w 2796431"/>
              <a:gd name="connsiteY344" fmla="*/ 208032 h 655443"/>
              <a:gd name="connsiteX345" fmla="*/ 696169 w 2796431"/>
              <a:gd name="connsiteY345" fmla="*/ 317273 h 655443"/>
              <a:gd name="connsiteX346" fmla="*/ 728554 w 2796431"/>
              <a:gd name="connsiteY346" fmla="*/ 317273 h 655443"/>
              <a:gd name="connsiteX347" fmla="*/ 728554 w 2796431"/>
              <a:gd name="connsiteY347" fmla="*/ 242229 h 655443"/>
              <a:gd name="connsiteX348" fmla="*/ 745699 w 2796431"/>
              <a:gd name="connsiteY348" fmla="*/ 233680 h 655443"/>
              <a:gd name="connsiteX349" fmla="*/ 753319 w 2796431"/>
              <a:gd name="connsiteY349" fmla="*/ 244129 h 655443"/>
              <a:gd name="connsiteX350" fmla="*/ 753319 w 2796431"/>
              <a:gd name="connsiteY350" fmla="*/ 316323 h 655443"/>
              <a:gd name="connsiteX351" fmla="*/ 785704 w 2796431"/>
              <a:gd name="connsiteY351" fmla="*/ 316323 h 655443"/>
              <a:gd name="connsiteX352" fmla="*/ 785704 w 2796431"/>
              <a:gd name="connsiteY352" fmla="*/ 234630 h 655443"/>
              <a:gd name="connsiteX353" fmla="*/ 759034 w 2796431"/>
              <a:gd name="connsiteY353" fmla="*/ 205182 h 655443"/>
              <a:gd name="connsiteX354" fmla="*/ 946676 w 2796431"/>
              <a:gd name="connsiteY354" fmla="*/ 398966 h 655443"/>
              <a:gd name="connsiteX355" fmla="*/ 916196 w 2796431"/>
              <a:gd name="connsiteY355" fmla="*/ 413215 h 655443"/>
              <a:gd name="connsiteX356" fmla="*/ 916196 w 2796431"/>
              <a:gd name="connsiteY356" fmla="*/ 356220 h 655443"/>
              <a:gd name="connsiteX357" fmla="*/ 883811 w 2796431"/>
              <a:gd name="connsiteY357" fmla="*/ 360969 h 655443"/>
              <a:gd name="connsiteX358" fmla="*/ 883811 w 2796431"/>
              <a:gd name="connsiteY358" fmla="*/ 511056 h 655443"/>
              <a:gd name="connsiteX359" fmla="*/ 916196 w 2796431"/>
              <a:gd name="connsiteY359" fmla="*/ 511056 h 655443"/>
              <a:gd name="connsiteX360" fmla="*/ 916196 w 2796431"/>
              <a:gd name="connsiteY360" fmla="*/ 436013 h 655443"/>
              <a:gd name="connsiteX361" fmla="*/ 933341 w 2796431"/>
              <a:gd name="connsiteY361" fmla="*/ 427463 h 655443"/>
              <a:gd name="connsiteX362" fmla="*/ 940961 w 2796431"/>
              <a:gd name="connsiteY362" fmla="*/ 437913 h 655443"/>
              <a:gd name="connsiteX363" fmla="*/ 940961 w 2796431"/>
              <a:gd name="connsiteY363" fmla="*/ 510106 h 655443"/>
              <a:gd name="connsiteX364" fmla="*/ 973346 w 2796431"/>
              <a:gd name="connsiteY364" fmla="*/ 510106 h 655443"/>
              <a:gd name="connsiteX365" fmla="*/ 973346 w 2796431"/>
              <a:gd name="connsiteY365" fmla="*/ 428413 h 655443"/>
              <a:gd name="connsiteX366" fmla="*/ 946676 w 2796431"/>
              <a:gd name="connsiteY366" fmla="*/ 398966 h 65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2796431" h="655443">
                <a:moveTo>
                  <a:pt x="1358156" y="655444"/>
                </a:moveTo>
                <a:lnTo>
                  <a:pt x="1366729" y="655444"/>
                </a:lnTo>
                <a:lnTo>
                  <a:pt x="1366729" y="0"/>
                </a:lnTo>
                <a:lnTo>
                  <a:pt x="1358156" y="0"/>
                </a:lnTo>
                <a:lnTo>
                  <a:pt x="1358156" y="655444"/>
                </a:lnTo>
                <a:close/>
                <a:moveTo>
                  <a:pt x="2796431" y="252678"/>
                </a:moveTo>
                <a:cubicBezTo>
                  <a:pt x="2776429" y="255528"/>
                  <a:pt x="2751664" y="265027"/>
                  <a:pt x="2737376" y="276426"/>
                </a:cubicBezTo>
                <a:cubicBezTo>
                  <a:pt x="2719279" y="260278"/>
                  <a:pt x="2693561" y="249829"/>
                  <a:pt x="2664034" y="249829"/>
                </a:cubicBezTo>
                <a:cubicBezTo>
                  <a:pt x="2605931" y="249829"/>
                  <a:pt x="2563069" y="287825"/>
                  <a:pt x="2563069" y="341971"/>
                </a:cubicBezTo>
                <a:cubicBezTo>
                  <a:pt x="2563069" y="373318"/>
                  <a:pt x="2577356" y="399916"/>
                  <a:pt x="2602121" y="415114"/>
                </a:cubicBezTo>
                <a:cubicBezTo>
                  <a:pt x="2584024" y="424614"/>
                  <a:pt x="2570689" y="437913"/>
                  <a:pt x="2570689" y="453111"/>
                </a:cubicBezTo>
                <a:cubicBezTo>
                  <a:pt x="2570689" y="468310"/>
                  <a:pt x="2578309" y="479709"/>
                  <a:pt x="2593549" y="485408"/>
                </a:cubicBezTo>
                <a:cubicBezTo>
                  <a:pt x="2564021" y="496808"/>
                  <a:pt x="2545924" y="517706"/>
                  <a:pt x="2545924" y="543353"/>
                </a:cubicBezTo>
                <a:cubicBezTo>
                  <a:pt x="2545924" y="582300"/>
                  <a:pt x="2584024" y="607948"/>
                  <a:pt x="2667844" y="607948"/>
                </a:cubicBezTo>
                <a:cubicBezTo>
                  <a:pt x="2738329" y="607948"/>
                  <a:pt x="2786906" y="582300"/>
                  <a:pt x="2786906" y="535754"/>
                </a:cubicBezTo>
                <a:cubicBezTo>
                  <a:pt x="2786906" y="495858"/>
                  <a:pt x="2755474" y="475909"/>
                  <a:pt x="2696419" y="470210"/>
                </a:cubicBezTo>
                <a:lnTo>
                  <a:pt x="2640221" y="465460"/>
                </a:lnTo>
                <a:cubicBezTo>
                  <a:pt x="2611646" y="462610"/>
                  <a:pt x="2602121" y="456911"/>
                  <a:pt x="2602121" y="446462"/>
                </a:cubicBezTo>
                <a:cubicBezTo>
                  <a:pt x="2602121" y="436963"/>
                  <a:pt x="2610694" y="429363"/>
                  <a:pt x="2622124" y="424614"/>
                </a:cubicBezTo>
                <a:cubicBezTo>
                  <a:pt x="2634506" y="429363"/>
                  <a:pt x="2648794" y="432213"/>
                  <a:pt x="2663081" y="432213"/>
                </a:cubicBezTo>
                <a:cubicBezTo>
                  <a:pt x="2720231" y="432213"/>
                  <a:pt x="2764046" y="397066"/>
                  <a:pt x="2764046" y="341021"/>
                </a:cubicBezTo>
                <a:cubicBezTo>
                  <a:pt x="2764046" y="321073"/>
                  <a:pt x="2758331" y="304924"/>
                  <a:pt x="2748806" y="291625"/>
                </a:cubicBezTo>
                <a:cubicBezTo>
                  <a:pt x="2763094" y="284976"/>
                  <a:pt x="2780239" y="283076"/>
                  <a:pt x="2795479" y="283076"/>
                </a:cubicBezTo>
                <a:lnTo>
                  <a:pt x="2795479" y="252678"/>
                </a:lnTo>
                <a:close/>
                <a:moveTo>
                  <a:pt x="2621171" y="493958"/>
                </a:moveTo>
                <a:cubicBezTo>
                  <a:pt x="2625934" y="494908"/>
                  <a:pt x="2629744" y="494908"/>
                  <a:pt x="2634506" y="495858"/>
                </a:cubicBezTo>
                <a:lnTo>
                  <a:pt x="2685941" y="499657"/>
                </a:lnTo>
                <a:cubicBezTo>
                  <a:pt x="2736424" y="503457"/>
                  <a:pt x="2756426" y="515806"/>
                  <a:pt x="2756426" y="539554"/>
                </a:cubicBezTo>
                <a:cubicBezTo>
                  <a:pt x="2756426" y="565202"/>
                  <a:pt x="2724994" y="583250"/>
                  <a:pt x="2671654" y="583250"/>
                </a:cubicBezTo>
                <a:cubicBezTo>
                  <a:pt x="2606884" y="583250"/>
                  <a:pt x="2578309" y="568051"/>
                  <a:pt x="2578309" y="540504"/>
                </a:cubicBezTo>
                <a:cubicBezTo>
                  <a:pt x="2578309" y="521505"/>
                  <a:pt x="2592596" y="503457"/>
                  <a:pt x="2621171" y="493958"/>
                </a:cubicBezTo>
                <a:close/>
                <a:moveTo>
                  <a:pt x="2664986" y="407515"/>
                </a:moveTo>
                <a:cubicBezTo>
                  <a:pt x="2623076" y="407515"/>
                  <a:pt x="2595454" y="381867"/>
                  <a:pt x="2595454" y="342921"/>
                </a:cubicBezTo>
                <a:cubicBezTo>
                  <a:pt x="2595454" y="303024"/>
                  <a:pt x="2622124" y="276426"/>
                  <a:pt x="2664034" y="276426"/>
                </a:cubicBezTo>
                <a:cubicBezTo>
                  <a:pt x="2707849" y="276426"/>
                  <a:pt x="2733566" y="302074"/>
                  <a:pt x="2733566" y="342921"/>
                </a:cubicBezTo>
                <a:cubicBezTo>
                  <a:pt x="2733566" y="381867"/>
                  <a:pt x="2706896" y="407515"/>
                  <a:pt x="2664986" y="407515"/>
                </a:cubicBezTo>
                <a:close/>
                <a:moveTo>
                  <a:pt x="2051576" y="470210"/>
                </a:moveTo>
                <a:lnTo>
                  <a:pt x="2050624" y="470210"/>
                </a:lnTo>
                <a:lnTo>
                  <a:pt x="1974424" y="254578"/>
                </a:lnTo>
                <a:lnTo>
                  <a:pt x="1938229" y="254578"/>
                </a:lnTo>
                <a:lnTo>
                  <a:pt x="2032526" y="511056"/>
                </a:lnTo>
                <a:lnTo>
                  <a:pt x="2065864" y="511056"/>
                </a:lnTo>
                <a:lnTo>
                  <a:pt x="2160161" y="254578"/>
                </a:lnTo>
                <a:lnTo>
                  <a:pt x="2125871" y="254578"/>
                </a:lnTo>
                <a:lnTo>
                  <a:pt x="2051576" y="470210"/>
                </a:lnTo>
                <a:close/>
                <a:moveTo>
                  <a:pt x="2203024" y="511056"/>
                </a:moveTo>
                <a:lnTo>
                  <a:pt x="2236361" y="511056"/>
                </a:lnTo>
                <a:lnTo>
                  <a:pt x="2236361" y="254578"/>
                </a:lnTo>
                <a:lnTo>
                  <a:pt x="2203024" y="254578"/>
                </a:lnTo>
                <a:lnTo>
                  <a:pt x="2203024" y="511056"/>
                </a:lnTo>
                <a:close/>
                <a:moveTo>
                  <a:pt x="1862981" y="201383"/>
                </a:moveTo>
                <a:lnTo>
                  <a:pt x="1898224" y="201383"/>
                </a:lnTo>
                <a:lnTo>
                  <a:pt x="1898224" y="165286"/>
                </a:lnTo>
                <a:lnTo>
                  <a:pt x="1862981" y="165286"/>
                </a:lnTo>
                <a:lnTo>
                  <a:pt x="1862981" y="201383"/>
                </a:lnTo>
                <a:close/>
                <a:moveTo>
                  <a:pt x="1674386" y="371418"/>
                </a:moveTo>
                <a:lnTo>
                  <a:pt x="1762016" y="371418"/>
                </a:lnTo>
                <a:cubicBezTo>
                  <a:pt x="1762969" y="444562"/>
                  <a:pt x="1722964" y="486358"/>
                  <a:pt x="1662004" y="486358"/>
                </a:cubicBezTo>
                <a:cubicBezTo>
                  <a:pt x="1592471" y="486358"/>
                  <a:pt x="1545799" y="428413"/>
                  <a:pt x="1545799" y="327722"/>
                </a:cubicBezTo>
                <a:cubicBezTo>
                  <a:pt x="1545799" y="227031"/>
                  <a:pt x="1599139" y="175735"/>
                  <a:pt x="1661051" y="175735"/>
                </a:cubicBezTo>
                <a:cubicBezTo>
                  <a:pt x="1714391" y="175735"/>
                  <a:pt x="1742014" y="203283"/>
                  <a:pt x="1759159" y="262178"/>
                </a:cubicBezTo>
                <a:lnTo>
                  <a:pt x="1792496" y="254578"/>
                </a:lnTo>
                <a:cubicBezTo>
                  <a:pt x="1774399" y="182384"/>
                  <a:pt x="1729631" y="144388"/>
                  <a:pt x="1661051" y="144388"/>
                </a:cubicBezTo>
                <a:cubicBezTo>
                  <a:pt x="1573421" y="144388"/>
                  <a:pt x="1510556" y="216581"/>
                  <a:pt x="1510556" y="329622"/>
                </a:cubicBezTo>
                <a:cubicBezTo>
                  <a:pt x="1510556" y="437913"/>
                  <a:pt x="1563896" y="517706"/>
                  <a:pt x="1659146" y="517706"/>
                </a:cubicBezTo>
                <a:cubicBezTo>
                  <a:pt x="1716296" y="517706"/>
                  <a:pt x="1747729" y="487308"/>
                  <a:pt x="1763921" y="455961"/>
                </a:cubicBezTo>
                <a:lnTo>
                  <a:pt x="1764874" y="455961"/>
                </a:lnTo>
                <a:lnTo>
                  <a:pt x="1764874" y="511056"/>
                </a:lnTo>
                <a:lnTo>
                  <a:pt x="1796306" y="511056"/>
                </a:lnTo>
                <a:lnTo>
                  <a:pt x="1796306" y="341971"/>
                </a:lnTo>
                <a:lnTo>
                  <a:pt x="1675339" y="341971"/>
                </a:lnTo>
                <a:lnTo>
                  <a:pt x="1675339" y="371418"/>
                </a:lnTo>
                <a:close/>
                <a:moveTo>
                  <a:pt x="1863934" y="511056"/>
                </a:moveTo>
                <a:lnTo>
                  <a:pt x="1897271" y="511056"/>
                </a:lnTo>
                <a:lnTo>
                  <a:pt x="1897271" y="254578"/>
                </a:lnTo>
                <a:lnTo>
                  <a:pt x="1863934" y="254578"/>
                </a:lnTo>
                <a:lnTo>
                  <a:pt x="1863934" y="511056"/>
                </a:lnTo>
                <a:close/>
                <a:moveTo>
                  <a:pt x="2433529" y="249829"/>
                </a:moveTo>
                <a:cubicBezTo>
                  <a:pt x="2393524" y="249829"/>
                  <a:pt x="2360186" y="270727"/>
                  <a:pt x="2335421" y="295425"/>
                </a:cubicBezTo>
                <a:lnTo>
                  <a:pt x="2335421" y="255528"/>
                </a:lnTo>
                <a:lnTo>
                  <a:pt x="2302084" y="255528"/>
                </a:lnTo>
                <a:lnTo>
                  <a:pt x="2302084" y="512006"/>
                </a:lnTo>
                <a:lnTo>
                  <a:pt x="2335421" y="512006"/>
                </a:lnTo>
                <a:lnTo>
                  <a:pt x="2335421" y="322972"/>
                </a:lnTo>
                <a:cubicBezTo>
                  <a:pt x="2363996" y="295425"/>
                  <a:pt x="2391619" y="278326"/>
                  <a:pt x="2424956" y="278326"/>
                </a:cubicBezTo>
                <a:cubicBezTo>
                  <a:pt x="2460199" y="278326"/>
                  <a:pt x="2476391" y="295425"/>
                  <a:pt x="2476391" y="331522"/>
                </a:cubicBezTo>
                <a:lnTo>
                  <a:pt x="2476391" y="510106"/>
                </a:lnTo>
                <a:lnTo>
                  <a:pt x="2509729" y="510106"/>
                </a:lnTo>
                <a:lnTo>
                  <a:pt x="2509729" y="325822"/>
                </a:lnTo>
                <a:cubicBezTo>
                  <a:pt x="2510681" y="278326"/>
                  <a:pt x="2484964" y="249829"/>
                  <a:pt x="2433529" y="249829"/>
                </a:cubicBezTo>
                <a:close/>
                <a:moveTo>
                  <a:pt x="2202071" y="201383"/>
                </a:moveTo>
                <a:lnTo>
                  <a:pt x="2237314" y="201383"/>
                </a:lnTo>
                <a:lnTo>
                  <a:pt x="2237314" y="165286"/>
                </a:lnTo>
                <a:lnTo>
                  <a:pt x="2202071" y="165286"/>
                </a:lnTo>
                <a:lnTo>
                  <a:pt x="2202071" y="201383"/>
                </a:lnTo>
                <a:close/>
                <a:moveTo>
                  <a:pt x="733316" y="483509"/>
                </a:moveTo>
                <a:lnTo>
                  <a:pt x="733316" y="436013"/>
                </a:lnTo>
                <a:cubicBezTo>
                  <a:pt x="733316" y="411315"/>
                  <a:pt x="721886" y="398966"/>
                  <a:pt x="698074" y="398966"/>
                </a:cubicBezTo>
                <a:cubicBezTo>
                  <a:pt x="679024" y="398966"/>
                  <a:pt x="661879" y="404665"/>
                  <a:pt x="648544" y="416064"/>
                </a:cubicBezTo>
                <a:lnTo>
                  <a:pt x="647591" y="417964"/>
                </a:lnTo>
                <a:lnTo>
                  <a:pt x="662831" y="437913"/>
                </a:lnTo>
                <a:lnTo>
                  <a:pt x="663784" y="436963"/>
                </a:lnTo>
                <a:cubicBezTo>
                  <a:pt x="669499" y="433163"/>
                  <a:pt x="680929" y="425564"/>
                  <a:pt x="692359" y="425564"/>
                </a:cubicBezTo>
                <a:cubicBezTo>
                  <a:pt x="699026" y="425564"/>
                  <a:pt x="701884" y="428413"/>
                  <a:pt x="701884" y="436013"/>
                </a:cubicBezTo>
                <a:lnTo>
                  <a:pt x="701884" y="438862"/>
                </a:lnTo>
                <a:cubicBezTo>
                  <a:pt x="663784" y="446462"/>
                  <a:pt x="644734" y="460711"/>
                  <a:pt x="644734" y="482559"/>
                </a:cubicBezTo>
                <a:cubicBezTo>
                  <a:pt x="644734" y="501557"/>
                  <a:pt x="655211" y="512006"/>
                  <a:pt x="672356" y="512006"/>
                </a:cubicBezTo>
                <a:cubicBezTo>
                  <a:pt x="684739" y="512006"/>
                  <a:pt x="694264" y="508207"/>
                  <a:pt x="701884" y="499657"/>
                </a:cubicBezTo>
                <a:cubicBezTo>
                  <a:pt x="701884" y="504407"/>
                  <a:pt x="702836" y="507257"/>
                  <a:pt x="703789" y="510106"/>
                </a:cubicBezTo>
                <a:lnTo>
                  <a:pt x="703789" y="511056"/>
                </a:lnTo>
                <a:lnTo>
                  <a:pt x="736174" y="511056"/>
                </a:lnTo>
                <a:lnTo>
                  <a:pt x="735221" y="509156"/>
                </a:lnTo>
                <a:cubicBezTo>
                  <a:pt x="734269" y="503457"/>
                  <a:pt x="733316" y="496808"/>
                  <a:pt x="733316" y="483509"/>
                </a:cubicBezTo>
                <a:close/>
                <a:moveTo>
                  <a:pt x="701884" y="478759"/>
                </a:moveTo>
                <a:cubicBezTo>
                  <a:pt x="696169" y="483509"/>
                  <a:pt x="690454" y="486358"/>
                  <a:pt x="684739" y="486358"/>
                </a:cubicBezTo>
                <a:cubicBezTo>
                  <a:pt x="679024" y="486358"/>
                  <a:pt x="676166" y="483509"/>
                  <a:pt x="676166" y="477809"/>
                </a:cubicBezTo>
                <a:cubicBezTo>
                  <a:pt x="676166" y="471160"/>
                  <a:pt x="679024" y="463560"/>
                  <a:pt x="701884" y="458811"/>
                </a:cubicBezTo>
                <a:lnTo>
                  <a:pt x="701884" y="478759"/>
                </a:lnTo>
                <a:close/>
                <a:moveTo>
                  <a:pt x="754271" y="511056"/>
                </a:moveTo>
                <a:lnTo>
                  <a:pt x="786656" y="511056"/>
                </a:lnTo>
                <a:lnTo>
                  <a:pt x="786656" y="373318"/>
                </a:lnTo>
                <a:lnTo>
                  <a:pt x="754271" y="378068"/>
                </a:lnTo>
                <a:lnTo>
                  <a:pt x="754271" y="511056"/>
                </a:lnTo>
                <a:close/>
                <a:moveTo>
                  <a:pt x="645686" y="316323"/>
                </a:moveTo>
                <a:lnTo>
                  <a:pt x="678071" y="316323"/>
                </a:lnTo>
                <a:lnTo>
                  <a:pt x="677119" y="313473"/>
                </a:lnTo>
                <a:cubicBezTo>
                  <a:pt x="675214" y="308724"/>
                  <a:pt x="674261" y="301124"/>
                  <a:pt x="674261" y="287825"/>
                </a:cubicBezTo>
                <a:lnTo>
                  <a:pt x="674261" y="240329"/>
                </a:lnTo>
                <a:cubicBezTo>
                  <a:pt x="674261" y="215632"/>
                  <a:pt x="662831" y="203283"/>
                  <a:pt x="639019" y="203283"/>
                </a:cubicBezTo>
                <a:cubicBezTo>
                  <a:pt x="619969" y="203283"/>
                  <a:pt x="602824" y="208982"/>
                  <a:pt x="589489" y="220381"/>
                </a:cubicBezTo>
                <a:lnTo>
                  <a:pt x="588536" y="221331"/>
                </a:lnTo>
                <a:lnTo>
                  <a:pt x="603776" y="241279"/>
                </a:lnTo>
                <a:lnTo>
                  <a:pt x="604729" y="240329"/>
                </a:lnTo>
                <a:cubicBezTo>
                  <a:pt x="610444" y="236530"/>
                  <a:pt x="621874" y="228930"/>
                  <a:pt x="633304" y="228930"/>
                </a:cubicBezTo>
                <a:cubicBezTo>
                  <a:pt x="639971" y="228930"/>
                  <a:pt x="642829" y="231780"/>
                  <a:pt x="642829" y="239380"/>
                </a:cubicBezTo>
                <a:lnTo>
                  <a:pt x="642829" y="242229"/>
                </a:lnTo>
                <a:cubicBezTo>
                  <a:pt x="604729" y="249829"/>
                  <a:pt x="585679" y="264077"/>
                  <a:pt x="585679" y="285926"/>
                </a:cubicBezTo>
                <a:cubicBezTo>
                  <a:pt x="585679" y="304924"/>
                  <a:pt x="596156" y="315373"/>
                  <a:pt x="613301" y="315373"/>
                </a:cubicBezTo>
                <a:cubicBezTo>
                  <a:pt x="625684" y="315373"/>
                  <a:pt x="635209" y="311573"/>
                  <a:pt x="642829" y="303024"/>
                </a:cubicBezTo>
                <a:cubicBezTo>
                  <a:pt x="642829" y="307774"/>
                  <a:pt x="643781" y="310623"/>
                  <a:pt x="644734" y="313473"/>
                </a:cubicBezTo>
                <a:lnTo>
                  <a:pt x="645686" y="316323"/>
                </a:lnTo>
                <a:close/>
                <a:moveTo>
                  <a:pt x="642829" y="284026"/>
                </a:moveTo>
                <a:cubicBezTo>
                  <a:pt x="637114" y="288775"/>
                  <a:pt x="631399" y="291625"/>
                  <a:pt x="625684" y="291625"/>
                </a:cubicBezTo>
                <a:cubicBezTo>
                  <a:pt x="619969" y="291625"/>
                  <a:pt x="617111" y="288775"/>
                  <a:pt x="617111" y="283076"/>
                </a:cubicBezTo>
                <a:cubicBezTo>
                  <a:pt x="617111" y="276426"/>
                  <a:pt x="619969" y="268827"/>
                  <a:pt x="642829" y="264077"/>
                </a:cubicBezTo>
                <a:lnTo>
                  <a:pt x="642829" y="284026"/>
                </a:lnTo>
                <a:close/>
                <a:moveTo>
                  <a:pt x="613301" y="474959"/>
                </a:moveTo>
                <a:cubicBezTo>
                  <a:pt x="609491" y="481609"/>
                  <a:pt x="601871" y="488258"/>
                  <a:pt x="591394" y="488258"/>
                </a:cubicBezTo>
                <a:cubicBezTo>
                  <a:pt x="580916" y="488258"/>
                  <a:pt x="575201" y="480659"/>
                  <a:pt x="574249" y="465460"/>
                </a:cubicBezTo>
                <a:lnTo>
                  <a:pt x="633304" y="465460"/>
                </a:lnTo>
                <a:lnTo>
                  <a:pt x="633304" y="458811"/>
                </a:lnTo>
                <a:cubicBezTo>
                  <a:pt x="633304" y="421764"/>
                  <a:pt x="617111" y="399916"/>
                  <a:pt x="589489" y="399916"/>
                </a:cubicBezTo>
                <a:cubicBezTo>
                  <a:pt x="567581" y="399916"/>
                  <a:pt x="541864" y="415114"/>
                  <a:pt x="541864" y="456911"/>
                </a:cubicBezTo>
                <a:cubicBezTo>
                  <a:pt x="541864" y="492058"/>
                  <a:pt x="559961" y="513906"/>
                  <a:pt x="590441" y="513906"/>
                </a:cubicBezTo>
                <a:cubicBezTo>
                  <a:pt x="608539" y="513906"/>
                  <a:pt x="622826" y="506307"/>
                  <a:pt x="633304" y="491108"/>
                </a:cubicBezTo>
                <a:lnTo>
                  <a:pt x="634256" y="490158"/>
                </a:lnTo>
                <a:lnTo>
                  <a:pt x="614254" y="474009"/>
                </a:lnTo>
                <a:lnTo>
                  <a:pt x="613301" y="474959"/>
                </a:lnTo>
                <a:close/>
                <a:moveTo>
                  <a:pt x="589489" y="424614"/>
                </a:moveTo>
                <a:cubicBezTo>
                  <a:pt x="592346" y="424614"/>
                  <a:pt x="601871" y="424614"/>
                  <a:pt x="603776" y="444562"/>
                </a:cubicBezTo>
                <a:lnTo>
                  <a:pt x="575201" y="444562"/>
                </a:lnTo>
                <a:cubicBezTo>
                  <a:pt x="576154" y="432213"/>
                  <a:pt x="581869" y="424614"/>
                  <a:pt x="589489" y="424614"/>
                </a:cubicBezTo>
                <a:close/>
                <a:moveTo>
                  <a:pt x="21799" y="157686"/>
                </a:moveTo>
                <a:cubicBezTo>
                  <a:pt x="22751" y="157686"/>
                  <a:pt x="22751" y="156737"/>
                  <a:pt x="22751" y="155787"/>
                </a:cubicBezTo>
                <a:cubicBezTo>
                  <a:pt x="23704" y="154837"/>
                  <a:pt x="38944" y="119690"/>
                  <a:pt x="74186" y="91192"/>
                </a:cubicBezTo>
                <a:cubicBezTo>
                  <a:pt x="108476" y="62695"/>
                  <a:pt x="166579" y="30397"/>
                  <a:pt x="251351" y="30397"/>
                </a:cubicBezTo>
                <a:cubicBezTo>
                  <a:pt x="323741" y="30397"/>
                  <a:pt x="375176" y="56045"/>
                  <a:pt x="398989" y="70294"/>
                </a:cubicBezTo>
                <a:cubicBezTo>
                  <a:pt x="422801" y="84543"/>
                  <a:pt x="438041" y="98792"/>
                  <a:pt x="440899" y="101641"/>
                </a:cubicBezTo>
                <a:cubicBezTo>
                  <a:pt x="442804" y="103541"/>
                  <a:pt x="443756" y="104491"/>
                  <a:pt x="444709" y="104491"/>
                </a:cubicBezTo>
                <a:cubicBezTo>
                  <a:pt x="444709" y="104491"/>
                  <a:pt x="445661" y="104491"/>
                  <a:pt x="445661" y="104491"/>
                </a:cubicBezTo>
                <a:cubicBezTo>
                  <a:pt x="445661" y="104491"/>
                  <a:pt x="445661" y="104491"/>
                  <a:pt x="445661" y="103541"/>
                </a:cubicBezTo>
                <a:cubicBezTo>
                  <a:pt x="445661" y="102591"/>
                  <a:pt x="444709" y="101641"/>
                  <a:pt x="442804" y="99741"/>
                </a:cubicBezTo>
                <a:cubicBezTo>
                  <a:pt x="440899" y="96892"/>
                  <a:pt x="426611" y="77893"/>
                  <a:pt x="409466" y="61745"/>
                </a:cubicBezTo>
                <a:cubicBezTo>
                  <a:pt x="390416" y="45596"/>
                  <a:pt x="336124" y="0"/>
                  <a:pt x="250399" y="0"/>
                </a:cubicBezTo>
                <a:cubicBezTo>
                  <a:pt x="160864" y="0"/>
                  <a:pt x="99904" y="48446"/>
                  <a:pt x="68471" y="83593"/>
                </a:cubicBezTo>
                <a:cubicBezTo>
                  <a:pt x="37991" y="117790"/>
                  <a:pt x="22751" y="154837"/>
                  <a:pt x="21799" y="156737"/>
                </a:cubicBezTo>
                <a:cubicBezTo>
                  <a:pt x="20846" y="158636"/>
                  <a:pt x="21799" y="157686"/>
                  <a:pt x="21799" y="157686"/>
                </a:cubicBezTo>
                <a:close/>
                <a:moveTo>
                  <a:pt x="572344" y="287825"/>
                </a:moveTo>
                <a:lnTo>
                  <a:pt x="526624" y="287825"/>
                </a:lnTo>
                <a:lnTo>
                  <a:pt x="526624" y="166236"/>
                </a:lnTo>
                <a:lnTo>
                  <a:pt x="493286" y="166236"/>
                </a:lnTo>
                <a:lnTo>
                  <a:pt x="493286" y="316323"/>
                </a:lnTo>
                <a:lnTo>
                  <a:pt x="572344" y="316323"/>
                </a:lnTo>
                <a:lnTo>
                  <a:pt x="572344" y="287825"/>
                </a:lnTo>
                <a:close/>
                <a:moveTo>
                  <a:pt x="445661" y="263128"/>
                </a:moveTo>
                <a:lnTo>
                  <a:pt x="445661" y="166236"/>
                </a:lnTo>
                <a:lnTo>
                  <a:pt x="413276" y="166236"/>
                </a:lnTo>
                <a:lnTo>
                  <a:pt x="413276" y="262178"/>
                </a:lnTo>
                <a:cubicBezTo>
                  <a:pt x="413276" y="282126"/>
                  <a:pt x="407561" y="289725"/>
                  <a:pt x="394226" y="289725"/>
                </a:cubicBezTo>
                <a:cubicBezTo>
                  <a:pt x="379939" y="289725"/>
                  <a:pt x="375176" y="282126"/>
                  <a:pt x="375176" y="262178"/>
                </a:cubicBezTo>
                <a:lnTo>
                  <a:pt x="375176" y="166236"/>
                </a:lnTo>
                <a:lnTo>
                  <a:pt x="341839" y="166236"/>
                </a:lnTo>
                <a:lnTo>
                  <a:pt x="341839" y="264077"/>
                </a:lnTo>
                <a:cubicBezTo>
                  <a:pt x="341839" y="300174"/>
                  <a:pt x="359936" y="319173"/>
                  <a:pt x="394226" y="319173"/>
                </a:cubicBezTo>
                <a:cubicBezTo>
                  <a:pt x="428516" y="318223"/>
                  <a:pt x="445661" y="300174"/>
                  <a:pt x="445661" y="263128"/>
                </a:cubicBezTo>
                <a:close/>
                <a:moveTo>
                  <a:pt x="492334" y="418914"/>
                </a:moveTo>
                <a:lnTo>
                  <a:pt x="444709" y="418914"/>
                </a:lnTo>
                <a:lnTo>
                  <a:pt x="444709" y="362869"/>
                </a:lnTo>
                <a:lnTo>
                  <a:pt x="411371" y="362869"/>
                </a:lnTo>
                <a:lnTo>
                  <a:pt x="411371" y="511056"/>
                </a:lnTo>
                <a:lnTo>
                  <a:pt x="444709" y="511056"/>
                </a:lnTo>
                <a:lnTo>
                  <a:pt x="444709" y="447412"/>
                </a:lnTo>
                <a:lnTo>
                  <a:pt x="492334" y="447412"/>
                </a:lnTo>
                <a:lnTo>
                  <a:pt x="492334" y="511056"/>
                </a:lnTo>
                <a:lnTo>
                  <a:pt x="525671" y="511056"/>
                </a:lnTo>
                <a:lnTo>
                  <a:pt x="525671" y="362869"/>
                </a:lnTo>
                <a:lnTo>
                  <a:pt x="492334" y="362869"/>
                </a:lnTo>
                <a:lnTo>
                  <a:pt x="492334" y="418914"/>
                </a:lnTo>
                <a:close/>
                <a:moveTo>
                  <a:pt x="380891" y="461660"/>
                </a:moveTo>
                <a:cubicBezTo>
                  <a:pt x="377081" y="463560"/>
                  <a:pt x="345649" y="478759"/>
                  <a:pt x="303739" y="483509"/>
                </a:cubicBezTo>
                <a:cubicBezTo>
                  <a:pt x="260876" y="488258"/>
                  <a:pt x="202774" y="483509"/>
                  <a:pt x="143719" y="454061"/>
                </a:cubicBezTo>
                <a:cubicBezTo>
                  <a:pt x="81806" y="422714"/>
                  <a:pt x="42754" y="375218"/>
                  <a:pt x="20846" y="330572"/>
                </a:cubicBezTo>
                <a:cubicBezTo>
                  <a:pt x="-109" y="286875"/>
                  <a:pt x="844" y="245079"/>
                  <a:pt x="844" y="243179"/>
                </a:cubicBezTo>
                <a:cubicBezTo>
                  <a:pt x="844" y="241279"/>
                  <a:pt x="844" y="240329"/>
                  <a:pt x="844" y="240329"/>
                </a:cubicBezTo>
                <a:cubicBezTo>
                  <a:pt x="844" y="240329"/>
                  <a:pt x="844" y="240329"/>
                  <a:pt x="844" y="240329"/>
                </a:cubicBezTo>
                <a:cubicBezTo>
                  <a:pt x="844" y="240329"/>
                  <a:pt x="844" y="240329"/>
                  <a:pt x="844" y="240329"/>
                </a:cubicBezTo>
                <a:cubicBezTo>
                  <a:pt x="844" y="240329"/>
                  <a:pt x="844" y="241279"/>
                  <a:pt x="844" y="242229"/>
                </a:cubicBezTo>
                <a:cubicBezTo>
                  <a:pt x="844" y="245079"/>
                  <a:pt x="-2966" y="279276"/>
                  <a:pt x="5606" y="319173"/>
                </a:cubicBezTo>
                <a:cubicBezTo>
                  <a:pt x="17036" y="372368"/>
                  <a:pt x="50374" y="442662"/>
                  <a:pt x="125621" y="483509"/>
                </a:cubicBezTo>
                <a:cubicBezTo>
                  <a:pt x="203726" y="526255"/>
                  <a:pt x="281831" y="512956"/>
                  <a:pt x="329456" y="493958"/>
                </a:cubicBezTo>
                <a:cubicBezTo>
                  <a:pt x="361841" y="479709"/>
                  <a:pt x="371366" y="471160"/>
                  <a:pt x="377081" y="467360"/>
                </a:cubicBezTo>
                <a:cubicBezTo>
                  <a:pt x="378986" y="465460"/>
                  <a:pt x="380891" y="463560"/>
                  <a:pt x="380891" y="461660"/>
                </a:cubicBezTo>
                <a:cubicBezTo>
                  <a:pt x="381844" y="461660"/>
                  <a:pt x="382796" y="461660"/>
                  <a:pt x="382796" y="461660"/>
                </a:cubicBezTo>
                <a:cubicBezTo>
                  <a:pt x="382796" y="461660"/>
                  <a:pt x="382796" y="461660"/>
                  <a:pt x="382796" y="461660"/>
                </a:cubicBezTo>
                <a:cubicBezTo>
                  <a:pt x="382796" y="460711"/>
                  <a:pt x="382796" y="460711"/>
                  <a:pt x="380891" y="461660"/>
                </a:cubicBezTo>
                <a:close/>
                <a:moveTo>
                  <a:pt x="126574" y="166236"/>
                </a:moveTo>
                <a:lnTo>
                  <a:pt x="126574" y="166236"/>
                </a:lnTo>
                <a:lnTo>
                  <a:pt x="92284" y="165286"/>
                </a:lnTo>
                <a:lnTo>
                  <a:pt x="92284" y="315373"/>
                </a:lnTo>
                <a:lnTo>
                  <a:pt x="122764" y="315373"/>
                </a:lnTo>
                <a:lnTo>
                  <a:pt x="122764" y="227031"/>
                </a:lnTo>
                <a:cubicBezTo>
                  <a:pt x="134194" y="247929"/>
                  <a:pt x="170389" y="311573"/>
                  <a:pt x="171341" y="315373"/>
                </a:cubicBezTo>
                <a:lnTo>
                  <a:pt x="172294" y="316323"/>
                </a:lnTo>
                <a:lnTo>
                  <a:pt x="202774" y="316323"/>
                </a:lnTo>
                <a:lnTo>
                  <a:pt x="202774" y="166236"/>
                </a:lnTo>
                <a:lnTo>
                  <a:pt x="172294" y="166236"/>
                </a:lnTo>
                <a:lnTo>
                  <a:pt x="172294" y="252678"/>
                </a:lnTo>
                <a:cubicBezTo>
                  <a:pt x="161816" y="230830"/>
                  <a:pt x="128479" y="169086"/>
                  <a:pt x="126574" y="166236"/>
                </a:cubicBezTo>
                <a:close/>
                <a:moveTo>
                  <a:pt x="289451" y="316323"/>
                </a:moveTo>
                <a:lnTo>
                  <a:pt x="289451" y="257428"/>
                </a:lnTo>
                <a:lnTo>
                  <a:pt x="332314" y="166236"/>
                </a:lnTo>
                <a:lnTo>
                  <a:pt x="298976" y="166236"/>
                </a:lnTo>
                <a:lnTo>
                  <a:pt x="273259" y="226081"/>
                </a:lnTo>
                <a:lnTo>
                  <a:pt x="247541" y="166236"/>
                </a:lnTo>
                <a:lnTo>
                  <a:pt x="213251" y="166236"/>
                </a:lnTo>
                <a:lnTo>
                  <a:pt x="255161" y="257428"/>
                </a:lnTo>
                <a:lnTo>
                  <a:pt x="255161" y="316323"/>
                </a:lnTo>
                <a:lnTo>
                  <a:pt x="289451" y="316323"/>
                </a:lnTo>
                <a:close/>
                <a:moveTo>
                  <a:pt x="1194326" y="280226"/>
                </a:moveTo>
                <a:cubicBezTo>
                  <a:pt x="1190516" y="286875"/>
                  <a:pt x="1182896" y="293525"/>
                  <a:pt x="1172419" y="293525"/>
                </a:cubicBezTo>
                <a:cubicBezTo>
                  <a:pt x="1161941" y="293525"/>
                  <a:pt x="1156226" y="285926"/>
                  <a:pt x="1155274" y="270727"/>
                </a:cubicBezTo>
                <a:lnTo>
                  <a:pt x="1214329" y="270727"/>
                </a:lnTo>
                <a:lnTo>
                  <a:pt x="1214329" y="264077"/>
                </a:lnTo>
                <a:cubicBezTo>
                  <a:pt x="1214329" y="227031"/>
                  <a:pt x="1198136" y="205182"/>
                  <a:pt x="1170514" y="205182"/>
                </a:cubicBezTo>
                <a:cubicBezTo>
                  <a:pt x="1148606" y="205182"/>
                  <a:pt x="1122889" y="220381"/>
                  <a:pt x="1122889" y="262178"/>
                </a:cubicBezTo>
                <a:cubicBezTo>
                  <a:pt x="1122889" y="297325"/>
                  <a:pt x="1140986" y="319173"/>
                  <a:pt x="1171466" y="319173"/>
                </a:cubicBezTo>
                <a:cubicBezTo>
                  <a:pt x="1189564" y="319173"/>
                  <a:pt x="1203851" y="311573"/>
                  <a:pt x="1214329" y="296375"/>
                </a:cubicBezTo>
                <a:lnTo>
                  <a:pt x="1215281" y="295425"/>
                </a:lnTo>
                <a:lnTo>
                  <a:pt x="1195279" y="279276"/>
                </a:lnTo>
                <a:lnTo>
                  <a:pt x="1194326" y="280226"/>
                </a:lnTo>
                <a:close/>
                <a:moveTo>
                  <a:pt x="1170514" y="230830"/>
                </a:moveTo>
                <a:cubicBezTo>
                  <a:pt x="1173371" y="230830"/>
                  <a:pt x="1182896" y="230830"/>
                  <a:pt x="1184801" y="250779"/>
                </a:cubicBezTo>
                <a:lnTo>
                  <a:pt x="1156226" y="250779"/>
                </a:lnTo>
                <a:cubicBezTo>
                  <a:pt x="1157179" y="237480"/>
                  <a:pt x="1162894" y="230830"/>
                  <a:pt x="1170514" y="230830"/>
                </a:cubicBezTo>
                <a:close/>
                <a:moveTo>
                  <a:pt x="1080979" y="205182"/>
                </a:moveTo>
                <a:cubicBezTo>
                  <a:pt x="1067644" y="205182"/>
                  <a:pt x="1057166" y="211832"/>
                  <a:pt x="1050499" y="219431"/>
                </a:cubicBezTo>
                <a:lnTo>
                  <a:pt x="1050499" y="208032"/>
                </a:lnTo>
                <a:lnTo>
                  <a:pt x="1018114" y="208032"/>
                </a:lnTo>
                <a:lnTo>
                  <a:pt x="1018114" y="317273"/>
                </a:lnTo>
                <a:lnTo>
                  <a:pt x="1050499" y="317273"/>
                </a:lnTo>
                <a:lnTo>
                  <a:pt x="1050499" y="242229"/>
                </a:lnTo>
                <a:cubicBezTo>
                  <a:pt x="1057166" y="236530"/>
                  <a:pt x="1062881" y="233680"/>
                  <a:pt x="1067644" y="233680"/>
                </a:cubicBezTo>
                <a:cubicBezTo>
                  <a:pt x="1071454" y="233680"/>
                  <a:pt x="1075264" y="234630"/>
                  <a:pt x="1075264" y="244129"/>
                </a:cubicBezTo>
                <a:lnTo>
                  <a:pt x="1075264" y="316323"/>
                </a:lnTo>
                <a:lnTo>
                  <a:pt x="1107649" y="316323"/>
                </a:lnTo>
                <a:lnTo>
                  <a:pt x="1107649" y="234630"/>
                </a:lnTo>
                <a:cubicBezTo>
                  <a:pt x="1108601" y="214682"/>
                  <a:pt x="1099076" y="205182"/>
                  <a:pt x="1080979" y="205182"/>
                </a:cubicBezTo>
                <a:close/>
                <a:moveTo>
                  <a:pt x="846664" y="365719"/>
                </a:moveTo>
                <a:lnTo>
                  <a:pt x="814279" y="370468"/>
                </a:lnTo>
                <a:lnTo>
                  <a:pt x="814279" y="401816"/>
                </a:lnTo>
                <a:lnTo>
                  <a:pt x="799039" y="401816"/>
                </a:lnTo>
                <a:lnTo>
                  <a:pt x="799039" y="426514"/>
                </a:lnTo>
                <a:lnTo>
                  <a:pt x="814279" y="426514"/>
                </a:lnTo>
                <a:lnTo>
                  <a:pt x="814279" y="482559"/>
                </a:lnTo>
                <a:cubicBezTo>
                  <a:pt x="814279" y="504407"/>
                  <a:pt x="822851" y="512006"/>
                  <a:pt x="848569" y="512006"/>
                </a:cubicBezTo>
                <a:cubicBezTo>
                  <a:pt x="855236" y="512006"/>
                  <a:pt x="864761" y="511056"/>
                  <a:pt x="867619" y="510106"/>
                </a:cubicBezTo>
                <a:lnTo>
                  <a:pt x="868571" y="510106"/>
                </a:lnTo>
                <a:lnTo>
                  <a:pt x="868571" y="485408"/>
                </a:lnTo>
                <a:lnTo>
                  <a:pt x="866666" y="486358"/>
                </a:lnTo>
                <a:cubicBezTo>
                  <a:pt x="865714" y="486358"/>
                  <a:pt x="861904" y="487308"/>
                  <a:pt x="858094" y="487308"/>
                </a:cubicBezTo>
                <a:cubicBezTo>
                  <a:pt x="849521" y="487308"/>
                  <a:pt x="847616" y="485408"/>
                  <a:pt x="847616" y="474959"/>
                </a:cubicBezTo>
                <a:lnTo>
                  <a:pt x="847616" y="426514"/>
                </a:lnTo>
                <a:lnTo>
                  <a:pt x="870476" y="426514"/>
                </a:lnTo>
                <a:lnTo>
                  <a:pt x="870476" y="401816"/>
                </a:lnTo>
                <a:lnTo>
                  <a:pt x="847616" y="401816"/>
                </a:lnTo>
                <a:lnTo>
                  <a:pt x="847616" y="365719"/>
                </a:lnTo>
                <a:close/>
                <a:moveTo>
                  <a:pt x="843806" y="355270"/>
                </a:moveTo>
                <a:cubicBezTo>
                  <a:pt x="877144" y="355270"/>
                  <a:pt x="899051" y="342921"/>
                  <a:pt x="899051" y="322022"/>
                </a:cubicBezTo>
                <a:cubicBezTo>
                  <a:pt x="899051" y="302074"/>
                  <a:pt x="886669" y="293525"/>
                  <a:pt x="854284" y="291625"/>
                </a:cubicBezTo>
                <a:lnTo>
                  <a:pt x="840949" y="290675"/>
                </a:lnTo>
                <a:cubicBezTo>
                  <a:pt x="833329" y="289725"/>
                  <a:pt x="832376" y="287825"/>
                  <a:pt x="832376" y="285926"/>
                </a:cubicBezTo>
                <a:cubicBezTo>
                  <a:pt x="832376" y="284976"/>
                  <a:pt x="832376" y="284026"/>
                  <a:pt x="834281" y="283076"/>
                </a:cubicBezTo>
                <a:cubicBezTo>
                  <a:pt x="838091" y="284026"/>
                  <a:pt x="842854" y="284976"/>
                  <a:pt x="847616" y="284976"/>
                </a:cubicBezTo>
                <a:cubicBezTo>
                  <a:pt x="874286" y="284976"/>
                  <a:pt x="890479" y="269777"/>
                  <a:pt x="890479" y="245079"/>
                </a:cubicBezTo>
                <a:cubicBezTo>
                  <a:pt x="890479" y="241279"/>
                  <a:pt x="889526" y="237480"/>
                  <a:pt x="888574" y="233680"/>
                </a:cubicBezTo>
                <a:cubicBezTo>
                  <a:pt x="894289" y="232730"/>
                  <a:pt x="899051" y="232730"/>
                  <a:pt x="900956" y="232730"/>
                </a:cubicBezTo>
                <a:lnTo>
                  <a:pt x="902861" y="232730"/>
                </a:lnTo>
                <a:lnTo>
                  <a:pt x="902861" y="205182"/>
                </a:lnTo>
                <a:lnTo>
                  <a:pt x="900956" y="205182"/>
                </a:lnTo>
                <a:cubicBezTo>
                  <a:pt x="893336" y="206132"/>
                  <a:pt x="883811" y="209932"/>
                  <a:pt x="878096" y="215632"/>
                </a:cubicBezTo>
                <a:cubicBezTo>
                  <a:pt x="870476" y="208982"/>
                  <a:pt x="859999" y="206132"/>
                  <a:pt x="847616" y="206132"/>
                </a:cubicBezTo>
                <a:cubicBezTo>
                  <a:pt x="820946" y="206132"/>
                  <a:pt x="803801" y="222281"/>
                  <a:pt x="803801" y="246029"/>
                </a:cubicBezTo>
                <a:cubicBezTo>
                  <a:pt x="803801" y="258378"/>
                  <a:pt x="808564" y="269777"/>
                  <a:pt x="818089" y="277376"/>
                </a:cubicBezTo>
                <a:cubicBezTo>
                  <a:pt x="810469" y="283076"/>
                  <a:pt x="805706" y="290675"/>
                  <a:pt x="805706" y="297325"/>
                </a:cubicBezTo>
                <a:cubicBezTo>
                  <a:pt x="805706" y="303024"/>
                  <a:pt x="807611" y="307774"/>
                  <a:pt x="812374" y="310623"/>
                </a:cubicBezTo>
                <a:cubicBezTo>
                  <a:pt x="802849" y="316323"/>
                  <a:pt x="798086" y="322972"/>
                  <a:pt x="798086" y="332472"/>
                </a:cubicBezTo>
                <a:cubicBezTo>
                  <a:pt x="798086" y="348620"/>
                  <a:pt x="812374" y="355270"/>
                  <a:pt x="843806" y="355270"/>
                </a:cubicBezTo>
                <a:close/>
                <a:moveTo>
                  <a:pt x="847616" y="227980"/>
                </a:moveTo>
                <a:cubicBezTo>
                  <a:pt x="858094" y="227980"/>
                  <a:pt x="859999" y="237480"/>
                  <a:pt x="859999" y="245079"/>
                </a:cubicBezTo>
                <a:cubicBezTo>
                  <a:pt x="859999" y="256478"/>
                  <a:pt x="855236" y="263128"/>
                  <a:pt x="847616" y="263128"/>
                </a:cubicBezTo>
                <a:cubicBezTo>
                  <a:pt x="836186" y="263128"/>
                  <a:pt x="835234" y="251728"/>
                  <a:pt x="835234" y="245079"/>
                </a:cubicBezTo>
                <a:cubicBezTo>
                  <a:pt x="834281" y="239380"/>
                  <a:pt x="836186" y="227980"/>
                  <a:pt x="847616" y="227980"/>
                </a:cubicBezTo>
                <a:close/>
                <a:moveTo>
                  <a:pt x="831424" y="316323"/>
                </a:moveTo>
                <a:cubicBezTo>
                  <a:pt x="832376" y="316323"/>
                  <a:pt x="832376" y="316323"/>
                  <a:pt x="833329" y="316323"/>
                </a:cubicBezTo>
                <a:lnTo>
                  <a:pt x="849521" y="317273"/>
                </a:lnTo>
                <a:cubicBezTo>
                  <a:pt x="869524" y="318223"/>
                  <a:pt x="870476" y="321073"/>
                  <a:pt x="870476" y="326772"/>
                </a:cubicBezTo>
                <a:cubicBezTo>
                  <a:pt x="870476" y="333421"/>
                  <a:pt x="861904" y="337221"/>
                  <a:pt x="848569" y="337221"/>
                </a:cubicBezTo>
                <a:cubicBezTo>
                  <a:pt x="830471" y="337221"/>
                  <a:pt x="826661" y="332472"/>
                  <a:pt x="826661" y="325822"/>
                </a:cubicBezTo>
                <a:cubicBezTo>
                  <a:pt x="826661" y="322022"/>
                  <a:pt x="827614" y="319173"/>
                  <a:pt x="831424" y="316323"/>
                </a:cubicBezTo>
                <a:close/>
                <a:moveTo>
                  <a:pt x="954296" y="205182"/>
                </a:moveTo>
                <a:cubicBezTo>
                  <a:pt x="940961" y="205182"/>
                  <a:pt x="929531" y="209932"/>
                  <a:pt x="920959" y="218481"/>
                </a:cubicBezTo>
                <a:cubicBezTo>
                  <a:pt x="911434" y="228930"/>
                  <a:pt x="905719" y="243179"/>
                  <a:pt x="905719" y="262178"/>
                </a:cubicBezTo>
                <a:cubicBezTo>
                  <a:pt x="905719" y="303974"/>
                  <a:pt x="930484" y="319173"/>
                  <a:pt x="954296" y="319173"/>
                </a:cubicBezTo>
                <a:cubicBezTo>
                  <a:pt x="978109" y="319173"/>
                  <a:pt x="1002874" y="303974"/>
                  <a:pt x="1002874" y="262178"/>
                </a:cubicBezTo>
                <a:cubicBezTo>
                  <a:pt x="1002874" y="243179"/>
                  <a:pt x="998111" y="228930"/>
                  <a:pt x="987634" y="218481"/>
                </a:cubicBezTo>
                <a:cubicBezTo>
                  <a:pt x="980014" y="208982"/>
                  <a:pt x="968584" y="205182"/>
                  <a:pt x="954296" y="205182"/>
                </a:cubicBezTo>
                <a:close/>
                <a:moveTo>
                  <a:pt x="954296" y="292575"/>
                </a:moveTo>
                <a:cubicBezTo>
                  <a:pt x="947629" y="292575"/>
                  <a:pt x="939056" y="289725"/>
                  <a:pt x="939056" y="261228"/>
                </a:cubicBezTo>
                <a:cubicBezTo>
                  <a:pt x="939056" y="240329"/>
                  <a:pt x="943819" y="230830"/>
                  <a:pt x="954296" y="230830"/>
                </a:cubicBezTo>
                <a:cubicBezTo>
                  <a:pt x="960964" y="230830"/>
                  <a:pt x="969536" y="233680"/>
                  <a:pt x="969536" y="261228"/>
                </a:cubicBezTo>
                <a:cubicBezTo>
                  <a:pt x="970489" y="283076"/>
                  <a:pt x="965726" y="292575"/>
                  <a:pt x="954296" y="292575"/>
                </a:cubicBezTo>
                <a:close/>
                <a:moveTo>
                  <a:pt x="759034" y="205182"/>
                </a:moveTo>
                <a:cubicBezTo>
                  <a:pt x="745699" y="205182"/>
                  <a:pt x="735221" y="211832"/>
                  <a:pt x="728554" y="219431"/>
                </a:cubicBezTo>
                <a:lnTo>
                  <a:pt x="728554" y="208032"/>
                </a:lnTo>
                <a:lnTo>
                  <a:pt x="696169" y="208032"/>
                </a:lnTo>
                <a:lnTo>
                  <a:pt x="696169" y="317273"/>
                </a:lnTo>
                <a:lnTo>
                  <a:pt x="728554" y="317273"/>
                </a:lnTo>
                <a:lnTo>
                  <a:pt x="728554" y="242229"/>
                </a:lnTo>
                <a:cubicBezTo>
                  <a:pt x="735221" y="236530"/>
                  <a:pt x="740936" y="233680"/>
                  <a:pt x="745699" y="233680"/>
                </a:cubicBezTo>
                <a:cubicBezTo>
                  <a:pt x="749509" y="233680"/>
                  <a:pt x="753319" y="234630"/>
                  <a:pt x="753319" y="244129"/>
                </a:cubicBezTo>
                <a:lnTo>
                  <a:pt x="753319" y="316323"/>
                </a:lnTo>
                <a:lnTo>
                  <a:pt x="785704" y="316323"/>
                </a:lnTo>
                <a:lnTo>
                  <a:pt x="785704" y="234630"/>
                </a:lnTo>
                <a:cubicBezTo>
                  <a:pt x="786656" y="214682"/>
                  <a:pt x="777131" y="205182"/>
                  <a:pt x="759034" y="205182"/>
                </a:cubicBezTo>
                <a:close/>
                <a:moveTo>
                  <a:pt x="946676" y="398966"/>
                </a:moveTo>
                <a:cubicBezTo>
                  <a:pt x="933341" y="398966"/>
                  <a:pt x="922864" y="405615"/>
                  <a:pt x="916196" y="413215"/>
                </a:cubicBezTo>
                <a:lnTo>
                  <a:pt x="916196" y="356220"/>
                </a:lnTo>
                <a:lnTo>
                  <a:pt x="883811" y="360969"/>
                </a:lnTo>
                <a:lnTo>
                  <a:pt x="883811" y="511056"/>
                </a:lnTo>
                <a:lnTo>
                  <a:pt x="916196" y="511056"/>
                </a:lnTo>
                <a:lnTo>
                  <a:pt x="916196" y="436013"/>
                </a:lnTo>
                <a:cubicBezTo>
                  <a:pt x="922864" y="430313"/>
                  <a:pt x="928579" y="427463"/>
                  <a:pt x="933341" y="427463"/>
                </a:cubicBezTo>
                <a:cubicBezTo>
                  <a:pt x="937151" y="427463"/>
                  <a:pt x="940961" y="428413"/>
                  <a:pt x="940961" y="437913"/>
                </a:cubicBezTo>
                <a:lnTo>
                  <a:pt x="940961" y="510106"/>
                </a:lnTo>
                <a:lnTo>
                  <a:pt x="973346" y="510106"/>
                </a:lnTo>
                <a:lnTo>
                  <a:pt x="973346" y="428413"/>
                </a:lnTo>
                <a:cubicBezTo>
                  <a:pt x="974299" y="409415"/>
                  <a:pt x="964774" y="398966"/>
                  <a:pt x="946676" y="398966"/>
                </a:cubicBezTo>
                <a:close/>
              </a:path>
            </a:pathLst>
          </a:custGeom>
          <a:solidFill>
            <a:srgbClr val="FFFFFF"/>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17794959"/>
      </p:ext>
    </p:extLst>
  </p:cSld>
  <p:clrMapOvr>
    <a:masterClrMapping/>
  </p:clrMapOvr>
  <p:extLst mod="1">
    <p:ext uri="{DCECCB84-F9BA-43D5-87BE-67443E8EF086}">
      <p15:sldGuideLst xmlns:p15="http://schemas.microsoft.com/office/powerpoint/2012/main">
        <p15:guide id="1" orient="horz" pos="162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5.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image" Target="../media/image4.jp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theme" Target="../theme/theme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8" Type="http://schemas.openxmlformats.org/officeDocument/2006/relationships/slideLayout" Target="../slideLayouts/slideLayout66.xml"/><Relationship Id="rId3"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NYU Langone Health Logo">
            <a:extLst>
              <a:ext uri="{FF2B5EF4-FFF2-40B4-BE49-F238E27FC236}">
                <a16:creationId xmlns:a16="http://schemas.microsoft.com/office/drawing/2014/main" id="{8B40E320-9252-35DD-A461-1244805E5666}"/>
              </a:ext>
            </a:extLst>
          </p:cNvPr>
          <p:cNvGrpSpPr>
            <a:grpSpLocks noChangeAspect="1"/>
          </p:cNvGrpSpPr>
          <p:nvPr userDrawn="1"/>
        </p:nvGrpSpPr>
        <p:grpSpPr>
          <a:xfrm>
            <a:off x="488401" y="4416764"/>
            <a:ext cx="823087" cy="357189"/>
            <a:chOff x="2138363" y="5326063"/>
            <a:chExt cx="1935162" cy="839788"/>
          </a:xfrm>
          <a:solidFill>
            <a:schemeClr val="tx2"/>
          </a:solidFill>
        </p:grpSpPr>
        <p:sp>
          <p:nvSpPr>
            <p:cNvPr id="13" name="Freeform 5">
              <a:extLst>
                <a:ext uri="{FF2B5EF4-FFF2-40B4-BE49-F238E27FC236}">
                  <a16:creationId xmlns:a16="http://schemas.microsoft.com/office/drawing/2014/main" id="{16A38F64-4CFF-1EA9-997B-4B019AD6F192}"/>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4F74CC9-405A-ABF5-330C-68277AB71636}"/>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8C75903D-D1AD-9900-DAE0-61E7FC246A49}"/>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Slide Number Placeholder 5"/>
          <p:cNvSpPr>
            <a:spLocks noGrp="1"/>
          </p:cNvSpPr>
          <p:nvPr>
            <p:ph type="sldNum" sz="quarter" idx="4"/>
          </p:nvPr>
        </p:nvSpPr>
        <p:spPr>
          <a:xfrm>
            <a:off x="8337282" y="4512952"/>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a:p>
        </p:txBody>
      </p:sp>
      <p:sp>
        <p:nvSpPr>
          <p:cNvPr id="7" name="Footer Placeholder 6">
            <a:extLst>
              <a:ext uri="{FF2B5EF4-FFF2-40B4-BE49-F238E27FC236}">
                <a16:creationId xmlns:a16="http://schemas.microsoft.com/office/drawing/2014/main" id="{7A160E09-2C6D-4BD1-F8A3-7E27D87E96D2}"/>
              </a:ext>
            </a:extLst>
          </p:cNvPr>
          <p:cNvSpPr>
            <a:spLocks noGrp="1"/>
          </p:cNvSpPr>
          <p:nvPr>
            <p:ph type="ftr" sz="quarter" idx="3"/>
          </p:nvPr>
        </p:nvSpPr>
        <p:spPr>
          <a:xfrm>
            <a:off x="5486400" y="4536400"/>
            <a:ext cx="2705100" cy="138499"/>
          </a:xfrm>
          <a:prstGeom prst="rect">
            <a:avLst/>
          </a:prstGeom>
        </p:spPr>
        <p:txBody>
          <a:bodyPr vert="horz" lIns="0" tIns="0" rIns="0" bIns="0" rtlCol="0" anchor="t" anchorCtr="0"/>
          <a:lstStyle>
            <a:lvl1pPr marL="0" marR="0" indent="0" algn="r" defTabSz="457200" rtl="0" eaLnBrk="1" fontAlgn="auto" latinLnBrk="0" hangingPunct="1">
              <a:lnSpc>
                <a:spcPct val="100000"/>
              </a:lnSpc>
              <a:spcBef>
                <a:spcPts val="0"/>
              </a:spcBef>
              <a:spcAft>
                <a:spcPts val="0"/>
              </a:spcAft>
              <a:buClrTx/>
              <a:buSzTx/>
              <a:buFontTx/>
              <a:buNone/>
              <a:tabLst/>
              <a:defRPr sz="800">
                <a:solidFill>
                  <a:schemeClr val="tx2"/>
                </a:solidFill>
              </a:defRPr>
            </a:lvl1pPr>
          </a:lstStyle>
          <a:p>
            <a:r>
              <a:rPr lang="en-US"/>
              <a:t>Division/Department Name</a:t>
            </a:r>
          </a:p>
        </p:txBody>
      </p:sp>
      <p:sp>
        <p:nvSpPr>
          <p:cNvPr id="3" name="Text Placeholder 2"/>
          <p:cNvSpPr>
            <a:spLocks noGrp="1"/>
          </p:cNvSpPr>
          <p:nvPr>
            <p:ph type="body" idx="1"/>
          </p:nvPr>
        </p:nvSpPr>
        <p:spPr>
          <a:xfrm>
            <a:off x="495299" y="1553204"/>
            <a:ext cx="7274033" cy="264718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4606" y="414087"/>
            <a:ext cx="7274033" cy="773799"/>
          </a:xfrm>
          <a:prstGeom prst="rect">
            <a:avLst/>
          </a:prstGeom>
        </p:spPr>
        <p:txBody>
          <a:bodyPr vert="horz" lIns="0" tIns="0" rIns="0" bIns="0" rtlCol="0" anchor="t" anchorCtr="0">
            <a:noAutofit/>
          </a:bodyPr>
          <a:lstStyle/>
          <a:p>
            <a:r>
              <a:rPr lang="en-US"/>
              <a:t>Click to edit Master title style</a:t>
            </a:r>
          </a:p>
        </p:txBody>
      </p:sp>
    </p:spTree>
    <p:extLst>
      <p:ext uri="{BB962C8B-B14F-4D97-AF65-F5344CB8AC3E}">
        <p14:creationId xmlns:p14="http://schemas.microsoft.com/office/powerpoint/2010/main" val="3642805410"/>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4" r:id="rId3"/>
    <p:sldLayoutId id="2147483663" r:id="rId4"/>
    <p:sldLayoutId id="2147483662" r:id="rId5"/>
    <p:sldLayoutId id="2147483687" r:id="rId6"/>
    <p:sldLayoutId id="2147483681" r:id="rId7"/>
    <p:sldLayoutId id="2147483688" r:id="rId8"/>
    <p:sldLayoutId id="2147483670" r:id="rId9"/>
    <p:sldLayoutId id="2147483689" r:id="rId10"/>
    <p:sldLayoutId id="2147483671" r:id="rId11"/>
    <p:sldLayoutId id="2147483690" r:id="rId12"/>
    <p:sldLayoutId id="2147483686" r:id="rId13"/>
    <p:sldLayoutId id="2147483691" r:id="rId14"/>
    <p:sldLayoutId id="2147483684" r:id="rId15"/>
    <p:sldLayoutId id="2147483692" r:id="rId16"/>
    <p:sldLayoutId id="2147483672" r:id="rId17"/>
    <p:sldLayoutId id="2147483693" r:id="rId18"/>
    <p:sldLayoutId id="2147483673" r:id="rId19"/>
    <p:sldLayoutId id="2147483674" r:id="rId20"/>
    <p:sldLayoutId id="2147483694" r:id="rId21"/>
    <p:sldLayoutId id="2147483685" r:id="rId22"/>
    <p:sldLayoutId id="2147483695" r:id="rId23"/>
    <p:sldLayoutId id="2147483675" r:id="rId24"/>
    <p:sldLayoutId id="2147483696" r:id="rId25"/>
    <p:sldLayoutId id="2147483668" r:id="rId26"/>
    <p:sldLayoutId id="2147483697" r:id="rId27"/>
    <p:sldLayoutId id="2147483676" r:id="rId28"/>
    <p:sldLayoutId id="2147483666" r:id="rId29"/>
    <p:sldLayoutId id="2147483698" r:id="rId30"/>
    <p:sldLayoutId id="2147483667" r:id="rId31"/>
    <p:sldLayoutId id="2147483699" r:id="rId32"/>
    <p:sldLayoutId id="2147483678" r:id="rId33"/>
    <p:sldLayoutId id="2147483705" r:id="rId34"/>
    <p:sldLayoutId id="2147483702" r:id="rId35"/>
    <p:sldLayoutId id="2147483706" r:id="rId36"/>
  </p:sldLayoutIdLst>
  <p:hf hdr="0" dt="0"/>
  <p:txStyles>
    <p:titleStyle>
      <a:lvl1pPr algn="l" defTabSz="685800" rtl="0" eaLnBrk="1" latinLnBrk="0" hangingPunct="1">
        <a:lnSpc>
          <a:spcPct val="100000"/>
        </a:lnSpc>
        <a:spcBef>
          <a:spcPct val="0"/>
        </a:spcBef>
        <a:buNone/>
        <a:defRPr sz="2400" b="0" kern="1200">
          <a:solidFill>
            <a:schemeClr val="tx2"/>
          </a:solidFill>
          <a:latin typeface="+mj-lt"/>
          <a:ea typeface="+mj-ea"/>
          <a:cs typeface="+mj-cs"/>
        </a:defRPr>
      </a:lvl1pPr>
    </p:titleStyle>
    <p:bodyStyle>
      <a:lvl1pPr marL="0" indent="0" algn="l" defTabSz="685800" rtl="0" eaLnBrk="1" latinLnBrk="0" hangingPunct="1">
        <a:lnSpc>
          <a:spcPct val="112000"/>
        </a:lnSpc>
        <a:spcBef>
          <a:spcPts val="0"/>
        </a:spcBef>
        <a:spcAft>
          <a:spcPts val="0"/>
        </a:spcAft>
        <a:buFont typeface="Arial" panose="020B0604020202020204" pitchFamily="34" charset="0"/>
        <a:buNone/>
        <a:defRPr sz="1600" b="1" kern="1200">
          <a:solidFill>
            <a:schemeClr val="accent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600" kern="1200">
          <a:solidFill>
            <a:schemeClr val="tx1"/>
          </a:solidFill>
          <a:latin typeface="+mn-lt"/>
          <a:ea typeface="+mn-ea"/>
          <a:cs typeface="+mn-cs"/>
        </a:defRPr>
      </a:lvl2pPr>
      <a:lvl3pPr marL="137160" indent="-137160" algn="l" defTabSz="685800" rtl="0" eaLnBrk="1" latinLnBrk="0" hangingPunct="1">
        <a:lnSpc>
          <a:spcPct val="112000"/>
        </a:lnSpc>
        <a:spcBef>
          <a:spcPts val="0"/>
        </a:spcBef>
        <a:buFont typeface="Arial" panose="020B0604020202020204" pitchFamily="34" charset="0"/>
        <a:buChar char="•"/>
        <a:defRPr sz="1600" kern="1200">
          <a:solidFill>
            <a:schemeClr val="tx1"/>
          </a:solidFill>
          <a:latin typeface="+mn-lt"/>
          <a:ea typeface="+mn-ea"/>
          <a:cs typeface="+mn-cs"/>
        </a:defRPr>
      </a:lvl3pPr>
      <a:lvl4pPr marL="320040" indent="-137160" algn="l" defTabSz="685800" rtl="0" eaLnBrk="1" latinLnBrk="0" hangingPunct="1">
        <a:lnSpc>
          <a:spcPct val="112000"/>
        </a:lnSpc>
        <a:spcBef>
          <a:spcPts val="0"/>
        </a:spcBef>
        <a:buFont typeface="Arial" panose="020B0604020202020204" pitchFamily="34" charset="0"/>
        <a:buChar char="–"/>
        <a:defRPr sz="1600" kern="1200">
          <a:solidFill>
            <a:schemeClr val="tx1"/>
          </a:solidFill>
          <a:latin typeface="+mn-lt"/>
          <a:ea typeface="+mn-ea"/>
          <a:cs typeface="+mn-cs"/>
        </a:defRPr>
      </a:lvl4pPr>
      <a:lvl5pPr marL="502920" indent="-137160" algn="l" defTabSz="685800" rtl="0" eaLnBrk="1" latinLnBrk="0" hangingPunct="1">
        <a:lnSpc>
          <a:spcPct val="112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52" userDrawn="1">
          <p15:clr>
            <a:srgbClr val="F26B43"/>
          </p15:clr>
        </p15:guide>
        <p15:guide id="2" pos="2880" userDrawn="1">
          <p15:clr>
            <a:srgbClr val="F26B43"/>
          </p15:clr>
        </p15:guide>
        <p15:guide id="7" pos="5424" userDrawn="1">
          <p15:clr>
            <a:srgbClr val="F26B43"/>
          </p15:clr>
        </p15:guide>
        <p15:guide id="8" orient="horz" pos="300" userDrawn="1">
          <p15:clr>
            <a:srgbClr val="F26B43"/>
          </p15:clr>
        </p15:guide>
        <p15:guide id="9" orient="horz" pos="978" userDrawn="1">
          <p15:clr>
            <a:srgbClr val="F26B43"/>
          </p15:clr>
        </p15:guide>
        <p15:guide id="10" pos="312" userDrawn="1">
          <p15:clr>
            <a:srgbClr val="F26B43"/>
          </p15:clr>
        </p15:guide>
        <p15:guide id="11" orient="horz" pos="2916" userDrawn="1">
          <p15:clr>
            <a:srgbClr val="F26B43"/>
          </p15:clr>
        </p15:guide>
        <p15:guide id="12" pos="5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39EAD0F-0857-0B4B-B430-7DD6F72FF462}"/>
              </a:ext>
            </a:extLst>
          </p:cNvPr>
          <p:cNvPicPr>
            <a:picLocks noChangeAspect="1"/>
          </p:cNvPicPr>
          <p:nvPr userDrawn="1"/>
        </p:nvPicPr>
        <p:blipFill>
          <a:blip r:embed="rId24"/>
          <a:stretch>
            <a:fillRect/>
          </a:stretch>
        </p:blipFill>
        <p:spPr>
          <a:xfrm>
            <a:off x="0" y="0"/>
            <a:ext cx="9144000" cy="5143500"/>
          </a:xfrm>
          <a:prstGeom prst="rect">
            <a:avLst/>
          </a:prstGeom>
        </p:spPr>
      </p:pic>
      <p:sp>
        <p:nvSpPr>
          <p:cNvPr id="12" name="Text Placeholder 11"/>
          <p:cNvSpPr>
            <a:spLocks noGrp="1"/>
          </p:cNvSpPr>
          <p:nvPr>
            <p:ph type="body" idx="1"/>
          </p:nvPr>
        </p:nvSpPr>
        <p:spPr>
          <a:xfrm>
            <a:off x="491871" y="1379496"/>
            <a:ext cx="7886700" cy="3064913"/>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491871" y="626965"/>
            <a:ext cx="7886700" cy="651323"/>
          </a:xfrm>
          <a:prstGeom prst="rect">
            <a:avLst/>
          </a:prstGeom>
        </p:spPr>
        <p:txBody>
          <a:bodyPr vert="horz" lIns="0" tIns="45720" rIns="91440" bIns="45720" rtlCol="0" anchor="b">
            <a:normAutofit/>
          </a:bodyPr>
          <a:lstStyle/>
          <a:p>
            <a:r>
              <a:rPr lang="en-US" dirty="0"/>
              <a:t>Click to edit Master title style</a:t>
            </a:r>
          </a:p>
        </p:txBody>
      </p:sp>
      <p:sp>
        <p:nvSpPr>
          <p:cNvPr id="11" name="Slide Number Placeholder 6"/>
          <p:cNvSpPr txBox="1">
            <a:spLocks/>
          </p:cNvSpPr>
          <p:nvPr userDrawn="1"/>
        </p:nvSpPr>
        <p:spPr>
          <a:xfrm>
            <a:off x="8144637" y="4737255"/>
            <a:ext cx="544068" cy="400887"/>
          </a:xfrm>
          <a:prstGeom prst="rect">
            <a:avLst/>
          </a:prstGeom>
        </p:spPr>
        <p:txBody>
          <a:bodyPr vert="horz" lIns="91440" tIns="45720" rIns="91440" bIns="4572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750" b="0" i="0" smtClean="0">
                <a:solidFill>
                  <a:schemeClr val="bg1"/>
                </a:solidFill>
                <a:latin typeface="Arial" panose="020B0604020202020204" pitchFamily="34" charset="0"/>
                <a:ea typeface="Arial" charset="0"/>
                <a:cs typeface="Arial" panose="020B0604020202020204" pitchFamily="34" charset="0"/>
              </a:rPr>
              <a:pPr/>
              <a:t>‹#›</a:t>
            </a:fld>
            <a:endParaRPr lang="en-US" sz="750" b="0" i="0" dirty="0">
              <a:solidFill>
                <a:schemeClr val="bg1"/>
              </a:solidFill>
              <a:latin typeface="Arial" panose="020B0604020202020204" pitchFamily="34" charset="0"/>
              <a:ea typeface="Arial" charset="0"/>
              <a:cs typeface="Arial" panose="020B0604020202020204" pitchFamily="34" charset="0"/>
            </a:endParaRPr>
          </a:p>
        </p:txBody>
      </p:sp>
      <p:pic>
        <p:nvPicPr>
          <p:cNvPr id="10" name="Picture 9" descr="CUIMC-ko-logo-large.png">
            <a:extLst>
              <a:ext uri="{FF2B5EF4-FFF2-40B4-BE49-F238E27FC236}">
                <a16:creationId xmlns:a16="http://schemas.microsoft.com/office/drawing/2014/main" id="{A67E612B-A897-E644-BA17-13A7E8FEBD8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871" y="4761070"/>
            <a:ext cx="2102242" cy="294412"/>
          </a:xfrm>
          <a:prstGeom prst="rect">
            <a:avLst/>
          </a:prstGeom>
        </p:spPr>
      </p:pic>
    </p:spTree>
    <p:extLst>
      <p:ext uri="{BB962C8B-B14F-4D97-AF65-F5344CB8AC3E}">
        <p14:creationId xmlns:p14="http://schemas.microsoft.com/office/powerpoint/2010/main" val="249695260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hf hdr="0" dt="0"/>
  <p:txStyles>
    <p:titleStyle>
      <a:lvl1pPr algn="l" defTabSz="685800" rtl="0" eaLnBrk="1" latinLnBrk="0" hangingPunct="1">
        <a:lnSpc>
          <a:spcPct val="90000"/>
        </a:lnSpc>
        <a:spcBef>
          <a:spcPct val="0"/>
        </a:spcBef>
        <a:buNone/>
        <a:defRPr sz="2700" b="0" i="0" kern="1200">
          <a:solidFill>
            <a:srgbClr val="1D4F91"/>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Clr>
          <a:srgbClr val="005BBB"/>
        </a:buClr>
        <a:buFont typeface="Arial" panose="020B0604020202020204" pitchFamily="34" charset="0"/>
        <a:buNone/>
        <a:defRPr sz="15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14350" indent="-171450" algn="l" defTabSz="685800" rtl="0" eaLnBrk="1" latinLnBrk="0" hangingPunct="1">
        <a:lnSpc>
          <a:spcPct val="90000"/>
        </a:lnSpc>
        <a:spcBef>
          <a:spcPts val="375"/>
        </a:spcBef>
        <a:buClr>
          <a:srgbClr val="005BBB"/>
        </a:buClr>
        <a:buFont typeface="Arial" panose="020B0604020202020204" pitchFamily="34" charset="0"/>
        <a:buChar char="•"/>
        <a:defRPr sz="15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00113" indent="-214313" algn="l" defTabSz="685800" rtl="0" eaLnBrk="1" latinLnBrk="0" hangingPunct="1">
        <a:lnSpc>
          <a:spcPct val="90000"/>
        </a:lnSpc>
        <a:spcBef>
          <a:spcPts val="450"/>
        </a:spcBef>
        <a:buClr>
          <a:srgbClr val="1D4F91"/>
        </a:buClr>
        <a:buFont typeface="Lucida Grande"/>
        <a:buChar char="-"/>
        <a:defRPr sz="135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NYU Langone Health Logo">
            <a:extLst>
              <a:ext uri="{FF2B5EF4-FFF2-40B4-BE49-F238E27FC236}">
                <a16:creationId xmlns:a16="http://schemas.microsoft.com/office/drawing/2014/main" id="{8B40E320-9252-35DD-A461-1244805E5666}"/>
              </a:ext>
            </a:extLst>
          </p:cNvPr>
          <p:cNvGrpSpPr>
            <a:grpSpLocks noChangeAspect="1"/>
          </p:cNvGrpSpPr>
          <p:nvPr userDrawn="1"/>
        </p:nvGrpSpPr>
        <p:grpSpPr>
          <a:xfrm>
            <a:off x="488402" y="4416764"/>
            <a:ext cx="823087" cy="357189"/>
            <a:chOff x="2138363" y="5326063"/>
            <a:chExt cx="1935162" cy="839788"/>
          </a:xfrm>
          <a:solidFill>
            <a:schemeClr val="tx2"/>
          </a:solidFill>
        </p:grpSpPr>
        <p:sp>
          <p:nvSpPr>
            <p:cNvPr id="13" name="Freeform 5">
              <a:extLst>
                <a:ext uri="{FF2B5EF4-FFF2-40B4-BE49-F238E27FC236}">
                  <a16:creationId xmlns:a16="http://schemas.microsoft.com/office/drawing/2014/main" id="{16A38F64-4CFF-1EA9-997B-4B019AD6F192}"/>
                </a:ext>
              </a:extLst>
            </p:cNvPr>
            <p:cNvSpPr>
              <a:spLocks/>
            </p:cNvSpPr>
            <p:nvPr userDrawn="1"/>
          </p:nvSpPr>
          <p:spPr bwMode="auto">
            <a:xfrm>
              <a:off x="2176463" y="5326063"/>
              <a:ext cx="674688" cy="252413"/>
            </a:xfrm>
            <a:custGeom>
              <a:avLst/>
              <a:gdLst>
                <a:gd name="T0" fmla="*/ 1236 w 1237"/>
                <a:gd name="T1" fmla="*/ 308 h 462"/>
                <a:gd name="T2" fmla="*/ 1236 w 1237"/>
                <a:gd name="T3" fmla="*/ 306 h 462"/>
                <a:gd name="T4" fmla="*/ 1227 w 1237"/>
                <a:gd name="T5" fmla="*/ 293 h 462"/>
                <a:gd name="T6" fmla="*/ 1129 w 1237"/>
                <a:gd name="T7" fmla="*/ 181 h 462"/>
                <a:gd name="T8" fmla="*/ 668 w 1237"/>
                <a:gd name="T9" fmla="*/ 0 h 462"/>
                <a:gd name="T10" fmla="*/ 137 w 1237"/>
                <a:gd name="T11" fmla="*/ 245 h 462"/>
                <a:gd name="T12" fmla="*/ 2 w 1237"/>
                <a:gd name="T13" fmla="*/ 457 h 462"/>
                <a:gd name="T14" fmla="*/ 2 w 1237"/>
                <a:gd name="T15" fmla="*/ 461 h 462"/>
                <a:gd name="T16" fmla="*/ 5 w 1237"/>
                <a:gd name="T17" fmla="*/ 457 h 462"/>
                <a:gd name="T18" fmla="*/ 155 w 1237"/>
                <a:gd name="T19" fmla="*/ 269 h 462"/>
                <a:gd name="T20" fmla="*/ 670 w 1237"/>
                <a:gd name="T21" fmla="*/ 90 h 462"/>
                <a:gd name="T22" fmla="*/ 1101 w 1237"/>
                <a:gd name="T23" fmla="*/ 206 h 462"/>
                <a:gd name="T24" fmla="*/ 1224 w 1237"/>
                <a:gd name="T25" fmla="*/ 298 h 462"/>
                <a:gd name="T26" fmla="*/ 1234 w 1237"/>
                <a:gd name="T27" fmla="*/ 307 h 462"/>
                <a:gd name="T28" fmla="*/ 1236 w 1237"/>
                <a:gd name="T29" fmla="*/ 30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7" h="462">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6">
              <a:extLst>
                <a:ext uri="{FF2B5EF4-FFF2-40B4-BE49-F238E27FC236}">
                  <a16:creationId xmlns:a16="http://schemas.microsoft.com/office/drawing/2014/main" id="{24F74CC9-405A-ABF5-330C-68277AB71636}"/>
                </a:ext>
              </a:extLst>
            </p:cNvPr>
            <p:cNvSpPr>
              <a:spLocks/>
            </p:cNvSpPr>
            <p:nvPr userDrawn="1"/>
          </p:nvSpPr>
          <p:spPr bwMode="auto">
            <a:xfrm>
              <a:off x="2138363" y="5708651"/>
              <a:ext cx="612775" cy="457200"/>
            </a:xfrm>
            <a:custGeom>
              <a:avLst/>
              <a:gdLst>
                <a:gd name="T0" fmla="*/ 13 w 1127"/>
                <a:gd name="T1" fmla="*/ 0 h 835"/>
                <a:gd name="T2" fmla="*/ 14 w 1127"/>
                <a:gd name="T3" fmla="*/ 0 h 835"/>
                <a:gd name="T4" fmla="*/ 15 w 1127"/>
                <a:gd name="T5" fmla="*/ 10 h 835"/>
                <a:gd name="T6" fmla="*/ 72 w 1127"/>
                <a:gd name="T7" fmla="*/ 265 h 835"/>
                <a:gd name="T8" fmla="*/ 431 w 1127"/>
                <a:gd name="T9" fmla="*/ 627 h 835"/>
                <a:gd name="T10" fmla="*/ 897 w 1127"/>
                <a:gd name="T11" fmla="*/ 712 h 835"/>
                <a:gd name="T12" fmla="*/ 1122 w 1127"/>
                <a:gd name="T13" fmla="*/ 648 h 835"/>
                <a:gd name="T14" fmla="*/ 1127 w 1127"/>
                <a:gd name="T15" fmla="*/ 647 h 835"/>
                <a:gd name="T16" fmla="*/ 1127 w 1127"/>
                <a:gd name="T17" fmla="*/ 647 h 835"/>
                <a:gd name="T18" fmla="*/ 1123 w 1127"/>
                <a:gd name="T19" fmla="*/ 651 h 835"/>
                <a:gd name="T20" fmla="*/ 1107 w 1127"/>
                <a:gd name="T21" fmla="*/ 664 h 835"/>
                <a:gd name="T22" fmla="*/ 969 w 1127"/>
                <a:gd name="T23" fmla="*/ 741 h 835"/>
                <a:gd name="T24" fmla="*/ 375 w 1127"/>
                <a:gd name="T25" fmla="*/ 712 h 835"/>
                <a:gd name="T26" fmla="*/ 25 w 1127"/>
                <a:gd name="T27" fmla="*/ 231 h 835"/>
                <a:gd name="T28" fmla="*/ 11 w 1127"/>
                <a:gd name="T29" fmla="*/ 6 h 835"/>
                <a:gd name="T30" fmla="*/ 12 w 1127"/>
                <a:gd name="T31" fmla="*/ 1 h 835"/>
                <a:gd name="T32" fmla="*/ 13 w 1127"/>
                <a:gd name="T3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7" h="835">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7">
              <a:extLst>
                <a:ext uri="{FF2B5EF4-FFF2-40B4-BE49-F238E27FC236}">
                  <a16:creationId xmlns:a16="http://schemas.microsoft.com/office/drawing/2014/main" id="{8C75903D-D1AD-9900-DAE0-61E7FC246A49}"/>
                </a:ext>
              </a:extLst>
            </p:cNvPr>
            <p:cNvSpPr>
              <a:spLocks noEditPoints="1"/>
            </p:cNvSpPr>
            <p:nvPr userDrawn="1"/>
          </p:nvSpPr>
          <p:spPr bwMode="auto">
            <a:xfrm>
              <a:off x="2289175" y="5591176"/>
              <a:ext cx="1784350" cy="554038"/>
            </a:xfrm>
            <a:custGeom>
              <a:avLst/>
              <a:gdLst>
                <a:gd name="T0" fmla="*/ 602 w 3275"/>
                <a:gd name="T1" fmla="*/ 0 h 1014"/>
                <a:gd name="T2" fmla="*/ 477 w 3275"/>
                <a:gd name="T3" fmla="*/ 267 h 1014"/>
                <a:gd name="T4" fmla="*/ 1268 w 3275"/>
                <a:gd name="T5" fmla="*/ 357 h 1014"/>
                <a:gd name="T6" fmla="*/ 1400 w 3275"/>
                <a:gd name="T7" fmla="*/ 439 h 1014"/>
                <a:gd name="T8" fmla="*/ 99 w 3275"/>
                <a:gd name="T9" fmla="*/ 0 h 1014"/>
                <a:gd name="T10" fmla="*/ 90 w 3275"/>
                <a:gd name="T11" fmla="*/ 180 h 1014"/>
                <a:gd name="T12" fmla="*/ 323 w 3275"/>
                <a:gd name="T13" fmla="*/ 0 h 1014"/>
                <a:gd name="T14" fmla="*/ 1030 w 3275"/>
                <a:gd name="T15" fmla="*/ 0 h 1014"/>
                <a:gd name="T16" fmla="*/ 824 w 3275"/>
                <a:gd name="T17" fmla="*/ 280 h 1014"/>
                <a:gd name="T18" fmla="*/ 879 w 3275"/>
                <a:gd name="T19" fmla="*/ 446 h 1014"/>
                <a:gd name="T20" fmla="*/ 1406 w 3275"/>
                <a:gd name="T21" fmla="*/ 874 h 1014"/>
                <a:gd name="T22" fmla="*/ 1312 w 3275"/>
                <a:gd name="T23" fmla="*/ 849 h 1014"/>
                <a:gd name="T24" fmla="*/ 1523 w 3275"/>
                <a:gd name="T25" fmla="*/ 898 h 1014"/>
                <a:gd name="T26" fmla="*/ 1407 w 3275"/>
                <a:gd name="T27" fmla="*/ 816 h 1014"/>
                <a:gd name="T28" fmla="*/ 2375 w 3275"/>
                <a:gd name="T29" fmla="*/ 280 h 1014"/>
                <a:gd name="T30" fmla="*/ 2516 w 3275"/>
                <a:gd name="T31" fmla="*/ 114 h 1014"/>
                <a:gd name="T32" fmla="*/ 2562 w 3275"/>
                <a:gd name="T33" fmla="*/ 280 h 1014"/>
                <a:gd name="T34" fmla="*/ 2406 w 3275"/>
                <a:gd name="T35" fmla="*/ 556 h 1014"/>
                <a:gd name="T36" fmla="*/ 2406 w 3275"/>
                <a:gd name="T37" fmla="*/ 790 h 1014"/>
                <a:gd name="T38" fmla="*/ 2573 w 3275"/>
                <a:gd name="T39" fmla="*/ 1008 h 1014"/>
                <a:gd name="T40" fmla="*/ 3214 w 3275"/>
                <a:gd name="T41" fmla="*/ 334 h 1014"/>
                <a:gd name="T42" fmla="*/ 3275 w 3275"/>
                <a:gd name="T43" fmla="*/ 285 h 1014"/>
                <a:gd name="T44" fmla="*/ 3273 w 3275"/>
                <a:gd name="T45" fmla="*/ 380 h 1014"/>
                <a:gd name="T46" fmla="*/ 3187 w 3275"/>
                <a:gd name="T47" fmla="*/ 247 h 1014"/>
                <a:gd name="T48" fmla="*/ 2798 w 3275"/>
                <a:gd name="T49" fmla="*/ 154 h 1014"/>
                <a:gd name="T50" fmla="*/ 2798 w 3275"/>
                <a:gd name="T51" fmla="*/ 439 h 1014"/>
                <a:gd name="T52" fmla="*/ 2870 w 3275"/>
                <a:gd name="T53" fmla="*/ 439 h 1014"/>
                <a:gd name="T54" fmla="*/ 2202 w 3275"/>
                <a:gd name="T55" fmla="*/ 583 h 1014"/>
                <a:gd name="T56" fmla="*/ 2063 w 3275"/>
                <a:gd name="T57" fmla="*/ 762 h 1014"/>
                <a:gd name="T58" fmla="*/ 2261 w 3275"/>
                <a:gd name="T59" fmla="*/ 1007 h 1014"/>
                <a:gd name="T60" fmla="*/ 2234 w 3275"/>
                <a:gd name="T61" fmla="*/ 940 h 1014"/>
                <a:gd name="T62" fmla="*/ 2268 w 3275"/>
                <a:gd name="T63" fmla="*/ 689 h 1014"/>
                <a:gd name="T64" fmla="*/ 1859 w 3275"/>
                <a:gd name="T65" fmla="*/ 154 h 1014"/>
                <a:gd name="T66" fmla="*/ 1859 w 3275"/>
                <a:gd name="T67" fmla="*/ 439 h 1014"/>
                <a:gd name="T68" fmla="*/ 1931 w 3275"/>
                <a:gd name="T69" fmla="*/ 439 h 1014"/>
                <a:gd name="T70" fmla="*/ 1615 w 3275"/>
                <a:gd name="T71" fmla="*/ 439 h 1014"/>
                <a:gd name="T72" fmla="*/ 1700 w 3275"/>
                <a:gd name="T73" fmla="*/ 221 h 1014"/>
                <a:gd name="T74" fmla="*/ 1495 w 3275"/>
                <a:gd name="T75" fmla="*/ 226 h 1014"/>
                <a:gd name="T76" fmla="*/ 1608 w 3275"/>
                <a:gd name="T77" fmla="*/ 230 h 1014"/>
                <a:gd name="T78" fmla="*/ 1614 w 3275"/>
                <a:gd name="T79" fmla="*/ 436 h 1014"/>
                <a:gd name="T80" fmla="*/ 1534 w 3275"/>
                <a:gd name="T81" fmla="*/ 342 h 1014"/>
                <a:gd name="T82" fmla="*/ 1871 w 3275"/>
                <a:gd name="T83" fmla="*/ 790 h 1014"/>
                <a:gd name="T84" fmla="*/ 1666 w 3275"/>
                <a:gd name="T85" fmla="*/ 795 h 1014"/>
                <a:gd name="T86" fmla="*/ 1779 w 3275"/>
                <a:gd name="T87" fmla="*/ 799 h 1014"/>
                <a:gd name="T88" fmla="*/ 1785 w 3275"/>
                <a:gd name="T89" fmla="*/ 1005 h 1014"/>
                <a:gd name="T90" fmla="*/ 1871 w 3275"/>
                <a:gd name="T91" fmla="*/ 928 h 1014"/>
                <a:gd name="T92" fmla="*/ 1779 w 3275"/>
                <a:gd name="T93" fmla="*/ 854 h 1014"/>
                <a:gd name="T94" fmla="*/ 2026 w 3275"/>
                <a:gd name="T95" fmla="*/ 606 h 1014"/>
                <a:gd name="T96" fmla="*/ 1030 w 3275"/>
                <a:gd name="T97" fmla="*/ 740 h 1014"/>
                <a:gd name="T98" fmla="*/ 1030 w 3275"/>
                <a:gd name="T99" fmla="*/ 1008 h 1014"/>
                <a:gd name="T100" fmla="*/ 1267 w 3275"/>
                <a:gd name="T101" fmla="*/ 1008 h 1014"/>
                <a:gd name="T102" fmla="*/ 2058 w 3275"/>
                <a:gd name="T103" fmla="*/ 482 h 1014"/>
                <a:gd name="T104" fmla="*/ 2183 w 3275"/>
                <a:gd name="T105" fmla="*/ 365 h 1014"/>
                <a:gd name="T106" fmla="*/ 2327 w 3275"/>
                <a:gd name="T107" fmla="*/ 231 h 1014"/>
                <a:gd name="T108" fmla="*/ 2363 w 3275"/>
                <a:gd name="T109" fmla="*/ 112 h 1014"/>
                <a:gd name="T110" fmla="*/ 2075 w 3275"/>
                <a:gd name="T111" fmla="*/ 231 h 1014"/>
                <a:gd name="T112" fmla="*/ 2058 w 3275"/>
                <a:gd name="T113" fmla="*/ 482 h 1014"/>
                <a:gd name="T114" fmla="*/ 2166 w 3275"/>
                <a:gd name="T115" fmla="*/ 233 h 1014"/>
                <a:gd name="T116" fmla="*/ 2208 w 3275"/>
                <a:gd name="T117" fmla="*/ 444 h 1014"/>
                <a:gd name="T118" fmla="*/ 2155 w 3275"/>
                <a:gd name="T119" fmla="*/ 439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5" h="1014">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6" name="Slide Number Placeholder 5"/>
          <p:cNvSpPr>
            <a:spLocks noGrp="1"/>
          </p:cNvSpPr>
          <p:nvPr>
            <p:ph type="sldNum" sz="quarter" idx="4"/>
          </p:nvPr>
        </p:nvSpPr>
        <p:spPr>
          <a:xfrm>
            <a:off x="8337283" y="4512953"/>
            <a:ext cx="286597" cy="138499"/>
          </a:xfrm>
          <a:prstGeom prst="rect">
            <a:avLst/>
          </a:prstGeom>
        </p:spPr>
        <p:txBody>
          <a:bodyPr vert="horz" lIns="0" tIns="0" rIns="0" bIns="0" rtlCol="0" anchor="ctr">
            <a:noAutofit/>
          </a:bodyPr>
          <a:lstStyle>
            <a:lvl1pPr algn="r">
              <a:defRPr sz="1200">
                <a:solidFill>
                  <a:schemeClr val="tx2"/>
                </a:solidFill>
              </a:defRPr>
            </a:lvl1pPr>
          </a:lstStyle>
          <a:p>
            <a:fld id="{2441C0E6-2A71-4EB3-9E92-A3D15D26B6CA}" type="slidenum">
              <a:rPr lang="en-US" smtClean="0"/>
              <a:pPr/>
              <a:t>‹#›</a:t>
            </a:fld>
            <a:endParaRPr lang="en-US" dirty="0"/>
          </a:p>
        </p:txBody>
      </p:sp>
      <p:sp>
        <p:nvSpPr>
          <p:cNvPr id="7" name="Footer Placeholder 6">
            <a:extLst>
              <a:ext uri="{FF2B5EF4-FFF2-40B4-BE49-F238E27FC236}">
                <a16:creationId xmlns:a16="http://schemas.microsoft.com/office/drawing/2014/main" id="{7A160E09-2C6D-4BD1-F8A3-7E27D87E96D2}"/>
              </a:ext>
            </a:extLst>
          </p:cNvPr>
          <p:cNvSpPr>
            <a:spLocks noGrp="1"/>
          </p:cNvSpPr>
          <p:nvPr>
            <p:ph type="ftr" sz="quarter" idx="3"/>
          </p:nvPr>
        </p:nvSpPr>
        <p:spPr>
          <a:xfrm>
            <a:off x="5486400" y="4536401"/>
            <a:ext cx="2705100" cy="138499"/>
          </a:xfrm>
          <a:prstGeom prst="rect">
            <a:avLst/>
          </a:prstGeom>
        </p:spPr>
        <p:txBody>
          <a:bodyPr vert="horz" lIns="0" tIns="0" rIns="0" bIns="0" rtlCol="0" anchor="t" anchorCtr="0"/>
          <a:lstStyle>
            <a:lvl1pPr marL="0" marR="0" indent="0" algn="r" defTabSz="457189" rtl="0" eaLnBrk="1" fontAlgn="auto" latinLnBrk="0" hangingPunct="1">
              <a:lnSpc>
                <a:spcPct val="100000"/>
              </a:lnSpc>
              <a:spcBef>
                <a:spcPts val="0"/>
              </a:spcBef>
              <a:spcAft>
                <a:spcPts val="0"/>
              </a:spcAft>
              <a:buClrTx/>
              <a:buSzTx/>
              <a:buFontTx/>
              <a:buNone/>
              <a:tabLst/>
              <a:defRPr sz="800">
                <a:solidFill>
                  <a:schemeClr val="tx2"/>
                </a:solidFill>
              </a:defRPr>
            </a:lvl1pPr>
          </a:lstStyle>
          <a:p>
            <a:r>
              <a:rPr lang="en-US"/>
              <a:t>Division/Department Name</a:t>
            </a:r>
            <a:endParaRPr lang="en-US" dirty="0"/>
          </a:p>
        </p:txBody>
      </p:sp>
      <p:sp>
        <p:nvSpPr>
          <p:cNvPr id="3" name="Text Placeholder 2"/>
          <p:cNvSpPr>
            <a:spLocks noGrp="1"/>
          </p:cNvSpPr>
          <p:nvPr>
            <p:ph type="body" idx="1"/>
          </p:nvPr>
        </p:nvSpPr>
        <p:spPr>
          <a:xfrm>
            <a:off x="495300" y="1553204"/>
            <a:ext cx="7274033" cy="264718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504607" y="414088"/>
            <a:ext cx="7274033" cy="773799"/>
          </a:xfrm>
          <a:prstGeom prst="rect">
            <a:avLst/>
          </a:prstGeom>
        </p:spPr>
        <p:txBody>
          <a:bodyPr vert="horz" lIns="0" tIns="0" rIns="0" bIns="0" rtlCol="0" anchor="t" anchorCtr="0">
            <a:noAutofit/>
          </a:bodyPr>
          <a:lstStyle/>
          <a:p>
            <a:r>
              <a:rPr lang="en-US"/>
              <a:t>Click to edit Master title style</a:t>
            </a:r>
            <a:endParaRPr lang="en-US" dirty="0"/>
          </a:p>
        </p:txBody>
      </p:sp>
    </p:spTree>
    <p:extLst>
      <p:ext uri="{BB962C8B-B14F-4D97-AF65-F5344CB8AC3E}">
        <p14:creationId xmlns:p14="http://schemas.microsoft.com/office/powerpoint/2010/main" val="94603860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Lst>
  <p:hf hdr="0" dt="0"/>
  <p:txStyles>
    <p:titleStyle>
      <a:lvl1pPr algn="l" defTabSz="685783" rtl="0" eaLnBrk="1" latinLnBrk="0" hangingPunct="1">
        <a:lnSpc>
          <a:spcPct val="100000"/>
        </a:lnSpc>
        <a:spcBef>
          <a:spcPct val="0"/>
        </a:spcBef>
        <a:buNone/>
        <a:defRPr sz="2400" b="0" kern="1200">
          <a:solidFill>
            <a:schemeClr val="tx2"/>
          </a:solidFill>
          <a:latin typeface="+mj-lt"/>
          <a:ea typeface="+mj-ea"/>
          <a:cs typeface="+mj-cs"/>
        </a:defRPr>
      </a:lvl1pPr>
    </p:titleStyle>
    <p:bodyStyle>
      <a:lvl1pPr marL="0" indent="0" algn="l" defTabSz="685783" rtl="0" eaLnBrk="1" latinLnBrk="0" hangingPunct="1">
        <a:lnSpc>
          <a:spcPct val="112000"/>
        </a:lnSpc>
        <a:spcBef>
          <a:spcPts val="0"/>
        </a:spcBef>
        <a:spcAft>
          <a:spcPts val="0"/>
        </a:spcAft>
        <a:buFont typeface="Arial" panose="020B0604020202020204" pitchFamily="34" charset="0"/>
        <a:buNone/>
        <a:defRPr sz="1600" b="1" kern="1200">
          <a:solidFill>
            <a:schemeClr val="accent1"/>
          </a:solidFill>
          <a:latin typeface="+mn-lt"/>
          <a:ea typeface="+mn-ea"/>
          <a:cs typeface="+mn-cs"/>
        </a:defRPr>
      </a:lvl1pPr>
      <a:lvl2pPr marL="0" indent="0" algn="l" defTabSz="685783" rtl="0" eaLnBrk="1" latinLnBrk="0" hangingPunct="1">
        <a:lnSpc>
          <a:spcPct val="112000"/>
        </a:lnSpc>
        <a:spcBef>
          <a:spcPts val="0"/>
        </a:spcBef>
        <a:buFont typeface="Arial" panose="020B0604020202020204" pitchFamily="34" charset="0"/>
        <a:buNone/>
        <a:defRPr sz="1600" kern="1200">
          <a:solidFill>
            <a:schemeClr val="tx1"/>
          </a:solidFill>
          <a:latin typeface="+mn-lt"/>
          <a:ea typeface="+mn-ea"/>
          <a:cs typeface="+mn-cs"/>
        </a:defRPr>
      </a:lvl2pPr>
      <a:lvl3pPr marL="137156" indent="-137156" algn="l" defTabSz="685783" rtl="0" eaLnBrk="1" latinLnBrk="0" hangingPunct="1">
        <a:lnSpc>
          <a:spcPct val="112000"/>
        </a:lnSpc>
        <a:spcBef>
          <a:spcPts val="0"/>
        </a:spcBef>
        <a:buFont typeface="Arial" panose="020B0604020202020204" pitchFamily="34" charset="0"/>
        <a:buChar char="•"/>
        <a:defRPr sz="1600" kern="1200">
          <a:solidFill>
            <a:schemeClr val="tx1"/>
          </a:solidFill>
          <a:latin typeface="+mn-lt"/>
          <a:ea typeface="+mn-ea"/>
          <a:cs typeface="+mn-cs"/>
        </a:defRPr>
      </a:lvl3pPr>
      <a:lvl4pPr marL="320032" indent="-137156" algn="l" defTabSz="685783" rtl="0" eaLnBrk="1" latinLnBrk="0" hangingPunct="1">
        <a:lnSpc>
          <a:spcPct val="112000"/>
        </a:lnSpc>
        <a:spcBef>
          <a:spcPts val="0"/>
        </a:spcBef>
        <a:buFont typeface="Arial" panose="020B0604020202020204" pitchFamily="34" charset="0"/>
        <a:buChar char="–"/>
        <a:defRPr sz="1600" kern="1200">
          <a:solidFill>
            <a:schemeClr val="tx1"/>
          </a:solidFill>
          <a:latin typeface="+mn-lt"/>
          <a:ea typeface="+mn-ea"/>
          <a:cs typeface="+mn-cs"/>
        </a:defRPr>
      </a:lvl4pPr>
      <a:lvl5pPr marL="502907" indent="-137156" algn="l" defTabSz="685783" rtl="0" eaLnBrk="1" latinLnBrk="0" hangingPunct="1">
        <a:lnSpc>
          <a:spcPct val="112000"/>
        </a:lnSpc>
        <a:spcBef>
          <a:spcPts val="0"/>
        </a:spcBef>
        <a:buFont typeface="Arial" panose="020B0604020202020204" pitchFamily="34" charset="0"/>
        <a:buChar char="•"/>
        <a:defRPr sz="16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52">
          <p15:clr>
            <a:srgbClr val="F26B43"/>
          </p15:clr>
        </p15:guide>
        <p15:guide id="2" pos="2880">
          <p15:clr>
            <a:srgbClr val="F26B43"/>
          </p15:clr>
        </p15:guide>
        <p15:guide id="7" pos="5424">
          <p15:clr>
            <a:srgbClr val="F26B43"/>
          </p15:clr>
        </p15:guide>
        <p15:guide id="8" orient="horz" pos="300">
          <p15:clr>
            <a:srgbClr val="F26B43"/>
          </p15:clr>
        </p15:guide>
        <p15:guide id="9" orient="horz" pos="978">
          <p15:clr>
            <a:srgbClr val="F26B43"/>
          </p15:clr>
        </p15:guide>
        <p15:guide id="10" pos="312">
          <p15:clr>
            <a:srgbClr val="F26B43"/>
          </p15:clr>
        </p15:guide>
        <p15:guide id="11" orient="horz" pos="2916">
          <p15:clr>
            <a:srgbClr val="F26B43"/>
          </p15:clr>
        </p15:guide>
        <p15:guide id="12" pos="5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15F_7044947F.xml"/><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4103/jehp.jehp_1090_22" TargetMode="External"/><Relationship Id="rId2" Type="http://schemas.openxmlformats.org/officeDocument/2006/relationships/hyperlink" Target="https://doi.org/10.1186/s12960-020-00469-9"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mailto:Katrina.Vigo@nyulangone.org"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mailto:LernerFellowshipProgram@nyulangone.or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56.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49.png"/><Relationship Id="rId5" Type="http://schemas.openxmlformats.org/officeDocument/2006/relationships/hyperlink" Target="https://www.mondaycampaigns.org/wp-content/uploads/2020/06/move-it-monday-graphic-better-sleep.png" TargetMode="Externa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49.xml"/><Relationship Id="rId4" Type="http://schemas.openxmlformats.org/officeDocument/2006/relationships/image" Target="../media/image51.jp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2.png"/><Relationship Id="rId2" Type="http://schemas.openxmlformats.org/officeDocument/2006/relationships/diagramData" Target="../diagrams/data2.xml"/><Relationship Id="rId1" Type="http://schemas.openxmlformats.org/officeDocument/2006/relationships/slideLayout" Target="../slideLayouts/slideLayout5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63.xml"/><Relationship Id="rId5" Type="http://schemas.microsoft.com/office/2018/10/relationships/comments" Target="../comments/modernComment_138_7898A60B.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63.xml"/><Relationship Id="rId4" Type="http://schemas.microsoft.com/office/2018/10/relationships/comments" Target="../comments/modernComment_139_FE53D4D8.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63.xml"/><Relationship Id="rId5" Type="http://schemas.microsoft.com/office/2018/10/relationships/comments" Target="../comments/modernComment_142_CC09DD3C.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3.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 Id="rId9" Type="http://schemas.microsoft.com/office/2018/10/relationships/comments" Target="../comments/modernComment_13E_43FDB04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7" Type="http://schemas.microsoft.com/office/2018/10/relationships/comments" Target="../comments/modernComment_13F_921861CB.xml"/><Relationship Id="rId2" Type="http://schemas.openxmlformats.org/officeDocument/2006/relationships/notesSlide" Target="../notesSlides/notesSlide12.xml"/><Relationship Id="rId1" Type="http://schemas.openxmlformats.org/officeDocument/2006/relationships/slideLayout" Target="../slideLayouts/slideLayout63.xml"/><Relationship Id="rId6" Type="http://schemas.openxmlformats.org/officeDocument/2006/relationships/image" Target="../media/image59.png"/><Relationship Id="rId5" Type="http://schemas.openxmlformats.org/officeDocument/2006/relationships/image" Target="../media/image67.pn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8.png"/><Relationship Id="rId7"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63.xml"/><Relationship Id="rId6" Type="http://schemas.openxmlformats.org/officeDocument/2006/relationships/image" Target="../media/image70.jpeg"/><Relationship Id="rId5" Type="http://schemas.openxmlformats.org/officeDocument/2006/relationships/image" Target="../media/image59.png"/><Relationship Id="rId10" Type="http://schemas.microsoft.com/office/2018/10/relationships/comments" Target="../comments/modernComment_13D_AD47F8B6.xml"/><Relationship Id="rId4" Type="http://schemas.openxmlformats.org/officeDocument/2006/relationships/image" Target="../media/image69.jpeg"/><Relationship Id="rId9"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87.xml"/><Relationship Id="rId5" Type="http://schemas.microsoft.com/office/2018/10/relationships/comments" Target="../comments/modernComment_114_BBE73D01.xml"/><Relationship Id="rId4" Type="http://schemas.openxmlformats.org/officeDocument/2006/relationships/chart" Target="../charts/chart3.xml"/></Relationships>
</file>

<file path=ppt/slides/_rels/slide6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4.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63.xml"/><Relationship Id="rId4" Type="http://schemas.microsoft.com/office/2018/10/relationships/comments" Target="../comments/modernComment_103_FDB56D4F.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63.xml"/><Relationship Id="rId4" Type="http://schemas.microsoft.com/office/2018/10/relationships/comments" Target="../comments/modernComment_144_6FB30255.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63.xml"/><Relationship Id="rId4" Type="http://schemas.microsoft.com/office/2018/10/relationships/comments" Target="../comments/modernComment_145_7C280591.xml"/></Relationships>
</file>

<file path=ppt/slides/_rels/slide69.xml.rels><?xml version="1.0" encoding="UTF-8" standalone="yes"?>
<Relationships xmlns="http://schemas.openxmlformats.org/package/2006/relationships"><Relationship Id="rId3" Type="http://schemas.openxmlformats.org/officeDocument/2006/relationships/hyperlink" Target="mailto:Darah.Salmaggi@nyulangone.org" TargetMode="External"/><Relationship Id="rId2" Type="http://schemas.openxmlformats.org/officeDocument/2006/relationships/notesSlide" Target="../notesSlides/notesSlide19.xml"/><Relationship Id="rId1" Type="http://schemas.openxmlformats.org/officeDocument/2006/relationships/slideLayout" Target="../slideLayouts/slideLayout73.xml"/><Relationship Id="rId5" Type="http://schemas.openxmlformats.org/officeDocument/2006/relationships/image" Target="../media/image79.png"/><Relationship Id="rId4" Type="http://schemas.openxmlformats.org/officeDocument/2006/relationships/hyperlink" Target="mailto:Kathleenann.demarco@nyulangone.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hyperlink" Target="https://www.cdc.gov/mmwr/volumes/72/wr/mm7244e1.htm" TargetMode="External"/><Relationship Id="rId7" Type="http://schemas.openxmlformats.org/officeDocument/2006/relationships/hyperlink" Target="https://doi.org/10.5281/zenodo.13948367" TargetMode="External"/><Relationship Id="rId2" Type="http://schemas.openxmlformats.org/officeDocument/2006/relationships/hyperlink" Target="https://doi.org/10.1097/DCC.0000000000000288" TargetMode="External"/><Relationship Id="rId1" Type="http://schemas.openxmlformats.org/officeDocument/2006/relationships/slideLayout" Target="../slideLayouts/slideLayout84.xml"/><Relationship Id="rId6" Type="http://schemas.openxmlformats.org/officeDocument/2006/relationships/hyperlink" Target="https://doi.org/10.1186/s12913-024-11879-z" TargetMode="External"/><Relationship Id="rId5" Type="http://schemas.openxmlformats.org/officeDocument/2006/relationships/hyperlink" Target="https://doi.org/10.1177/08980101211015818" TargetMode="External"/><Relationship Id="rId4" Type="http://schemas.openxmlformats.org/officeDocument/2006/relationships/hyperlink" Target="https://doi.org/10.1016/j.apnr.2022.151609"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4.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7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63.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63.xml"/></Relationships>
</file>

<file path=ppt/slides/_rels/slide84.xml.rels><?xml version="1.0" encoding="UTF-8" standalone="yes"?>
<Relationships xmlns="http://schemas.openxmlformats.org/package/2006/relationships"><Relationship Id="rId3" Type="http://schemas.openxmlformats.org/officeDocument/2006/relationships/hyperlink" Target="mailto:Fariza.Alendy@nyulangone.org" TargetMode="External"/><Relationship Id="rId2" Type="http://schemas.openxmlformats.org/officeDocument/2006/relationships/notesSlide" Target="../notesSlides/notesSlide31.xml"/><Relationship Id="rId1" Type="http://schemas.openxmlformats.org/officeDocument/2006/relationships/slideLayout" Target="../slideLayouts/slideLayout59.xml"/><Relationship Id="rId4" Type="http://schemas.openxmlformats.org/officeDocument/2006/relationships/image" Target="../media/image9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DE5B1-0F52-C8C2-E3C2-18C586096A7D}"/>
              </a:ext>
            </a:extLst>
          </p:cNvPr>
          <p:cNvSpPr>
            <a:spLocks noGrp="1"/>
          </p:cNvSpPr>
          <p:nvPr>
            <p:ph type="ctrTitle"/>
          </p:nvPr>
        </p:nvSpPr>
        <p:spPr>
          <a:xfrm>
            <a:off x="495298" y="1704442"/>
            <a:ext cx="7807821" cy="2242641"/>
          </a:xfrm>
        </p:spPr>
        <p:txBody>
          <a:bodyPr anchor="t">
            <a:normAutofit/>
          </a:bodyPr>
          <a:lstStyle/>
          <a:p>
            <a:r>
              <a:rPr lang="en-US" b="1" dirty="0"/>
              <a:t>Nurturing Whole Health </a:t>
            </a:r>
            <a:br>
              <a:rPr lang="en-US" b="1" dirty="0"/>
            </a:br>
            <a:r>
              <a:rPr lang="en-US" b="1" dirty="0"/>
              <a:t>in the Healthcare System</a:t>
            </a:r>
            <a:br>
              <a:rPr lang="en-US" b="1" dirty="0"/>
            </a:br>
            <a:r>
              <a:rPr lang="en-US" dirty="0"/>
              <a:t>Integrative Health Training through Diverse Educational Modalities</a:t>
            </a:r>
          </a:p>
        </p:txBody>
      </p:sp>
      <p:sp>
        <p:nvSpPr>
          <p:cNvPr id="4" name="Rectangle 3">
            <a:extLst>
              <a:ext uri="{FF2B5EF4-FFF2-40B4-BE49-F238E27FC236}">
                <a16:creationId xmlns:a16="http://schemas.microsoft.com/office/drawing/2014/main" id="{C0ED84E8-70E8-A3E2-C219-E8B0A5FE1574}"/>
              </a:ext>
            </a:extLst>
          </p:cNvPr>
          <p:cNvSpPr/>
          <p:nvPr/>
        </p:nvSpPr>
        <p:spPr>
          <a:xfrm>
            <a:off x="220559" y="220559"/>
            <a:ext cx="2481286" cy="11156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541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EB7D-6212-8587-72EC-E211C6C5A9FD}"/>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7E4EA150-CB7F-8E2E-2380-4D2FEFC1F822}"/>
              </a:ext>
            </a:extLst>
          </p:cNvPr>
          <p:cNvSpPr>
            <a:spLocks noGrp="1"/>
          </p:cNvSpPr>
          <p:nvPr>
            <p:ph type="ftr" sz="quarter" idx="11"/>
          </p:nvPr>
        </p:nvSpPr>
        <p:spPr>
          <a:xfrm>
            <a:off x="5486400" y="4544449"/>
            <a:ext cx="3163909" cy="106303"/>
          </a:xfrm>
        </p:spPr>
        <p:txBody>
          <a:bodyPr/>
          <a:lstStyle/>
          <a:p>
            <a:r>
              <a:rPr lang="en-US"/>
              <a:t>Lerner Health Promotion Program /Department of Integrative Health</a:t>
            </a:r>
          </a:p>
        </p:txBody>
      </p:sp>
      <p:sp>
        <p:nvSpPr>
          <p:cNvPr id="9" name="Content Placeholder 8">
            <a:extLst>
              <a:ext uri="{FF2B5EF4-FFF2-40B4-BE49-F238E27FC236}">
                <a16:creationId xmlns:a16="http://schemas.microsoft.com/office/drawing/2014/main" id="{366520AA-1898-CF2C-1B64-525E47D583BF}"/>
              </a:ext>
            </a:extLst>
          </p:cNvPr>
          <p:cNvSpPr>
            <a:spLocks noGrp="1"/>
          </p:cNvSpPr>
          <p:nvPr>
            <p:ph sz="quarter" idx="10"/>
          </p:nvPr>
        </p:nvSpPr>
        <p:spPr>
          <a:xfrm>
            <a:off x="494293" y="768768"/>
            <a:ext cx="7277100" cy="2651760"/>
          </a:xfrm>
        </p:spPr>
        <p:txBody>
          <a:bodyPr vert="horz" lIns="0" tIns="0" rIns="0" bIns="0" rtlCol="0" anchor="t">
            <a:noAutofit/>
          </a:bodyPr>
          <a:lstStyle/>
          <a:p>
            <a:pPr marL="0" indent="0">
              <a:buNone/>
            </a:pPr>
            <a:r>
              <a:rPr lang="en-US" b="0">
                <a:solidFill>
                  <a:schemeClr val="tx1"/>
                </a:solidFill>
                <a:cs typeface="Arial"/>
              </a:rPr>
              <a:t>How do we:</a:t>
            </a:r>
          </a:p>
          <a:p>
            <a:pPr marL="0" lvl="2" indent="0">
              <a:buNone/>
            </a:pPr>
            <a:endParaRPr lang="en-US">
              <a:cs typeface="Arial"/>
            </a:endParaRPr>
          </a:p>
          <a:p>
            <a:pPr lvl="3">
              <a:buChar char="•"/>
            </a:pPr>
            <a:r>
              <a:rPr lang="en-US">
                <a:cs typeface="Arial"/>
              </a:rPr>
              <a:t>Integrate holistic nursing, integrative health, and Whole Health practices to support nursing wellbeing, professional development, and patient care?</a:t>
            </a:r>
          </a:p>
          <a:p>
            <a:pPr lvl="3">
              <a:buChar char="•"/>
            </a:pPr>
            <a:endParaRPr lang="en-US">
              <a:cs typeface="Arial"/>
            </a:endParaRPr>
          </a:p>
          <a:p>
            <a:pPr lvl="3">
              <a:buChar char="•"/>
            </a:pPr>
            <a:r>
              <a:rPr lang="en-US">
                <a:cs typeface="Arial"/>
              </a:rPr>
              <a:t>Cultivate skills in implementing sustainable quality improvement initiatives to promote system wide wellbeing for patients, caregivers, and staff?</a:t>
            </a:r>
          </a:p>
          <a:p>
            <a:pPr lvl="3">
              <a:buChar char="•"/>
            </a:pPr>
            <a:endParaRPr lang="en-US">
              <a:cs typeface="Arial"/>
            </a:endParaRPr>
          </a:p>
          <a:p>
            <a:pPr lvl="3">
              <a:buChar char="•"/>
            </a:pPr>
            <a:endParaRPr lang="en-US">
              <a:cs typeface="Arial"/>
            </a:endParaRPr>
          </a:p>
          <a:p>
            <a:pPr marL="182880" lvl="3" indent="0">
              <a:buNone/>
            </a:pPr>
            <a:r>
              <a:rPr lang="en-US">
                <a:solidFill>
                  <a:srgbClr val="232323"/>
                </a:solidFill>
                <a:cs typeface="Arial"/>
              </a:rPr>
              <a:t>As of 2023, no </a:t>
            </a:r>
            <a:r>
              <a:rPr lang="en-US">
                <a:cs typeface="Arial"/>
              </a:rPr>
              <a:t>nursing programs or fellowships exist that provide</a:t>
            </a:r>
            <a:r>
              <a:rPr lang="en-US" b="1">
                <a:cs typeface="Arial"/>
              </a:rPr>
              <a:t> practice implementation </a:t>
            </a:r>
            <a:r>
              <a:rPr lang="en-US">
                <a:cs typeface="Arial"/>
              </a:rPr>
              <a:t>with</a:t>
            </a:r>
            <a:r>
              <a:rPr lang="en-US" b="1">
                <a:cs typeface="Arial"/>
              </a:rPr>
              <a:t> </a:t>
            </a:r>
            <a:r>
              <a:rPr lang="en-US">
                <a:cs typeface="Arial"/>
              </a:rPr>
              <a:t>an emphasis on </a:t>
            </a:r>
            <a:r>
              <a:rPr lang="en-US" b="1">
                <a:cs typeface="Arial"/>
              </a:rPr>
              <a:t>well-being, professional development, system-wide quality improvement initiatives </a:t>
            </a:r>
            <a:r>
              <a:rPr lang="en-US">
                <a:cs typeface="Arial"/>
              </a:rPr>
              <a:t>and</a:t>
            </a:r>
            <a:r>
              <a:rPr lang="en-US" b="1">
                <a:cs typeface="Arial"/>
              </a:rPr>
              <a:t> mentorship </a:t>
            </a:r>
            <a:r>
              <a:rPr lang="en-US">
                <a:cs typeface="Arial"/>
              </a:rPr>
              <a:t>in</a:t>
            </a:r>
            <a:r>
              <a:rPr lang="en-US" b="1">
                <a:cs typeface="Arial"/>
              </a:rPr>
              <a:t> holistic nursing and integrative health.</a:t>
            </a:r>
            <a:endParaRPr lang="en-US">
              <a:cs typeface="Arial"/>
            </a:endParaRPr>
          </a:p>
        </p:txBody>
      </p:sp>
      <p:sp>
        <p:nvSpPr>
          <p:cNvPr id="4" name="Title 3">
            <a:extLst>
              <a:ext uri="{FF2B5EF4-FFF2-40B4-BE49-F238E27FC236}">
                <a16:creationId xmlns:a16="http://schemas.microsoft.com/office/drawing/2014/main" id="{0A4F39F2-57A1-5EE0-1518-83B867FCB08B}"/>
              </a:ext>
            </a:extLst>
          </p:cNvPr>
          <p:cNvSpPr>
            <a:spLocks noGrp="1"/>
          </p:cNvSpPr>
          <p:nvPr>
            <p:ph type="title"/>
          </p:nvPr>
        </p:nvSpPr>
        <p:spPr>
          <a:xfrm>
            <a:off x="504606" y="235493"/>
            <a:ext cx="7274033" cy="773799"/>
          </a:xfrm>
        </p:spPr>
        <p:txBody>
          <a:bodyPr/>
          <a:lstStyle/>
          <a:p>
            <a:r>
              <a:rPr lang="en-US"/>
              <a:t>Problem</a:t>
            </a:r>
            <a:endParaRPr lang="en-US">
              <a:cs typeface="Arial"/>
            </a:endParaRPr>
          </a:p>
        </p:txBody>
      </p:sp>
    </p:spTree>
    <p:extLst>
      <p:ext uri="{BB962C8B-B14F-4D97-AF65-F5344CB8AC3E}">
        <p14:creationId xmlns:p14="http://schemas.microsoft.com/office/powerpoint/2010/main" val="1477464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women holding flowers&#10;&#10;AI-generated content may be incorrect.">
            <a:extLst>
              <a:ext uri="{FF2B5EF4-FFF2-40B4-BE49-F238E27FC236}">
                <a16:creationId xmlns:a16="http://schemas.microsoft.com/office/drawing/2014/main" id="{E8998548-0D13-2713-F88C-F988C6A188A5}"/>
              </a:ext>
            </a:extLst>
          </p:cNvPr>
          <p:cNvPicPr>
            <a:picLocks noGrp="1" noChangeAspect="1"/>
          </p:cNvPicPr>
          <p:nvPr>
            <p:ph idx="13"/>
          </p:nvPr>
        </p:nvPicPr>
        <p:blipFill>
          <a:blip r:embed="rId2"/>
          <a:stretch/>
        </p:blipFill>
        <p:spPr>
          <a:xfrm>
            <a:off x="4574381" y="1283889"/>
            <a:ext cx="4414837" cy="3076574"/>
          </a:xfrm>
          <a:noFill/>
        </p:spPr>
      </p:pic>
      <p:sp>
        <p:nvSpPr>
          <p:cNvPr id="9" name="Content Placeholder 8">
            <a:extLst>
              <a:ext uri="{FF2B5EF4-FFF2-40B4-BE49-F238E27FC236}">
                <a16:creationId xmlns:a16="http://schemas.microsoft.com/office/drawing/2014/main" id="{EFFEE2C8-8710-21E0-7662-C9DE071F9B7A}"/>
              </a:ext>
            </a:extLst>
          </p:cNvPr>
          <p:cNvSpPr>
            <a:spLocks noGrp="1"/>
          </p:cNvSpPr>
          <p:nvPr>
            <p:ph idx="1"/>
          </p:nvPr>
        </p:nvSpPr>
        <p:spPr>
          <a:xfrm>
            <a:off x="252413" y="1083107"/>
            <a:ext cx="4317207" cy="2671245"/>
          </a:xfrm>
        </p:spPr>
        <p:txBody>
          <a:bodyPr vert="horz" lIns="0" tIns="0" rIns="0" bIns="0" rtlCol="0" anchor="t">
            <a:noAutofit/>
          </a:bodyPr>
          <a:lstStyle/>
          <a:p>
            <a:pPr marL="285750" indent="-285750">
              <a:lnSpc>
                <a:spcPct val="102000"/>
              </a:lnSpc>
              <a:spcAft>
                <a:spcPts val="600"/>
              </a:spcAft>
              <a:buChar char="•"/>
            </a:pPr>
            <a:r>
              <a:rPr lang="en-US" b="0">
                <a:solidFill>
                  <a:schemeClr val="tx1"/>
                </a:solidFill>
              </a:rPr>
              <a:t>9-month, 172-hour program </a:t>
            </a:r>
            <a:endParaRPr lang="en-US">
              <a:solidFill>
                <a:schemeClr val="tx1"/>
              </a:solidFill>
              <a:cs typeface="Arial" panose="020B0604020202020204"/>
            </a:endParaRPr>
          </a:p>
          <a:p>
            <a:pPr marL="285750" indent="-285750">
              <a:lnSpc>
                <a:spcPct val="102000"/>
              </a:lnSpc>
              <a:spcAft>
                <a:spcPts val="600"/>
              </a:spcAft>
              <a:buChar char="•"/>
            </a:pPr>
            <a:r>
              <a:rPr lang="en-US" b="0">
                <a:solidFill>
                  <a:schemeClr val="tx1"/>
                </a:solidFill>
              </a:rPr>
              <a:t>Diverse curriculum encompassing American Nurses Credentialing Corporation (ANCC) approved courses</a:t>
            </a:r>
            <a:endParaRPr lang="en-US">
              <a:solidFill>
                <a:schemeClr val="tx1"/>
              </a:solidFill>
              <a:cs typeface="Arial"/>
            </a:endParaRPr>
          </a:p>
          <a:p>
            <a:pPr marL="285750" indent="-285750">
              <a:lnSpc>
                <a:spcPct val="102000"/>
              </a:lnSpc>
              <a:spcAft>
                <a:spcPts val="600"/>
              </a:spcAft>
              <a:buChar char="•"/>
            </a:pPr>
            <a:r>
              <a:rPr lang="en-US" b="0">
                <a:solidFill>
                  <a:schemeClr val="tx1"/>
                </a:solidFill>
                <a:cs typeface="Arial"/>
              </a:rPr>
              <a:t>Blended live, virtual, and self-paced learning</a:t>
            </a:r>
          </a:p>
          <a:p>
            <a:pPr marL="285750" indent="-285750">
              <a:lnSpc>
                <a:spcPct val="102000"/>
              </a:lnSpc>
              <a:spcAft>
                <a:spcPts val="600"/>
              </a:spcAft>
              <a:buChar char="•"/>
            </a:pPr>
            <a:r>
              <a:rPr lang="en-US" b="0">
                <a:solidFill>
                  <a:schemeClr val="tx1"/>
                </a:solidFill>
                <a:cs typeface="Arial"/>
              </a:rPr>
              <a:t>Immersive Clinical Experiences</a:t>
            </a:r>
          </a:p>
          <a:p>
            <a:pPr marL="285750" indent="-285750">
              <a:lnSpc>
                <a:spcPct val="102000"/>
              </a:lnSpc>
              <a:spcAft>
                <a:spcPts val="600"/>
              </a:spcAft>
              <a:buChar char="•"/>
            </a:pPr>
            <a:r>
              <a:rPr lang="en-US" b="0">
                <a:solidFill>
                  <a:schemeClr val="tx1"/>
                </a:solidFill>
                <a:cs typeface="Arial"/>
              </a:rPr>
              <a:t>Professional Mentorship and Networking</a:t>
            </a:r>
          </a:p>
          <a:p>
            <a:pPr marL="285750" indent="-285750">
              <a:lnSpc>
                <a:spcPct val="102000"/>
              </a:lnSpc>
              <a:spcAft>
                <a:spcPts val="600"/>
              </a:spcAft>
              <a:buChar char="•"/>
            </a:pPr>
            <a:r>
              <a:rPr lang="en-US" b="0">
                <a:solidFill>
                  <a:schemeClr val="tx1"/>
                </a:solidFill>
                <a:cs typeface="Arial"/>
              </a:rPr>
              <a:t>Wellness and Reflective Practices</a:t>
            </a:r>
          </a:p>
          <a:p>
            <a:pPr marL="285750" indent="-285750">
              <a:lnSpc>
                <a:spcPct val="102000"/>
              </a:lnSpc>
              <a:spcAft>
                <a:spcPts val="600"/>
              </a:spcAft>
              <a:buChar char="•"/>
            </a:pPr>
            <a:r>
              <a:rPr lang="en-US" b="0">
                <a:solidFill>
                  <a:schemeClr val="tx1"/>
                </a:solidFill>
                <a:cs typeface="Arial"/>
              </a:rPr>
              <a:t>Holistic Skill Development</a:t>
            </a:r>
          </a:p>
          <a:p>
            <a:pPr marL="285750" indent="-285750">
              <a:lnSpc>
                <a:spcPct val="102000"/>
              </a:lnSpc>
              <a:spcAft>
                <a:spcPts val="600"/>
              </a:spcAft>
              <a:buChar char="•"/>
            </a:pPr>
            <a:r>
              <a:rPr lang="en-US" b="0">
                <a:solidFill>
                  <a:schemeClr val="tx1"/>
                </a:solidFill>
                <a:cs typeface="Arial"/>
              </a:rPr>
              <a:t>Innovative Quality Improvement and Care Models</a:t>
            </a:r>
          </a:p>
          <a:p>
            <a:pPr marL="285750" indent="-285750">
              <a:lnSpc>
                <a:spcPct val="102000"/>
              </a:lnSpc>
              <a:spcAft>
                <a:spcPts val="600"/>
              </a:spcAft>
              <a:buChar char="•"/>
            </a:pPr>
            <a:endParaRPr lang="en-US" sz="1400" b="0">
              <a:solidFill>
                <a:srgbClr val="000000"/>
              </a:solidFill>
              <a:cs typeface="Arial" panose="020B0604020202020204"/>
            </a:endParaRPr>
          </a:p>
          <a:p>
            <a:pPr>
              <a:lnSpc>
                <a:spcPct val="102000"/>
              </a:lnSpc>
              <a:spcAft>
                <a:spcPts val="600"/>
              </a:spcAft>
            </a:pPr>
            <a:endParaRPr lang="en-US" sz="1400" b="0">
              <a:solidFill>
                <a:srgbClr val="000000"/>
              </a:solidFill>
              <a:cs typeface="Arial" panose="020B0604020202020204"/>
            </a:endParaRPr>
          </a:p>
          <a:p>
            <a:pPr>
              <a:lnSpc>
                <a:spcPct val="102000"/>
              </a:lnSpc>
              <a:spcAft>
                <a:spcPts val="600"/>
              </a:spcAft>
            </a:pPr>
            <a:endParaRPr lang="en-US" sz="1400" b="0">
              <a:solidFill>
                <a:srgbClr val="000000"/>
              </a:solidFill>
              <a:cs typeface="Arial" panose="020B0604020202020204"/>
            </a:endParaRPr>
          </a:p>
          <a:p>
            <a:pPr>
              <a:lnSpc>
                <a:spcPct val="102000"/>
              </a:lnSpc>
              <a:spcAft>
                <a:spcPts val="600"/>
              </a:spcAft>
            </a:pPr>
            <a:endParaRPr lang="en-US" sz="1400" b="0">
              <a:solidFill>
                <a:srgbClr val="000000"/>
              </a:solidFill>
              <a:cs typeface="Arial" panose="020B0604020202020204"/>
            </a:endParaRPr>
          </a:p>
          <a:p>
            <a:pPr>
              <a:lnSpc>
                <a:spcPct val="102000"/>
              </a:lnSpc>
              <a:spcAft>
                <a:spcPts val="600"/>
              </a:spcAft>
            </a:pPr>
            <a:endParaRPr lang="en-US" sz="1200">
              <a:solidFill>
                <a:schemeClr val="accent1"/>
              </a:solidFill>
              <a:cs typeface="Arial" panose="020B0604020202020204"/>
            </a:endParaRPr>
          </a:p>
          <a:p>
            <a:pPr marL="285750" indent="-285750">
              <a:lnSpc>
                <a:spcPct val="102000"/>
              </a:lnSpc>
              <a:spcAft>
                <a:spcPts val="600"/>
              </a:spcAft>
              <a:buFont typeface="Arial"/>
              <a:buChar char="•"/>
            </a:pPr>
            <a:endParaRPr lang="en-US" sz="1200" b="0">
              <a:solidFill>
                <a:schemeClr val="accent1"/>
              </a:solidFill>
              <a:cs typeface="Arial" panose="020B0604020202020204"/>
            </a:endParaRPr>
          </a:p>
          <a:p>
            <a:pPr lvl="1">
              <a:lnSpc>
                <a:spcPct val="102000"/>
              </a:lnSpc>
              <a:spcAft>
                <a:spcPts val="600"/>
              </a:spcAft>
            </a:pPr>
            <a:endParaRPr lang="en-US" sz="1200">
              <a:solidFill>
                <a:schemeClr val="accent1"/>
              </a:solidFill>
              <a:cs typeface="Arial" panose="020B0604020202020204"/>
            </a:endParaRPr>
          </a:p>
          <a:p>
            <a:pPr lvl="1">
              <a:lnSpc>
                <a:spcPct val="102000"/>
              </a:lnSpc>
              <a:spcAft>
                <a:spcPts val="600"/>
              </a:spcAft>
            </a:pPr>
            <a:endParaRPr lang="en-US" sz="1200">
              <a:solidFill>
                <a:schemeClr val="accent1"/>
              </a:solidFill>
              <a:cs typeface="Arial" panose="020B0604020202020204"/>
            </a:endParaRPr>
          </a:p>
        </p:txBody>
      </p:sp>
      <p:sp>
        <p:nvSpPr>
          <p:cNvPr id="4" name="Title 3">
            <a:extLst>
              <a:ext uri="{FF2B5EF4-FFF2-40B4-BE49-F238E27FC236}">
                <a16:creationId xmlns:a16="http://schemas.microsoft.com/office/drawing/2014/main" id="{FB52B7D6-D0F6-B395-CB9C-6CB7E009C4E7}"/>
              </a:ext>
            </a:extLst>
          </p:cNvPr>
          <p:cNvSpPr>
            <a:spLocks noGrp="1"/>
          </p:cNvSpPr>
          <p:nvPr>
            <p:ph type="title"/>
          </p:nvPr>
        </p:nvSpPr>
        <p:spPr>
          <a:xfrm>
            <a:off x="504606" y="171199"/>
            <a:ext cx="7274033" cy="773799"/>
          </a:xfrm>
        </p:spPr>
        <p:txBody>
          <a:bodyPr anchor="t">
            <a:noAutofit/>
          </a:bodyPr>
          <a:lstStyle/>
          <a:p>
            <a:pPr>
              <a:lnSpc>
                <a:spcPct val="90000"/>
              </a:lnSpc>
            </a:pPr>
            <a:r>
              <a:rPr lang="en-US"/>
              <a:t>About the Lerner Holistic Integrative Health Nursing Fellowship</a:t>
            </a:r>
          </a:p>
        </p:txBody>
      </p:sp>
      <p:sp>
        <p:nvSpPr>
          <p:cNvPr id="2" name="TextBox 1">
            <a:extLst>
              <a:ext uri="{FF2B5EF4-FFF2-40B4-BE49-F238E27FC236}">
                <a16:creationId xmlns:a16="http://schemas.microsoft.com/office/drawing/2014/main" id="{07C7FB13-1519-E48A-D246-643BB977D5D5}"/>
              </a:ext>
            </a:extLst>
          </p:cNvPr>
          <p:cNvSpPr txBox="1"/>
          <p:nvPr/>
        </p:nvSpPr>
        <p:spPr>
          <a:xfrm>
            <a:off x="5272088" y="4636294"/>
            <a:ext cx="374332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580F8B"/>
                </a:solidFill>
              </a:rPr>
              <a:t>Lerner Health Promotion Program /Department of Integrative Health</a:t>
            </a:r>
            <a:r>
              <a:rPr lang="en-US" sz="800">
                <a:cs typeface="Arial"/>
              </a:rPr>
              <a:t>​</a:t>
            </a:r>
            <a:endParaRPr lang="en-US"/>
          </a:p>
        </p:txBody>
      </p:sp>
    </p:spTree>
    <p:extLst>
      <p:ext uri="{BB962C8B-B14F-4D97-AF65-F5344CB8AC3E}">
        <p14:creationId xmlns:p14="http://schemas.microsoft.com/office/powerpoint/2010/main" val="2023269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272DF-24B4-1C89-780C-69F2F82EADC8}"/>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4AE81657-41D1-F943-62A0-4C79BE391695}"/>
              </a:ext>
            </a:extLst>
          </p:cNvPr>
          <p:cNvSpPr>
            <a:spLocks noGrp="1"/>
          </p:cNvSpPr>
          <p:nvPr>
            <p:ph type="ftr" sz="quarter" idx="10"/>
          </p:nvPr>
        </p:nvSpPr>
        <p:spPr>
          <a:xfrm>
            <a:off x="5229226" y="4614981"/>
            <a:ext cx="3233737" cy="159930"/>
          </a:xfrm>
        </p:spPr>
        <p:txBody>
          <a:bodyPr anchor="t">
            <a:noAutofit/>
          </a:bodyPr>
          <a:lstStyle/>
          <a:p>
            <a:pPr>
              <a:spcAft>
                <a:spcPts val="600"/>
              </a:spcAft>
            </a:pPr>
            <a:r>
              <a:rPr lang="en-US"/>
              <a:t>Lerner Health Promotion Program /Department of Integrative Health</a:t>
            </a:r>
            <a:endParaRPr lang="en-US">
              <a:cs typeface="Arial"/>
            </a:endParaRPr>
          </a:p>
        </p:txBody>
      </p:sp>
      <p:sp>
        <p:nvSpPr>
          <p:cNvPr id="4" name="Title 3">
            <a:extLst>
              <a:ext uri="{FF2B5EF4-FFF2-40B4-BE49-F238E27FC236}">
                <a16:creationId xmlns:a16="http://schemas.microsoft.com/office/drawing/2014/main" id="{A34BC392-F778-A873-D754-E4CCA9261B60}"/>
              </a:ext>
            </a:extLst>
          </p:cNvPr>
          <p:cNvSpPr>
            <a:spLocks noGrp="1"/>
          </p:cNvSpPr>
          <p:nvPr>
            <p:ph type="title"/>
          </p:nvPr>
        </p:nvSpPr>
        <p:spPr>
          <a:xfrm>
            <a:off x="526037" y="178343"/>
            <a:ext cx="7274033" cy="773799"/>
          </a:xfrm>
        </p:spPr>
        <p:txBody>
          <a:bodyPr anchor="t">
            <a:normAutofit/>
          </a:bodyPr>
          <a:lstStyle/>
          <a:p>
            <a:r>
              <a:rPr lang="en-US"/>
              <a:t>Curriculum</a:t>
            </a:r>
          </a:p>
        </p:txBody>
      </p:sp>
      <p:graphicFrame>
        <p:nvGraphicFramePr>
          <p:cNvPr id="7" name="Table 6">
            <a:extLst>
              <a:ext uri="{FF2B5EF4-FFF2-40B4-BE49-F238E27FC236}">
                <a16:creationId xmlns:a16="http://schemas.microsoft.com/office/drawing/2014/main" id="{D69F1D72-7949-0C34-1615-56EDFDA72133}"/>
              </a:ext>
            </a:extLst>
          </p:cNvPr>
          <p:cNvGraphicFramePr>
            <a:graphicFrameLocks noGrp="1"/>
          </p:cNvGraphicFramePr>
          <p:nvPr>
            <p:extLst>
              <p:ext uri="{D42A27DB-BD31-4B8C-83A1-F6EECF244321}">
                <p14:modId xmlns:p14="http://schemas.microsoft.com/office/powerpoint/2010/main" val="3375319497"/>
              </p:ext>
            </p:extLst>
          </p:nvPr>
        </p:nvGraphicFramePr>
        <p:xfrm>
          <a:off x="343440" y="813894"/>
          <a:ext cx="8539938" cy="3544988"/>
        </p:xfrm>
        <a:graphic>
          <a:graphicData uri="http://schemas.openxmlformats.org/drawingml/2006/table">
            <a:tbl>
              <a:tblPr bandRow="1">
                <a:tableStyleId>{3B4B98B0-60AC-42C2-AFA5-B58CD77FA1E5}</a:tableStyleId>
              </a:tblPr>
              <a:tblGrid>
                <a:gridCol w="1214867">
                  <a:extLst>
                    <a:ext uri="{9D8B030D-6E8A-4147-A177-3AD203B41FA5}">
                      <a16:colId xmlns:a16="http://schemas.microsoft.com/office/drawing/2014/main" val="2270094731"/>
                    </a:ext>
                  </a:extLst>
                </a:gridCol>
                <a:gridCol w="7325071">
                  <a:extLst>
                    <a:ext uri="{9D8B030D-6E8A-4147-A177-3AD203B41FA5}">
                      <a16:colId xmlns:a16="http://schemas.microsoft.com/office/drawing/2014/main" val="377177568"/>
                    </a:ext>
                  </a:extLst>
                </a:gridCol>
              </a:tblGrid>
              <a:tr h="411654">
                <a:tc>
                  <a:txBody>
                    <a:bodyPr/>
                    <a:lstStyle/>
                    <a:p>
                      <a:pPr algn="ctr" rtl="0" fontAlgn="base">
                        <a:lnSpc>
                          <a:spcPts val="1425"/>
                        </a:lnSpc>
                      </a:pPr>
                      <a:r>
                        <a:rPr lang="en-US" sz="1400" b="1">
                          <a:effectLst/>
                        </a:rPr>
                        <a:t>Module 1  </a:t>
                      </a:r>
                    </a:p>
                  </a:txBody>
                  <a:tcPr marL="53926" marR="53926" marT="36978" marB="36978" anchor="ctr"/>
                </a:tc>
                <a:tc>
                  <a:txBody>
                    <a:bodyPr/>
                    <a:lstStyle/>
                    <a:p>
                      <a:pPr rtl="0" fontAlgn="base">
                        <a:lnSpc>
                          <a:spcPts val="1425"/>
                        </a:lnSpc>
                      </a:pPr>
                      <a:r>
                        <a:rPr lang="en-US" sz="1400" b="0">
                          <a:effectLst/>
                        </a:rPr>
                        <a:t>The Foundations: Holistic Nursing, Integrative Health, and Mind-Body Connection </a:t>
                      </a:r>
                    </a:p>
                  </a:txBody>
                  <a:tcPr marL="53926" marR="53926" marT="36978" marB="36978" anchor="ctr"/>
                </a:tc>
                <a:extLst>
                  <a:ext uri="{0D108BD9-81ED-4DB2-BD59-A6C34878D82A}">
                    <a16:rowId xmlns:a16="http://schemas.microsoft.com/office/drawing/2014/main" val="16457794"/>
                  </a:ext>
                </a:extLst>
              </a:tr>
              <a:tr h="411654">
                <a:tc>
                  <a:txBody>
                    <a:bodyPr/>
                    <a:lstStyle/>
                    <a:p>
                      <a:pPr algn="ctr" rtl="0" fontAlgn="base">
                        <a:lnSpc>
                          <a:spcPts val="1425"/>
                        </a:lnSpc>
                      </a:pPr>
                      <a:r>
                        <a:rPr lang="en-US" sz="1400" b="1">
                          <a:effectLst/>
                        </a:rPr>
                        <a:t>Module 2  </a:t>
                      </a:r>
                    </a:p>
                  </a:txBody>
                  <a:tcPr marL="53926" marR="53926" marT="36978" marB="36978" anchor="ctr"/>
                </a:tc>
                <a:tc>
                  <a:txBody>
                    <a:bodyPr/>
                    <a:lstStyle/>
                    <a:p>
                      <a:pPr rtl="0" fontAlgn="base">
                        <a:lnSpc>
                          <a:spcPts val="1425"/>
                        </a:lnSpc>
                      </a:pPr>
                      <a:r>
                        <a:rPr lang="en-US" sz="1400" b="0">
                          <a:effectLst/>
                        </a:rPr>
                        <a:t>Holistic Solutions: Mastering Project Management, Quality Improvement, and Research </a:t>
                      </a:r>
                    </a:p>
                  </a:txBody>
                  <a:tcPr marL="53926" marR="53926" marT="36978" marB="36978" anchor="ctr"/>
                </a:tc>
                <a:extLst>
                  <a:ext uri="{0D108BD9-81ED-4DB2-BD59-A6C34878D82A}">
                    <a16:rowId xmlns:a16="http://schemas.microsoft.com/office/drawing/2014/main" val="3398577210"/>
                  </a:ext>
                </a:extLst>
              </a:tr>
              <a:tr h="411654">
                <a:tc>
                  <a:txBody>
                    <a:bodyPr/>
                    <a:lstStyle/>
                    <a:p>
                      <a:pPr algn="ctr" rtl="0" fontAlgn="base">
                        <a:lnSpc>
                          <a:spcPts val="1425"/>
                        </a:lnSpc>
                      </a:pPr>
                      <a:r>
                        <a:rPr lang="en-US" sz="1400" b="1">
                          <a:effectLst/>
                        </a:rPr>
                        <a:t>Module 3  </a:t>
                      </a:r>
                    </a:p>
                  </a:txBody>
                  <a:tcPr marL="53926" marR="53926" marT="36978" marB="36978" anchor="ctr"/>
                </a:tc>
                <a:tc>
                  <a:txBody>
                    <a:bodyPr/>
                    <a:lstStyle/>
                    <a:p>
                      <a:pPr rtl="0" fontAlgn="base">
                        <a:lnSpc>
                          <a:spcPts val="1425"/>
                        </a:lnSpc>
                      </a:pPr>
                      <a:r>
                        <a:rPr lang="en-US" sz="1400" b="0">
                          <a:effectLst/>
                        </a:rPr>
                        <a:t>Integrative Approaches: Enhancing Care, Communication, and Therapeutic Environments </a:t>
                      </a:r>
                    </a:p>
                  </a:txBody>
                  <a:tcPr marL="53926" marR="53926" marT="36978" marB="36978" anchor="ctr"/>
                </a:tc>
                <a:extLst>
                  <a:ext uri="{0D108BD9-81ED-4DB2-BD59-A6C34878D82A}">
                    <a16:rowId xmlns:a16="http://schemas.microsoft.com/office/drawing/2014/main" val="2212320951"/>
                  </a:ext>
                </a:extLst>
              </a:tr>
              <a:tr h="411654">
                <a:tc>
                  <a:txBody>
                    <a:bodyPr/>
                    <a:lstStyle/>
                    <a:p>
                      <a:pPr algn="ctr" rtl="0" fontAlgn="base">
                        <a:lnSpc>
                          <a:spcPts val="1425"/>
                        </a:lnSpc>
                      </a:pPr>
                      <a:r>
                        <a:rPr lang="en-US" sz="1400" b="1">
                          <a:effectLst/>
                        </a:rPr>
                        <a:t>Module 4  </a:t>
                      </a:r>
                    </a:p>
                  </a:txBody>
                  <a:tcPr marL="53926" marR="53926" marT="36978" marB="36978" anchor="ctr"/>
                </a:tc>
                <a:tc>
                  <a:txBody>
                    <a:bodyPr/>
                    <a:lstStyle/>
                    <a:p>
                      <a:pPr rtl="0" fontAlgn="base">
                        <a:lnSpc>
                          <a:spcPts val="1425"/>
                        </a:lnSpc>
                      </a:pPr>
                      <a:r>
                        <a:rPr lang="en-US" sz="1400" b="0">
                          <a:effectLst/>
                        </a:rPr>
                        <a:t>From Vision to Reality: Implementing Wellness Projects in Practice </a:t>
                      </a:r>
                    </a:p>
                  </a:txBody>
                  <a:tcPr marL="53926" marR="53926" marT="36978" marB="36978" anchor="ctr"/>
                </a:tc>
                <a:extLst>
                  <a:ext uri="{0D108BD9-81ED-4DB2-BD59-A6C34878D82A}">
                    <a16:rowId xmlns:a16="http://schemas.microsoft.com/office/drawing/2014/main" val="3153398400"/>
                  </a:ext>
                </a:extLst>
              </a:tr>
              <a:tr h="411654">
                <a:tc>
                  <a:txBody>
                    <a:bodyPr/>
                    <a:lstStyle/>
                    <a:p>
                      <a:pPr algn="ctr" rtl="0" fontAlgn="base">
                        <a:lnSpc>
                          <a:spcPts val="1425"/>
                        </a:lnSpc>
                      </a:pPr>
                      <a:r>
                        <a:rPr lang="en-US" sz="1400" b="1">
                          <a:effectLst/>
                        </a:rPr>
                        <a:t>Module 5  </a:t>
                      </a:r>
                    </a:p>
                  </a:txBody>
                  <a:tcPr marL="53926" marR="53926" marT="36978" marB="36978" anchor="ctr"/>
                </a:tc>
                <a:tc>
                  <a:txBody>
                    <a:bodyPr/>
                    <a:lstStyle/>
                    <a:p>
                      <a:pPr rtl="0" fontAlgn="base">
                        <a:lnSpc>
                          <a:spcPts val="1425"/>
                        </a:lnSpc>
                      </a:pPr>
                      <a:r>
                        <a:rPr lang="en-US" sz="1400" b="0">
                          <a:effectLst/>
                        </a:rPr>
                        <a:t>Integrative Healing: Trauma-Informed Care and Mind-Body Medicine </a:t>
                      </a:r>
                    </a:p>
                  </a:txBody>
                  <a:tcPr marL="53926" marR="53926" marT="36978" marB="36978" anchor="ctr"/>
                </a:tc>
                <a:extLst>
                  <a:ext uri="{0D108BD9-81ED-4DB2-BD59-A6C34878D82A}">
                    <a16:rowId xmlns:a16="http://schemas.microsoft.com/office/drawing/2014/main" val="196775888"/>
                  </a:ext>
                </a:extLst>
              </a:tr>
              <a:tr h="240968">
                <a:tc>
                  <a:txBody>
                    <a:bodyPr/>
                    <a:lstStyle/>
                    <a:p>
                      <a:pPr algn="ctr" rtl="0" fontAlgn="base">
                        <a:lnSpc>
                          <a:spcPts val="1425"/>
                        </a:lnSpc>
                      </a:pPr>
                      <a:r>
                        <a:rPr lang="en-US" sz="1400" b="1">
                          <a:effectLst/>
                        </a:rPr>
                        <a:t>Module 6  </a:t>
                      </a:r>
                    </a:p>
                  </a:txBody>
                  <a:tcPr marL="53926" marR="53926" marT="36978" marB="36978" anchor="ctr"/>
                </a:tc>
                <a:tc>
                  <a:txBody>
                    <a:bodyPr/>
                    <a:lstStyle/>
                    <a:p>
                      <a:pPr rtl="0" fontAlgn="base">
                        <a:lnSpc>
                          <a:spcPts val="1425"/>
                        </a:lnSpc>
                      </a:pPr>
                      <a:r>
                        <a:rPr lang="en-US" sz="1400" b="0">
                          <a:effectLst/>
                        </a:rPr>
                        <a:t>Empower &amp; Thrive: Self-Care and Resiliency Strategies </a:t>
                      </a:r>
                    </a:p>
                  </a:txBody>
                  <a:tcPr marL="53926" marR="53926" marT="36978" marB="36978" anchor="ctr"/>
                </a:tc>
                <a:extLst>
                  <a:ext uri="{0D108BD9-81ED-4DB2-BD59-A6C34878D82A}">
                    <a16:rowId xmlns:a16="http://schemas.microsoft.com/office/drawing/2014/main" val="35236875"/>
                  </a:ext>
                </a:extLst>
              </a:tr>
              <a:tr h="411654">
                <a:tc>
                  <a:txBody>
                    <a:bodyPr/>
                    <a:lstStyle/>
                    <a:p>
                      <a:pPr algn="ctr" rtl="0" fontAlgn="base">
                        <a:lnSpc>
                          <a:spcPts val="1425"/>
                        </a:lnSpc>
                      </a:pPr>
                      <a:r>
                        <a:rPr lang="en-US" sz="1400" b="1">
                          <a:effectLst/>
                        </a:rPr>
                        <a:t>Module 7 </a:t>
                      </a:r>
                    </a:p>
                  </a:txBody>
                  <a:tcPr marL="53926" marR="53926" marT="36978" marB="36978" anchor="ctr"/>
                </a:tc>
                <a:tc>
                  <a:txBody>
                    <a:bodyPr/>
                    <a:lstStyle/>
                    <a:p>
                      <a:pPr rtl="0" fontAlgn="base">
                        <a:lnSpc>
                          <a:spcPts val="1425"/>
                        </a:lnSpc>
                      </a:pPr>
                      <a:r>
                        <a:rPr lang="en-US" sz="1400" b="0">
                          <a:effectLst/>
                        </a:rPr>
                        <a:t>Integrative Approaches to Holistic Nursing: Holistic Modalities I </a:t>
                      </a:r>
                    </a:p>
                  </a:txBody>
                  <a:tcPr marL="53926" marR="53926" marT="36978" marB="36978" anchor="ctr"/>
                </a:tc>
                <a:extLst>
                  <a:ext uri="{0D108BD9-81ED-4DB2-BD59-A6C34878D82A}">
                    <a16:rowId xmlns:a16="http://schemas.microsoft.com/office/drawing/2014/main" val="795818584"/>
                  </a:ext>
                </a:extLst>
              </a:tr>
              <a:tr h="411654">
                <a:tc>
                  <a:txBody>
                    <a:bodyPr/>
                    <a:lstStyle/>
                    <a:p>
                      <a:pPr algn="ctr" rtl="0" fontAlgn="base">
                        <a:lnSpc>
                          <a:spcPts val="1425"/>
                        </a:lnSpc>
                      </a:pPr>
                      <a:r>
                        <a:rPr lang="en-US" sz="1400" b="1">
                          <a:effectLst/>
                        </a:rPr>
                        <a:t>Module 8  </a:t>
                      </a:r>
                    </a:p>
                  </a:txBody>
                  <a:tcPr marL="53926" marR="53926" marT="36978" marB="36978" anchor="ctr"/>
                </a:tc>
                <a:tc>
                  <a:txBody>
                    <a:bodyPr/>
                    <a:lstStyle/>
                    <a:p>
                      <a:pPr rtl="0" fontAlgn="base">
                        <a:lnSpc>
                          <a:spcPts val="1425"/>
                        </a:lnSpc>
                      </a:pPr>
                      <a:r>
                        <a:rPr lang="en-US" sz="1400" b="0">
                          <a:effectLst/>
                        </a:rPr>
                        <a:t>Integrative Approaches to Holistic Nursing: Holistic Modalities II </a:t>
                      </a:r>
                    </a:p>
                  </a:txBody>
                  <a:tcPr marL="53926" marR="53926" marT="36978" marB="36978" anchor="ctr"/>
                </a:tc>
                <a:extLst>
                  <a:ext uri="{0D108BD9-81ED-4DB2-BD59-A6C34878D82A}">
                    <a16:rowId xmlns:a16="http://schemas.microsoft.com/office/drawing/2014/main" val="871181125"/>
                  </a:ext>
                </a:extLst>
              </a:tr>
              <a:tr h="411654">
                <a:tc>
                  <a:txBody>
                    <a:bodyPr/>
                    <a:lstStyle/>
                    <a:p>
                      <a:pPr algn="ctr" rtl="0" fontAlgn="base">
                        <a:lnSpc>
                          <a:spcPts val="1425"/>
                        </a:lnSpc>
                      </a:pPr>
                      <a:r>
                        <a:rPr lang="en-US" sz="1400" b="1">
                          <a:effectLst/>
                        </a:rPr>
                        <a:t>Module 9  </a:t>
                      </a:r>
                    </a:p>
                  </a:txBody>
                  <a:tcPr marL="53926" marR="53926" marT="36978" marB="36978" anchor="ctr"/>
                </a:tc>
                <a:tc>
                  <a:txBody>
                    <a:bodyPr/>
                    <a:lstStyle/>
                    <a:p>
                      <a:pPr rtl="0" fontAlgn="base">
                        <a:lnSpc>
                          <a:spcPts val="1425"/>
                        </a:lnSpc>
                      </a:pPr>
                      <a:r>
                        <a:rPr lang="en-US" sz="1400" b="0">
                          <a:effectLst/>
                        </a:rPr>
                        <a:t>Holistic Horizons: Professional Development and Beyond </a:t>
                      </a:r>
                    </a:p>
                  </a:txBody>
                  <a:tcPr marL="53926" marR="53926" marT="36978" marB="36978" anchor="ctr"/>
                </a:tc>
                <a:extLst>
                  <a:ext uri="{0D108BD9-81ED-4DB2-BD59-A6C34878D82A}">
                    <a16:rowId xmlns:a16="http://schemas.microsoft.com/office/drawing/2014/main" val="3401441687"/>
                  </a:ext>
                </a:extLst>
              </a:tr>
            </a:tbl>
          </a:graphicData>
        </a:graphic>
      </p:graphicFrame>
    </p:spTree>
    <p:extLst>
      <p:ext uri="{BB962C8B-B14F-4D97-AF65-F5344CB8AC3E}">
        <p14:creationId xmlns:p14="http://schemas.microsoft.com/office/powerpoint/2010/main" val="3661991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2876F6-4CB0-CB29-55EA-7831E05315EA}"/>
              </a:ext>
            </a:extLst>
          </p:cNvPr>
          <p:cNvSpPr>
            <a:spLocks noGrp="1"/>
          </p:cNvSpPr>
          <p:nvPr>
            <p:ph type="ftr" sz="quarter" idx="11"/>
          </p:nvPr>
        </p:nvSpPr>
        <p:spPr>
          <a:xfrm>
            <a:off x="5467865" y="4563817"/>
            <a:ext cx="3237985" cy="138499"/>
          </a:xfrm>
        </p:spPr>
        <p:txBody>
          <a:bodyPr/>
          <a:lstStyle/>
          <a:p>
            <a:r>
              <a:rPr lang="en-US"/>
              <a:t>Lerner Health Promotion Program /Department of Integrative Health</a:t>
            </a:r>
            <a:endParaRPr lang="en-US">
              <a:solidFill>
                <a:srgbClr val="000000"/>
              </a:solidFill>
            </a:endParaRPr>
          </a:p>
          <a:p>
            <a:endParaRPr lang="en-US">
              <a:cs typeface="Arial"/>
            </a:endParaRPr>
          </a:p>
        </p:txBody>
      </p:sp>
      <p:graphicFrame>
        <p:nvGraphicFramePr>
          <p:cNvPr id="7" name="Content Placeholder 6">
            <a:extLst>
              <a:ext uri="{FF2B5EF4-FFF2-40B4-BE49-F238E27FC236}">
                <a16:creationId xmlns:a16="http://schemas.microsoft.com/office/drawing/2014/main" id="{BFBC0F06-BFEA-B422-08EB-B49479931D02}"/>
              </a:ext>
            </a:extLst>
          </p:cNvPr>
          <p:cNvGraphicFramePr>
            <a:graphicFrameLocks noGrp="1"/>
          </p:cNvGraphicFramePr>
          <p:nvPr>
            <p:ph sz="quarter" idx="10"/>
            <p:extLst>
              <p:ext uri="{D42A27DB-BD31-4B8C-83A1-F6EECF244321}">
                <p14:modId xmlns:p14="http://schemas.microsoft.com/office/powerpoint/2010/main" val="3462181256"/>
              </p:ext>
            </p:extLst>
          </p:nvPr>
        </p:nvGraphicFramePr>
        <p:xfrm>
          <a:off x="331276" y="569087"/>
          <a:ext cx="8492024" cy="3808617"/>
        </p:xfrm>
        <a:graphic>
          <a:graphicData uri="http://schemas.openxmlformats.org/drawingml/2006/table">
            <a:tbl>
              <a:tblPr bandRow="1">
                <a:tableStyleId>{5C22544A-7EE6-4342-B048-85BDC9FD1C3A}</a:tableStyleId>
              </a:tblPr>
              <a:tblGrid>
                <a:gridCol w="4246012">
                  <a:extLst>
                    <a:ext uri="{9D8B030D-6E8A-4147-A177-3AD203B41FA5}">
                      <a16:colId xmlns:a16="http://schemas.microsoft.com/office/drawing/2014/main" val="3506662885"/>
                    </a:ext>
                  </a:extLst>
                </a:gridCol>
                <a:gridCol w="4246012">
                  <a:extLst>
                    <a:ext uri="{9D8B030D-6E8A-4147-A177-3AD203B41FA5}">
                      <a16:colId xmlns:a16="http://schemas.microsoft.com/office/drawing/2014/main" val="2397485498"/>
                    </a:ext>
                  </a:extLst>
                </a:gridCol>
              </a:tblGrid>
              <a:tr h="274741">
                <a:tc gridSpan="2">
                  <a:txBody>
                    <a:bodyPr/>
                    <a:lstStyle/>
                    <a:p>
                      <a:pPr algn="ctr" rtl="0" fontAlgn="base">
                        <a:lnSpc>
                          <a:spcPts val="1425"/>
                        </a:lnSpc>
                      </a:pPr>
                      <a:r>
                        <a:rPr lang="en-US" sz="1400" b="1" i="0">
                          <a:solidFill>
                            <a:schemeClr val="bg1"/>
                          </a:solidFill>
                          <a:effectLst/>
                          <a:latin typeface="Arial"/>
                        </a:rPr>
                        <a:t>Quality Improvement Initiatives</a:t>
                      </a:r>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030A0"/>
                    </a:solidFill>
                  </a:tcPr>
                </a:tc>
                <a:tc hMerge="1">
                  <a:txBody>
                    <a:bodyPr/>
                    <a:lstStyle/>
                    <a:p>
                      <a:endParaRPr lang="en-US"/>
                    </a:p>
                  </a:txBody>
                  <a:tcPr marL="66675" marR="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1D1D1"/>
                    </a:solidFill>
                  </a:tcPr>
                </a:tc>
                <a:extLst>
                  <a:ext uri="{0D108BD9-81ED-4DB2-BD59-A6C34878D82A}">
                    <a16:rowId xmlns:a16="http://schemas.microsoft.com/office/drawing/2014/main" val="177699933"/>
                  </a:ext>
                </a:extLst>
              </a:tr>
              <a:tr h="700589">
                <a:tc>
                  <a:txBody>
                    <a:bodyPr/>
                    <a:lstStyle/>
                    <a:p>
                      <a:pPr algn="l" rtl="0" fontAlgn="base">
                        <a:lnSpc>
                          <a:spcPts val="1425"/>
                        </a:lnSpc>
                      </a:pPr>
                      <a:r>
                        <a:rPr lang="en-US" sz="1400" b="0" i="0">
                          <a:solidFill>
                            <a:srgbClr val="000000"/>
                          </a:solidFill>
                          <a:effectLst/>
                          <a:latin typeface="Arial"/>
                        </a:rPr>
                        <a:t>SPARK: Supporting Nurses’ Professional And Reflective Knowledge </a:t>
                      </a:r>
                      <a:endParaRPr lang="en-US" sz="1400" b="0" i="0">
                        <a:effectLst/>
                        <a:latin typeface="Arial"/>
                      </a:endParaRP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lvl="0" indent="0" algn="l" rtl="0" fontAlgn="base">
                        <a:lnSpc>
                          <a:spcPct val="100000"/>
                        </a:lnSpc>
                        <a:spcBef>
                          <a:spcPts val="0"/>
                        </a:spcBef>
                        <a:spcAft>
                          <a:spcPts val="0"/>
                        </a:spcAft>
                        <a:buNone/>
                      </a:pPr>
                      <a:r>
                        <a:rPr lang="en-US" sz="1400" b="0" i="0" u="none" strike="noStrike" noProof="0">
                          <a:solidFill>
                            <a:srgbClr val="000000"/>
                          </a:solidFill>
                          <a:effectLst/>
                          <a:latin typeface="Arial"/>
                        </a:rPr>
                        <a:t>Prepare for Surgery, Heal Faster (PFS) and Effectiveness in Patients Undergoing Head and Neck Surgery</a:t>
                      </a:r>
                      <a:endParaRPr lang="en-US" sz="1400"/>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4852745"/>
                  </a:ext>
                </a:extLst>
              </a:tr>
              <a:tr h="700589">
                <a:tc>
                  <a:txBody>
                    <a:bodyPr/>
                    <a:lstStyle/>
                    <a:p>
                      <a:pPr algn="l" rtl="0" fontAlgn="base">
                        <a:lnSpc>
                          <a:spcPts val="1425"/>
                        </a:lnSpc>
                      </a:pPr>
                      <a:r>
                        <a:rPr lang="en-US" sz="1400" b="0" i="0">
                          <a:solidFill>
                            <a:srgbClr val="000000"/>
                          </a:solidFill>
                          <a:effectLst/>
                          <a:latin typeface="Arial"/>
                        </a:rPr>
                        <a:t>Standardizing Bereavement Care to Support Outpatient Oncology Nurses </a:t>
                      </a:r>
                      <a:endParaRPr lang="en-US" sz="1400" b="0" i="0">
                        <a:effectLst/>
                        <a:latin typeface="Arial"/>
                      </a:endParaRP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lvl="0" indent="0" algn="l">
                        <a:lnSpc>
                          <a:spcPts val="1425"/>
                        </a:lnSpc>
                        <a:buNone/>
                      </a:pPr>
                      <a:r>
                        <a:rPr lang="en-US" sz="1400" b="0" i="0" u="none" strike="noStrike" noProof="0">
                          <a:solidFill>
                            <a:srgbClr val="000000"/>
                          </a:solidFill>
                          <a:effectLst/>
                          <a:latin typeface="Arial"/>
                        </a:rPr>
                        <a:t>Promoting Mindful Breathing for Anxiety and Stress Reduction Among Surgical Patients and Staff</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9345162"/>
                  </a:ext>
                </a:extLst>
              </a:tr>
              <a:tr h="700589">
                <a:tc>
                  <a:txBody>
                    <a:bodyPr/>
                    <a:lstStyle/>
                    <a:p>
                      <a:pPr algn="l" rtl="0" fontAlgn="base">
                        <a:lnSpc>
                          <a:spcPts val="1425"/>
                        </a:lnSpc>
                      </a:pPr>
                      <a:r>
                        <a:rPr lang="en-US" sz="1400" b="0" i="0">
                          <a:solidFill>
                            <a:srgbClr val="000000"/>
                          </a:solidFill>
                          <a:effectLst/>
                          <a:latin typeface="Arial"/>
                        </a:rPr>
                        <a:t>Utilizing Mindfulness Techniques During Kangaroo Care to Support Parental Stress Reduction </a:t>
                      </a:r>
                      <a:endParaRPr lang="en-US" sz="1400" b="0" i="0">
                        <a:effectLst/>
                        <a:latin typeface="Arial"/>
                      </a:endParaRP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0" lvl="0" indent="0" algn="l">
                        <a:lnSpc>
                          <a:spcPts val="1425"/>
                        </a:lnSpc>
                        <a:buNone/>
                      </a:pPr>
                      <a:r>
                        <a:rPr lang="en-US" sz="1400" b="0" i="0" u="none" strike="noStrike" noProof="0">
                          <a:solidFill>
                            <a:srgbClr val="000000"/>
                          </a:solidFill>
                          <a:effectLst/>
                          <a:latin typeface="Arial"/>
                        </a:rPr>
                        <a:t>Escape to Work: Wellness Initiatives in the Office</a:t>
                      </a:r>
                    </a:p>
                  </a:txBody>
                  <a:tcPr marL="66675" marR="66675"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2505334"/>
                  </a:ext>
                </a:extLst>
              </a:tr>
              <a:tr h="700589">
                <a:tc>
                  <a:txBody>
                    <a:bodyPr/>
                    <a:lstStyle/>
                    <a:p>
                      <a:pPr lvl="0" algn="l">
                        <a:lnSpc>
                          <a:spcPts val="1425"/>
                        </a:lnSpc>
                        <a:buNone/>
                      </a:pPr>
                      <a:r>
                        <a:rPr lang="en-US" sz="1400" b="0" i="0" u="none" strike="noStrike" noProof="0">
                          <a:solidFill>
                            <a:srgbClr val="000000"/>
                          </a:solidFill>
                          <a:effectLst/>
                          <a:latin typeface="Arial"/>
                        </a:rPr>
                        <a:t>Implementation of Monthly Staff Meetings and Employee Rounding to Impact Domains of Wellbeing and Resiliency in the Workplace </a:t>
                      </a:r>
                      <a:endParaRPr lang="en-US" sz="1400"/>
                    </a:p>
                  </a:txBody>
                  <a:tcPr marL="66674" marR="66674" anchor="ctr">
                    <a:lnL w="9524">
                      <a:solidFill>
                        <a:srgbClr val="000000"/>
                      </a:solidFill>
                    </a:lnL>
                    <a:lnR w="9524">
                      <a:solidFill>
                        <a:srgbClr val="000000"/>
                      </a:solidFill>
                    </a:lnR>
                    <a:lnT w="9525" cap="flat" cmpd="sng" algn="ctr">
                      <a:solidFill>
                        <a:srgbClr val="000000"/>
                      </a:solidFill>
                      <a:prstDash val="solid"/>
                      <a:round/>
                      <a:headEnd type="none" w="med" len="med"/>
                      <a:tailEnd type="none" w="med" len="med"/>
                    </a:lnT>
                    <a:lnB w="9524" cap="flat" cmpd="sng" algn="ctr">
                      <a:solidFill>
                        <a:srgbClr val="000000"/>
                      </a:solidFill>
                      <a:prstDash val="solid"/>
                      <a:round/>
                      <a:headEnd type="none" w="med" len="med"/>
                      <a:tailEnd type="none" w="med" len="med"/>
                    </a:lnB>
                    <a:noFill/>
                  </a:tcPr>
                </a:tc>
                <a:tc>
                  <a:txBody>
                    <a:bodyPr/>
                    <a:lstStyle/>
                    <a:p>
                      <a:pPr marL="0" lvl="0" indent="0" algn="l">
                        <a:lnSpc>
                          <a:spcPts val="1425"/>
                        </a:lnSpc>
                        <a:buNone/>
                      </a:pPr>
                      <a:r>
                        <a:rPr lang="en-US" sz="1400" b="0" i="0" u="none" strike="noStrike" noProof="0">
                          <a:solidFill>
                            <a:srgbClr val="000000"/>
                          </a:solidFill>
                          <a:effectLst/>
                          <a:latin typeface="Arial"/>
                        </a:rPr>
                        <a:t>Accessibility of Reiki for Families of Patients Undergoing Surgery</a:t>
                      </a:r>
                    </a:p>
                  </a:txBody>
                  <a:tcPr marL="66674" marR="66674" anchor="ctr">
                    <a:lnL w="9524">
                      <a:solidFill>
                        <a:srgbClr val="000000"/>
                      </a:solidFill>
                    </a:lnL>
                    <a:lnR w="9524">
                      <a:solidFill>
                        <a:srgbClr val="000000"/>
                      </a:solidFill>
                    </a:lnR>
                    <a:lnT w="9525" cap="flat" cmpd="sng" algn="ctr">
                      <a:solidFill>
                        <a:srgbClr val="000000"/>
                      </a:solidFill>
                      <a:prstDash val="solid"/>
                      <a:round/>
                      <a:headEnd type="none" w="med" len="med"/>
                      <a:tailEnd type="none" w="med" len="med"/>
                    </a:lnT>
                    <a:lnB w="9524"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8676815"/>
                  </a:ext>
                </a:extLst>
              </a:tr>
              <a:tr h="700589">
                <a:tc>
                  <a:txBody>
                    <a:bodyPr/>
                    <a:lstStyle/>
                    <a:p>
                      <a:pPr lvl="0" algn="l">
                        <a:lnSpc>
                          <a:spcPct val="100000"/>
                        </a:lnSpc>
                        <a:spcBef>
                          <a:spcPts val="0"/>
                        </a:spcBef>
                        <a:spcAft>
                          <a:spcPts val="0"/>
                        </a:spcAft>
                        <a:buNone/>
                      </a:pPr>
                      <a:r>
                        <a:rPr lang="en-US" sz="1400" b="0" i="0" u="none" strike="noStrike" noProof="0">
                          <a:solidFill>
                            <a:srgbClr val="000000"/>
                          </a:solidFill>
                          <a:effectLst/>
                          <a:latin typeface="Arial"/>
                        </a:rPr>
                        <a:t>Impact of Pre-Shift Mindful Breathing Huddles on Staff Well-Being </a:t>
                      </a:r>
                    </a:p>
                  </a:txBody>
                  <a:tcPr marL="66674" marR="66674" anchor="ctr">
                    <a:lnL w="9524">
                      <a:solidFill>
                        <a:srgbClr val="000000"/>
                      </a:solidFill>
                    </a:lnL>
                    <a:lnR w="9524">
                      <a:solidFill>
                        <a:srgbClr val="000000"/>
                      </a:solidFill>
                    </a:lnR>
                    <a:lnT w="9524">
                      <a:solidFill>
                        <a:srgbClr val="000000"/>
                      </a:solidFill>
                    </a:lnT>
                    <a:lnB w="9524">
                      <a:solidFill>
                        <a:srgbClr val="000000"/>
                      </a:solidFill>
                    </a:lnB>
                    <a:noFill/>
                  </a:tcPr>
                </a:tc>
                <a:tc>
                  <a:txBody>
                    <a:bodyPr/>
                    <a:lstStyle/>
                    <a:p>
                      <a:pPr marL="0" lvl="0" indent="0" algn="l">
                        <a:lnSpc>
                          <a:spcPts val="1425"/>
                        </a:lnSpc>
                        <a:buNone/>
                      </a:pPr>
                      <a:r>
                        <a:rPr lang="en-US" sz="1400" b="0" i="0" u="none" strike="noStrike" noProof="0">
                          <a:solidFill>
                            <a:srgbClr val="000000"/>
                          </a:solidFill>
                          <a:effectLst/>
                          <a:latin typeface="Arial"/>
                        </a:rPr>
                        <a:t>Utilizing Wellness Modalities for Caregivers of Surgical Patients</a:t>
                      </a:r>
                    </a:p>
                  </a:txBody>
                  <a:tcPr marL="66674" marR="66674" anchor="ctr">
                    <a:lnL w="9524">
                      <a:solidFill>
                        <a:srgbClr val="000000"/>
                      </a:solidFill>
                    </a:lnL>
                    <a:lnR w="9524">
                      <a:solidFill>
                        <a:srgbClr val="000000"/>
                      </a:solidFill>
                    </a:lnR>
                    <a:lnT w="9524">
                      <a:solidFill>
                        <a:srgbClr val="000000"/>
                      </a:solidFill>
                    </a:lnT>
                    <a:lnB w="9524">
                      <a:solidFill>
                        <a:srgbClr val="000000"/>
                      </a:solidFill>
                    </a:lnB>
                    <a:noFill/>
                  </a:tcPr>
                </a:tc>
                <a:extLst>
                  <a:ext uri="{0D108BD9-81ED-4DB2-BD59-A6C34878D82A}">
                    <a16:rowId xmlns:a16="http://schemas.microsoft.com/office/drawing/2014/main" val="1346095962"/>
                  </a:ext>
                </a:extLst>
              </a:tr>
            </a:tbl>
          </a:graphicData>
        </a:graphic>
      </p:graphicFrame>
      <p:sp>
        <p:nvSpPr>
          <p:cNvPr id="5" name="Title 4">
            <a:extLst>
              <a:ext uri="{FF2B5EF4-FFF2-40B4-BE49-F238E27FC236}">
                <a16:creationId xmlns:a16="http://schemas.microsoft.com/office/drawing/2014/main" id="{C748B04C-5417-A76F-8E0A-F82BED954169}"/>
              </a:ext>
            </a:extLst>
          </p:cNvPr>
          <p:cNvSpPr>
            <a:spLocks noGrp="1"/>
          </p:cNvSpPr>
          <p:nvPr>
            <p:ph type="title"/>
          </p:nvPr>
        </p:nvSpPr>
        <p:spPr>
          <a:xfrm>
            <a:off x="330103" y="209210"/>
            <a:ext cx="7274033" cy="773799"/>
          </a:xfrm>
        </p:spPr>
        <p:txBody>
          <a:bodyPr/>
          <a:lstStyle/>
          <a:p>
            <a:r>
              <a:rPr lang="en-US">
                <a:cs typeface="Arial"/>
              </a:rPr>
              <a:t>Outcomes</a:t>
            </a:r>
            <a:endParaRPr lang="en-US"/>
          </a:p>
        </p:txBody>
      </p:sp>
    </p:spTree>
    <p:extLst>
      <p:ext uri="{BB962C8B-B14F-4D97-AF65-F5344CB8AC3E}">
        <p14:creationId xmlns:p14="http://schemas.microsoft.com/office/powerpoint/2010/main" val="3261993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52B7D6-D0F6-B395-CB9C-6CB7E009C4E7}"/>
              </a:ext>
            </a:extLst>
          </p:cNvPr>
          <p:cNvSpPr>
            <a:spLocks noGrp="1"/>
          </p:cNvSpPr>
          <p:nvPr>
            <p:ph type="title"/>
          </p:nvPr>
        </p:nvSpPr>
        <p:spPr>
          <a:xfrm>
            <a:off x="347796" y="210190"/>
            <a:ext cx="7443103" cy="677108"/>
          </a:xfrm>
        </p:spPr>
        <p:txBody>
          <a:bodyPr/>
          <a:lstStyle/>
          <a:p>
            <a:r>
              <a:rPr lang="en-US" sz="2400" b="0"/>
              <a:t>Overall Impact</a:t>
            </a:r>
          </a:p>
        </p:txBody>
      </p:sp>
      <p:sp>
        <p:nvSpPr>
          <p:cNvPr id="9" name="Content Placeholder 8">
            <a:extLst>
              <a:ext uri="{FF2B5EF4-FFF2-40B4-BE49-F238E27FC236}">
                <a16:creationId xmlns:a16="http://schemas.microsoft.com/office/drawing/2014/main" id="{EFFEE2C8-8710-21E0-7662-C9DE071F9B7A}"/>
              </a:ext>
            </a:extLst>
          </p:cNvPr>
          <p:cNvSpPr>
            <a:spLocks noGrp="1"/>
          </p:cNvSpPr>
          <p:nvPr>
            <p:ph idx="10"/>
          </p:nvPr>
        </p:nvSpPr>
        <p:spPr>
          <a:xfrm>
            <a:off x="1254998" y="2719358"/>
            <a:ext cx="6634003" cy="882359"/>
          </a:xfrm>
        </p:spPr>
        <p:txBody>
          <a:bodyPr vert="horz" lIns="0" tIns="0" rIns="0" bIns="0" rtlCol="0" anchor="t">
            <a:noAutofit/>
          </a:bodyPr>
          <a:lstStyle/>
          <a:p>
            <a:endParaRPr lang="en-US" sz="1400" b="0">
              <a:solidFill>
                <a:srgbClr val="030303"/>
              </a:solidFill>
              <a:latin typeface="Arial"/>
              <a:cs typeface="Arial"/>
            </a:endParaRPr>
          </a:p>
          <a:p>
            <a:endParaRPr lang="en-US" sz="1400" b="0">
              <a:solidFill>
                <a:srgbClr val="030303"/>
              </a:solidFill>
              <a:latin typeface="Arial"/>
              <a:cs typeface="Arial"/>
            </a:endParaRPr>
          </a:p>
        </p:txBody>
      </p:sp>
      <p:graphicFrame>
        <p:nvGraphicFramePr>
          <p:cNvPr id="7" name="Chart 6">
            <a:extLst>
              <a:ext uri="{FF2B5EF4-FFF2-40B4-BE49-F238E27FC236}">
                <a16:creationId xmlns:a16="http://schemas.microsoft.com/office/drawing/2014/main" id="{4954A77C-D6CC-473E-90AB-8A71D84FE132}"/>
              </a:ext>
            </a:extLst>
          </p:cNvPr>
          <p:cNvGraphicFramePr/>
          <p:nvPr>
            <p:extLst>
              <p:ext uri="{D42A27DB-BD31-4B8C-83A1-F6EECF244321}">
                <p14:modId xmlns:p14="http://schemas.microsoft.com/office/powerpoint/2010/main" val="2578882264"/>
              </p:ext>
            </p:extLst>
          </p:nvPr>
        </p:nvGraphicFramePr>
        <p:xfrm>
          <a:off x="350516" y="1528008"/>
          <a:ext cx="3493308" cy="246154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4CF2910A-99AE-4D7C-B42E-384BE8141E01}"/>
              </a:ext>
            </a:extLst>
          </p:cNvPr>
          <p:cNvSpPr txBox="1"/>
          <p:nvPr/>
        </p:nvSpPr>
        <p:spPr>
          <a:xfrm>
            <a:off x="3406556" y="2476682"/>
            <a:ext cx="874559" cy="575542"/>
          </a:xfrm>
          <a:prstGeom prst="rect">
            <a:avLst/>
          </a:prstGeom>
          <a:noFill/>
        </p:spPr>
        <p:txBody>
          <a:bodyPr wrap="square" lIns="0" tIns="0" rIns="0" bIns="0" rtlCol="0">
            <a:spAutoFit/>
          </a:bodyPr>
          <a:lstStyle/>
          <a:p>
            <a:pPr>
              <a:lnSpc>
                <a:spcPct val="85000"/>
              </a:lnSpc>
            </a:pPr>
            <a:r>
              <a:rPr lang="en-US" sz="2300" b="1">
                <a:solidFill>
                  <a:schemeClr val="bg2">
                    <a:lumMod val="10000"/>
                  </a:schemeClr>
                </a:solidFill>
              </a:rPr>
              <a:t>453</a:t>
            </a:r>
          </a:p>
          <a:p>
            <a:pPr>
              <a:lnSpc>
                <a:spcPct val="85000"/>
              </a:lnSpc>
            </a:pPr>
            <a:r>
              <a:rPr lang="en-US" sz="1050">
                <a:solidFill>
                  <a:schemeClr val="bg2">
                    <a:lumMod val="10000"/>
                  </a:schemeClr>
                </a:solidFill>
              </a:rPr>
              <a:t>Patients and Caregivers</a:t>
            </a:r>
          </a:p>
        </p:txBody>
      </p:sp>
      <p:sp>
        <p:nvSpPr>
          <p:cNvPr id="10" name="TextBox 9">
            <a:extLst>
              <a:ext uri="{FF2B5EF4-FFF2-40B4-BE49-F238E27FC236}">
                <a16:creationId xmlns:a16="http://schemas.microsoft.com/office/drawing/2014/main" id="{A7572A7F-E53B-4189-B683-3B36D9DC64EB}"/>
              </a:ext>
            </a:extLst>
          </p:cNvPr>
          <p:cNvSpPr txBox="1"/>
          <p:nvPr/>
        </p:nvSpPr>
        <p:spPr>
          <a:xfrm>
            <a:off x="531818" y="1235159"/>
            <a:ext cx="874559" cy="575542"/>
          </a:xfrm>
          <a:prstGeom prst="rect">
            <a:avLst/>
          </a:prstGeom>
          <a:noFill/>
        </p:spPr>
        <p:txBody>
          <a:bodyPr wrap="square" lIns="0" tIns="0" rIns="0" bIns="0" rtlCol="0">
            <a:spAutoFit/>
          </a:bodyPr>
          <a:lstStyle/>
          <a:p>
            <a:pPr>
              <a:lnSpc>
                <a:spcPct val="85000"/>
              </a:lnSpc>
            </a:pPr>
            <a:r>
              <a:rPr lang="en-US" sz="2300" b="1">
                <a:solidFill>
                  <a:schemeClr val="bg2">
                    <a:lumMod val="10000"/>
                  </a:schemeClr>
                </a:solidFill>
              </a:rPr>
              <a:t>240</a:t>
            </a:r>
          </a:p>
          <a:p>
            <a:pPr>
              <a:lnSpc>
                <a:spcPct val="85000"/>
              </a:lnSpc>
            </a:pPr>
            <a:r>
              <a:rPr lang="en-US" sz="1050">
                <a:solidFill>
                  <a:schemeClr val="bg2">
                    <a:lumMod val="10000"/>
                  </a:schemeClr>
                </a:solidFill>
              </a:rPr>
              <a:t>Healthcare Professionals</a:t>
            </a:r>
          </a:p>
        </p:txBody>
      </p:sp>
      <p:sp>
        <p:nvSpPr>
          <p:cNvPr id="17" name="Oval 16">
            <a:extLst>
              <a:ext uri="{FF2B5EF4-FFF2-40B4-BE49-F238E27FC236}">
                <a16:creationId xmlns:a16="http://schemas.microsoft.com/office/drawing/2014/main" id="{56F76676-5DD0-4420-8534-6A9416763DC6}"/>
              </a:ext>
            </a:extLst>
          </p:cNvPr>
          <p:cNvSpPr/>
          <p:nvPr/>
        </p:nvSpPr>
        <p:spPr>
          <a:xfrm>
            <a:off x="4571493" y="608175"/>
            <a:ext cx="1901696" cy="1847622"/>
          </a:xfrm>
          <a:prstGeom prst="ellipse">
            <a:avLst/>
          </a:prstGeom>
          <a:solidFill>
            <a:srgbClr val="580F8B"/>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2300" b="1" i="0" u="none" strike="noStrike" kern="0" cap="none" spc="0" normalizeH="0" baseline="0" noProof="0">
                <a:ln>
                  <a:noFill/>
                </a:ln>
                <a:solidFill>
                  <a:srgbClr val="FFFFFF"/>
                </a:solidFill>
                <a:effectLst/>
                <a:uLnTx/>
                <a:uFillTx/>
                <a:latin typeface="Arial" panose="020B0604020202020204"/>
                <a:ea typeface="+mn-ea"/>
                <a:cs typeface="+mn-cs"/>
              </a:rPr>
              <a:t>100%</a:t>
            </a:r>
            <a:endParaRPr lang="en-US" sz="2300" b="1" i="0" u="none" strike="noStrike" kern="0" cap="none" spc="0" normalizeH="0" baseline="0" noProof="0">
              <a:ln>
                <a:noFill/>
              </a:ln>
              <a:solidFill>
                <a:srgbClr val="FFFFFF"/>
              </a:solidFill>
              <a:effectLst/>
              <a:uLnTx/>
              <a:uFillTx/>
              <a:latin typeface="Arial" panose="020B0604020202020204"/>
              <a:cs typeface="Arial"/>
            </a:endParaRPr>
          </a:p>
        </p:txBody>
      </p:sp>
      <p:sp>
        <p:nvSpPr>
          <p:cNvPr id="19" name="Oval 18">
            <a:extLst>
              <a:ext uri="{FF2B5EF4-FFF2-40B4-BE49-F238E27FC236}">
                <a16:creationId xmlns:a16="http://schemas.microsoft.com/office/drawing/2014/main" id="{17B8E438-4BD1-4C67-BD79-C91B65FA1CC5}"/>
              </a:ext>
            </a:extLst>
          </p:cNvPr>
          <p:cNvSpPr/>
          <p:nvPr/>
        </p:nvSpPr>
        <p:spPr>
          <a:xfrm>
            <a:off x="7149316" y="2306702"/>
            <a:ext cx="986212" cy="9770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lnSpc>
                <a:spcPct val="85000"/>
              </a:lnSpc>
            </a:pPr>
            <a:r>
              <a:rPr lang="en-US" sz="1600" b="1"/>
              <a:t>18%</a:t>
            </a:r>
            <a:endParaRPr lang="en-US" sz="1600" b="1">
              <a:cs typeface="Arial"/>
            </a:endParaRPr>
          </a:p>
        </p:txBody>
      </p:sp>
      <p:sp>
        <p:nvSpPr>
          <p:cNvPr id="20" name="Rectangle 19">
            <a:extLst>
              <a:ext uri="{FF2B5EF4-FFF2-40B4-BE49-F238E27FC236}">
                <a16:creationId xmlns:a16="http://schemas.microsoft.com/office/drawing/2014/main" id="{952025EB-613A-4972-B803-D44B0F7AE045}"/>
              </a:ext>
            </a:extLst>
          </p:cNvPr>
          <p:cNvSpPr/>
          <p:nvPr/>
        </p:nvSpPr>
        <p:spPr>
          <a:xfrm>
            <a:off x="6099732" y="3383607"/>
            <a:ext cx="2878089" cy="954107"/>
          </a:xfrm>
          <a:prstGeom prst="rect">
            <a:avLst/>
          </a:prstGeom>
        </p:spPr>
        <p:txBody>
          <a:bodyPr wrap="square" lIns="91440" tIns="45720" rIns="91440" bIns="45720" anchor="t">
            <a:spAutoFit/>
          </a:bodyPr>
          <a:lstStyle/>
          <a:p>
            <a:r>
              <a:rPr lang="en-US" sz="1400"/>
              <a:t>of fellows reported they use IH or holistic nursing skills in their professional practice </a:t>
            </a:r>
            <a:r>
              <a:rPr lang="en-US" sz="1400" b="1"/>
              <a:t>always or often </a:t>
            </a:r>
            <a:r>
              <a:rPr lang="en-US" sz="1400"/>
              <a:t>before the fellowship</a:t>
            </a:r>
          </a:p>
        </p:txBody>
      </p:sp>
      <p:sp>
        <p:nvSpPr>
          <p:cNvPr id="21" name="Rectangle 20">
            <a:extLst>
              <a:ext uri="{FF2B5EF4-FFF2-40B4-BE49-F238E27FC236}">
                <a16:creationId xmlns:a16="http://schemas.microsoft.com/office/drawing/2014/main" id="{6F4B1CF8-2E65-4C3D-B4D0-BAE63B8F92B9}"/>
              </a:ext>
            </a:extLst>
          </p:cNvPr>
          <p:cNvSpPr/>
          <p:nvPr/>
        </p:nvSpPr>
        <p:spPr>
          <a:xfrm>
            <a:off x="6618062" y="804799"/>
            <a:ext cx="2360555" cy="1169551"/>
          </a:xfrm>
          <a:prstGeom prst="rect">
            <a:avLst/>
          </a:prstGeom>
        </p:spPr>
        <p:txBody>
          <a:bodyPr wrap="square" lIns="91440" tIns="45720" rIns="91440" bIns="45720" anchor="t">
            <a:spAutoFit/>
          </a:bodyPr>
          <a:lstStyle/>
          <a:p>
            <a:r>
              <a:rPr lang="en-US" sz="1400" kern="0"/>
              <a:t>of fellows reported they use IH or holistic nursing skills in their professional practice </a:t>
            </a:r>
            <a:r>
              <a:rPr lang="en-US" sz="1400" b="1" kern="0"/>
              <a:t>always or often </a:t>
            </a:r>
            <a:r>
              <a:rPr lang="en-US" sz="1400" kern="0"/>
              <a:t>after the fellowship</a:t>
            </a:r>
            <a:endParaRPr lang="en-US" sz="1400"/>
          </a:p>
        </p:txBody>
      </p:sp>
      <p:sp>
        <p:nvSpPr>
          <p:cNvPr id="2" name="TextBox 1">
            <a:extLst>
              <a:ext uri="{FF2B5EF4-FFF2-40B4-BE49-F238E27FC236}">
                <a16:creationId xmlns:a16="http://schemas.microsoft.com/office/drawing/2014/main" id="{382E750F-D9CC-D45C-CEA8-0A09C3DCCB93}"/>
              </a:ext>
            </a:extLst>
          </p:cNvPr>
          <p:cNvSpPr txBox="1"/>
          <p:nvPr/>
        </p:nvSpPr>
        <p:spPr>
          <a:xfrm>
            <a:off x="533442" y="3988577"/>
            <a:ext cx="28652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in their 3-month pilot phases</a:t>
            </a:r>
            <a:endParaRPr lang="en-US" sz="1400" err="1"/>
          </a:p>
        </p:txBody>
      </p:sp>
      <p:sp>
        <p:nvSpPr>
          <p:cNvPr id="3" name="TextBox 2">
            <a:extLst>
              <a:ext uri="{FF2B5EF4-FFF2-40B4-BE49-F238E27FC236}">
                <a16:creationId xmlns:a16="http://schemas.microsoft.com/office/drawing/2014/main" id="{9756B264-158C-D8E5-05D7-45EF90E5A464}"/>
              </a:ext>
            </a:extLst>
          </p:cNvPr>
          <p:cNvSpPr txBox="1"/>
          <p:nvPr/>
        </p:nvSpPr>
        <p:spPr>
          <a:xfrm>
            <a:off x="5343526" y="4650581"/>
            <a:ext cx="363616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580F8B"/>
                </a:solidFill>
              </a:rPr>
              <a:t>Lerner Health Promotion Program /Department of Integrative Health</a:t>
            </a:r>
            <a:r>
              <a:rPr lang="en-US" sz="800">
                <a:cs typeface="Arial"/>
              </a:rPr>
              <a:t>​</a:t>
            </a:r>
            <a:endParaRPr lang="en-US"/>
          </a:p>
        </p:txBody>
      </p:sp>
    </p:spTree>
    <p:extLst>
      <p:ext uri="{BB962C8B-B14F-4D97-AF65-F5344CB8AC3E}">
        <p14:creationId xmlns:p14="http://schemas.microsoft.com/office/powerpoint/2010/main" val="2443816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4743AA3-F8C4-831E-665A-EC7FF80E063B}"/>
              </a:ext>
            </a:extLst>
          </p:cNvPr>
          <p:cNvSpPr>
            <a:spLocks noGrp="1"/>
          </p:cNvSpPr>
          <p:nvPr>
            <p:ph type="ftr" sz="quarter" idx="14"/>
          </p:nvPr>
        </p:nvSpPr>
        <p:spPr>
          <a:xfrm>
            <a:off x="4857750" y="4514969"/>
            <a:ext cx="3633787" cy="159930"/>
          </a:xfrm>
        </p:spPr>
        <p:txBody>
          <a:bodyPr anchor="t">
            <a:normAutofit/>
          </a:bodyPr>
          <a:lstStyle/>
          <a:p>
            <a:pPr>
              <a:spcAft>
                <a:spcPts val="600"/>
              </a:spcAft>
            </a:pPr>
            <a:r>
              <a:rPr lang="en-US"/>
              <a:t>Lerner Health Promotion Program/Department of Integrative Health</a:t>
            </a:r>
            <a:endParaRPr lang="en-US">
              <a:cs typeface="Arial"/>
            </a:endParaRPr>
          </a:p>
        </p:txBody>
      </p:sp>
      <p:pic>
        <p:nvPicPr>
          <p:cNvPr id="5" name="Content Placeholder 4" descr="A graph of different colored bars&#10;&#10;AI-generated content may be incorrect.">
            <a:extLst>
              <a:ext uri="{FF2B5EF4-FFF2-40B4-BE49-F238E27FC236}">
                <a16:creationId xmlns:a16="http://schemas.microsoft.com/office/drawing/2014/main" id="{EC7E19CE-4D04-330E-9891-FBC240286D6C}"/>
              </a:ext>
            </a:extLst>
          </p:cNvPr>
          <p:cNvPicPr>
            <a:picLocks noGrp="1" noChangeAspect="1"/>
          </p:cNvPicPr>
          <p:nvPr>
            <p:ph idx="13"/>
          </p:nvPr>
        </p:nvPicPr>
        <p:blipFill>
          <a:blip r:embed="rId2"/>
          <a:srcRect l="1368" r="5" b="5"/>
          <a:stretch/>
        </p:blipFill>
        <p:spPr>
          <a:xfrm>
            <a:off x="508180" y="1039777"/>
            <a:ext cx="3771900" cy="3081731"/>
          </a:xfrm>
          <a:noFill/>
        </p:spPr>
      </p:pic>
      <p:pic>
        <p:nvPicPr>
          <p:cNvPr id="7" name="Picture 6">
            <a:extLst>
              <a:ext uri="{FF2B5EF4-FFF2-40B4-BE49-F238E27FC236}">
                <a16:creationId xmlns:a16="http://schemas.microsoft.com/office/drawing/2014/main" id="{32E95959-407C-D349-775B-CCFE2D960088}"/>
              </a:ext>
            </a:extLst>
          </p:cNvPr>
          <p:cNvPicPr>
            <a:picLocks noChangeAspect="1"/>
          </p:cNvPicPr>
          <p:nvPr/>
        </p:nvPicPr>
        <p:blipFill>
          <a:blip r:embed="rId3"/>
          <a:srcRect l="2505" r="2" b="2"/>
          <a:stretch/>
        </p:blipFill>
        <p:spPr>
          <a:xfrm>
            <a:off x="4858018" y="1042761"/>
            <a:ext cx="3810000" cy="3069824"/>
          </a:xfrm>
          <a:prstGeom prst="rect">
            <a:avLst/>
          </a:prstGeom>
          <a:noFill/>
        </p:spPr>
      </p:pic>
      <p:sp>
        <p:nvSpPr>
          <p:cNvPr id="2" name="Title 1">
            <a:extLst>
              <a:ext uri="{FF2B5EF4-FFF2-40B4-BE49-F238E27FC236}">
                <a16:creationId xmlns:a16="http://schemas.microsoft.com/office/drawing/2014/main" id="{E1E36CE0-F337-5A1A-2AB5-7A02D62940D3}"/>
              </a:ext>
            </a:extLst>
          </p:cNvPr>
          <p:cNvSpPr>
            <a:spLocks noGrp="1"/>
          </p:cNvSpPr>
          <p:nvPr>
            <p:ph type="title"/>
          </p:nvPr>
        </p:nvSpPr>
        <p:spPr>
          <a:xfrm>
            <a:off x="418881" y="178343"/>
            <a:ext cx="7274033" cy="773799"/>
          </a:xfrm>
        </p:spPr>
        <p:txBody>
          <a:bodyPr anchor="t">
            <a:normAutofit/>
          </a:bodyPr>
          <a:lstStyle/>
          <a:p>
            <a:r>
              <a:rPr lang="en-US"/>
              <a:t>Outcomes</a:t>
            </a:r>
            <a:endParaRPr lang="en-US">
              <a:cs typeface="Arial"/>
            </a:endParaRPr>
          </a:p>
        </p:txBody>
      </p:sp>
    </p:spTree>
    <p:extLst>
      <p:ext uri="{BB962C8B-B14F-4D97-AF65-F5344CB8AC3E}">
        <p14:creationId xmlns:p14="http://schemas.microsoft.com/office/powerpoint/2010/main" val="2662868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3EBBD-545E-90AF-B38C-B17398295C71}"/>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B6C8C518-02E0-F686-AC27-AE53C1F52D6E}"/>
              </a:ext>
            </a:extLst>
          </p:cNvPr>
          <p:cNvSpPr>
            <a:spLocks noGrp="1"/>
          </p:cNvSpPr>
          <p:nvPr>
            <p:ph type="ftr" sz="quarter" idx="11"/>
          </p:nvPr>
        </p:nvSpPr>
        <p:spPr>
          <a:xfrm>
            <a:off x="5486400" y="4544449"/>
            <a:ext cx="3163909" cy="106303"/>
          </a:xfrm>
        </p:spPr>
        <p:txBody>
          <a:bodyPr/>
          <a:lstStyle/>
          <a:p>
            <a:r>
              <a:rPr lang="en-US"/>
              <a:t>Lerner Health Promotion Program /Department of Integrative Health</a:t>
            </a:r>
          </a:p>
        </p:txBody>
      </p:sp>
      <p:sp>
        <p:nvSpPr>
          <p:cNvPr id="9" name="Content Placeholder 8">
            <a:extLst>
              <a:ext uri="{FF2B5EF4-FFF2-40B4-BE49-F238E27FC236}">
                <a16:creationId xmlns:a16="http://schemas.microsoft.com/office/drawing/2014/main" id="{CD275693-0430-DCC5-545C-F685ACB06347}"/>
              </a:ext>
            </a:extLst>
          </p:cNvPr>
          <p:cNvSpPr>
            <a:spLocks noGrp="1"/>
          </p:cNvSpPr>
          <p:nvPr>
            <p:ph sz="quarter" idx="10"/>
          </p:nvPr>
        </p:nvSpPr>
        <p:spPr>
          <a:xfrm>
            <a:off x="422856" y="1047374"/>
            <a:ext cx="7277100" cy="2651760"/>
          </a:xfrm>
        </p:spPr>
        <p:txBody>
          <a:bodyPr vert="horz" lIns="0" tIns="0" rIns="0" bIns="0" rtlCol="0" anchor="t">
            <a:noAutofit/>
          </a:bodyPr>
          <a:lstStyle/>
          <a:p>
            <a:endParaRPr lang="en-US">
              <a:cs typeface="Arial"/>
            </a:endParaRPr>
          </a:p>
          <a:p>
            <a:pPr lvl="2"/>
            <a:endParaRPr lang="en-US" sz="1200">
              <a:cs typeface="Arial"/>
            </a:endParaRPr>
          </a:p>
        </p:txBody>
      </p:sp>
      <p:sp>
        <p:nvSpPr>
          <p:cNvPr id="4" name="Title 3">
            <a:extLst>
              <a:ext uri="{FF2B5EF4-FFF2-40B4-BE49-F238E27FC236}">
                <a16:creationId xmlns:a16="http://schemas.microsoft.com/office/drawing/2014/main" id="{07E8967E-996A-01BA-F027-B03580638FCE}"/>
              </a:ext>
            </a:extLst>
          </p:cNvPr>
          <p:cNvSpPr>
            <a:spLocks noGrp="1"/>
          </p:cNvSpPr>
          <p:nvPr>
            <p:ph type="title"/>
          </p:nvPr>
        </p:nvSpPr>
        <p:spPr>
          <a:xfrm>
            <a:off x="426025" y="171199"/>
            <a:ext cx="7274033" cy="773799"/>
          </a:xfrm>
        </p:spPr>
        <p:txBody>
          <a:bodyPr/>
          <a:lstStyle/>
          <a:p>
            <a:r>
              <a:rPr lang="en-US"/>
              <a:t>Key Educational Themes </a:t>
            </a:r>
            <a:endParaRPr lang="en-US">
              <a:cs typeface="Arial"/>
            </a:endParaRPr>
          </a:p>
        </p:txBody>
      </p:sp>
      <p:graphicFrame>
        <p:nvGraphicFramePr>
          <p:cNvPr id="2" name="Diagram 1">
            <a:extLst>
              <a:ext uri="{FF2B5EF4-FFF2-40B4-BE49-F238E27FC236}">
                <a16:creationId xmlns:a16="http://schemas.microsoft.com/office/drawing/2014/main" id="{343CB011-CA69-1256-580D-F29C39EB2945}"/>
              </a:ext>
            </a:extLst>
          </p:cNvPr>
          <p:cNvGraphicFramePr/>
          <p:nvPr>
            <p:extLst>
              <p:ext uri="{D42A27DB-BD31-4B8C-83A1-F6EECF244321}">
                <p14:modId xmlns:p14="http://schemas.microsoft.com/office/powerpoint/2010/main" val="4071107262"/>
              </p:ext>
            </p:extLst>
          </p:nvPr>
        </p:nvGraphicFramePr>
        <p:xfrm>
          <a:off x="1191296" y="1048822"/>
          <a:ext cx="6511880" cy="33678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1433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C64FB1-E5A5-F790-FFF5-7112C180ED46}"/>
              </a:ext>
            </a:extLst>
          </p:cNvPr>
          <p:cNvSpPr>
            <a:spLocks noGrp="1"/>
          </p:cNvSpPr>
          <p:nvPr>
            <p:ph type="ftr" sz="quarter" idx="11"/>
          </p:nvPr>
        </p:nvSpPr>
        <p:spPr>
          <a:xfrm>
            <a:off x="5688438" y="4598883"/>
            <a:ext cx="3131712" cy="138499"/>
          </a:xfrm>
        </p:spPr>
        <p:txBody>
          <a:bodyPr/>
          <a:lstStyle/>
          <a:p>
            <a:r>
              <a:rPr lang="en-US"/>
              <a:t>Lerner Health Promotion Program /Department of Integrative Health</a:t>
            </a:r>
            <a:endParaRPr lang="en-US">
              <a:solidFill>
                <a:srgbClr val="000000"/>
              </a:solidFill>
            </a:endParaRPr>
          </a:p>
          <a:p>
            <a:endParaRPr lang="en-US">
              <a:cs typeface="Arial"/>
            </a:endParaRPr>
          </a:p>
        </p:txBody>
      </p:sp>
      <p:sp>
        <p:nvSpPr>
          <p:cNvPr id="5" name="Title 4">
            <a:extLst>
              <a:ext uri="{FF2B5EF4-FFF2-40B4-BE49-F238E27FC236}">
                <a16:creationId xmlns:a16="http://schemas.microsoft.com/office/drawing/2014/main" id="{00E38CEA-C953-C0B4-2E5F-18D15CD20903}"/>
              </a:ext>
            </a:extLst>
          </p:cNvPr>
          <p:cNvSpPr>
            <a:spLocks noGrp="1"/>
          </p:cNvSpPr>
          <p:nvPr>
            <p:ph type="title"/>
          </p:nvPr>
        </p:nvSpPr>
        <p:spPr/>
        <p:txBody>
          <a:bodyPr/>
          <a:lstStyle/>
          <a:p>
            <a:r>
              <a:rPr lang="en-US">
                <a:cs typeface="Arial"/>
              </a:rPr>
              <a:t>Outcomes</a:t>
            </a:r>
            <a:endParaRPr lang="en-US"/>
          </a:p>
        </p:txBody>
      </p:sp>
      <p:sp>
        <p:nvSpPr>
          <p:cNvPr id="7" name="Speech Bubble: Rectangle with Corners Rounded 6">
            <a:extLst>
              <a:ext uri="{FF2B5EF4-FFF2-40B4-BE49-F238E27FC236}">
                <a16:creationId xmlns:a16="http://schemas.microsoft.com/office/drawing/2014/main" id="{2D85D063-EDDB-1F69-00A1-B5FD364EF339}"/>
              </a:ext>
            </a:extLst>
          </p:cNvPr>
          <p:cNvSpPr/>
          <p:nvPr/>
        </p:nvSpPr>
        <p:spPr>
          <a:xfrm>
            <a:off x="3321844" y="3301270"/>
            <a:ext cx="1385887" cy="1212723"/>
          </a:xfrm>
          <a:prstGeom prst="wedgeRoundRectCallou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2871259-D6C5-F78C-DAC1-8544199EB03C}"/>
              </a:ext>
            </a:extLst>
          </p:cNvPr>
          <p:cNvSpPr txBox="1"/>
          <p:nvPr/>
        </p:nvSpPr>
        <p:spPr>
          <a:xfrm>
            <a:off x="3488469" y="3431353"/>
            <a:ext cx="10818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"is necessary for </a:t>
            </a:r>
            <a:r>
              <a:rPr lang="en-US" sz="1400" b="1">
                <a:cs typeface="Arial"/>
              </a:rPr>
              <a:t>staff retention</a:t>
            </a:r>
            <a:r>
              <a:rPr lang="en-US" sz="1400">
                <a:cs typeface="Arial"/>
              </a:rPr>
              <a:t>"</a:t>
            </a:r>
            <a:endParaRPr lang="en-US" sz="1400" err="1"/>
          </a:p>
        </p:txBody>
      </p:sp>
      <p:sp>
        <p:nvSpPr>
          <p:cNvPr id="9" name="Speech Bubble: Rectangle with Corners Rounded 8">
            <a:extLst>
              <a:ext uri="{FF2B5EF4-FFF2-40B4-BE49-F238E27FC236}">
                <a16:creationId xmlns:a16="http://schemas.microsoft.com/office/drawing/2014/main" id="{1BA55A16-F6D5-9A01-36BD-14D0DA9F46F4}"/>
              </a:ext>
            </a:extLst>
          </p:cNvPr>
          <p:cNvSpPr/>
          <p:nvPr/>
        </p:nvSpPr>
        <p:spPr>
          <a:xfrm>
            <a:off x="5064919" y="2644045"/>
            <a:ext cx="2914648" cy="1555623"/>
          </a:xfrm>
          <a:prstGeom prst="wedgeRoundRectCallou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with Corners Rounded 9">
            <a:extLst>
              <a:ext uri="{FF2B5EF4-FFF2-40B4-BE49-F238E27FC236}">
                <a16:creationId xmlns:a16="http://schemas.microsoft.com/office/drawing/2014/main" id="{0765A46F-7E96-78E1-7D46-5E3910038791}"/>
              </a:ext>
            </a:extLst>
          </p:cNvPr>
          <p:cNvSpPr/>
          <p:nvPr/>
        </p:nvSpPr>
        <p:spPr>
          <a:xfrm>
            <a:off x="3479006" y="579502"/>
            <a:ext cx="2728911" cy="1569910"/>
          </a:xfrm>
          <a:prstGeom prst="wedgeRoundRectCallou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FE0B4942-C3BF-3511-3C2F-B8F73F20A03E}"/>
              </a:ext>
            </a:extLst>
          </p:cNvPr>
          <p:cNvSpPr/>
          <p:nvPr/>
        </p:nvSpPr>
        <p:spPr>
          <a:xfrm>
            <a:off x="7100888" y="822389"/>
            <a:ext cx="1385887" cy="1212723"/>
          </a:xfrm>
          <a:prstGeom prst="wedgeRoundRectCallou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55CAD3FB-6296-1E0B-2711-A09751F3531C}"/>
              </a:ext>
            </a:extLst>
          </p:cNvPr>
          <p:cNvSpPr/>
          <p:nvPr/>
        </p:nvSpPr>
        <p:spPr>
          <a:xfrm>
            <a:off x="342900" y="2944084"/>
            <a:ext cx="2271711" cy="1255585"/>
          </a:xfrm>
          <a:prstGeom prst="wedgeRoundRectCallou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Rectangle with Corners Rounded 12">
            <a:extLst>
              <a:ext uri="{FF2B5EF4-FFF2-40B4-BE49-F238E27FC236}">
                <a16:creationId xmlns:a16="http://schemas.microsoft.com/office/drawing/2014/main" id="{5D50F02F-09FF-3F2F-9DB0-0ED06F8DAD78}"/>
              </a:ext>
            </a:extLst>
          </p:cNvPr>
          <p:cNvSpPr/>
          <p:nvPr/>
        </p:nvSpPr>
        <p:spPr>
          <a:xfrm>
            <a:off x="935832" y="1415320"/>
            <a:ext cx="2085974" cy="1227010"/>
          </a:xfrm>
          <a:prstGeom prst="wedgeRoundRectCallou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4D54574-2E07-5256-7A31-10DDBB0536E4}"/>
              </a:ext>
            </a:extLst>
          </p:cNvPr>
          <p:cNvSpPr txBox="1"/>
          <p:nvPr/>
        </p:nvSpPr>
        <p:spPr>
          <a:xfrm>
            <a:off x="1042099" y="1560696"/>
            <a:ext cx="188193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“had a </a:t>
            </a:r>
            <a:r>
              <a:rPr lang="en-US" sz="1400" b="1">
                <a:cs typeface="Arial"/>
              </a:rPr>
              <a:t>tremendous positive impact</a:t>
            </a:r>
            <a:r>
              <a:rPr lang="en-US" sz="1400">
                <a:cs typeface="Arial"/>
              </a:rPr>
              <a:t> on my </a:t>
            </a:r>
            <a:r>
              <a:rPr lang="en-US" sz="1400" b="1">
                <a:cs typeface="Arial"/>
              </a:rPr>
              <a:t>self-care and patient-care</a:t>
            </a:r>
            <a:r>
              <a:rPr lang="en-US" sz="1400">
                <a:cs typeface="Arial"/>
              </a:rPr>
              <a:t>"</a:t>
            </a:r>
            <a:endParaRPr lang="en-US" sz="1400"/>
          </a:p>
        </p:txBody>
      </p:sp>
      <p:sp>
        <p:nvSpPr>
          <p:cNvPr id="15" name="TextBox 14">
            <a:extLst>
              <a:ext uri="{FF2B5EF4-FFF2-40B4-BE49-F238E27FC236}">
                <a16:creationId xmlns:a16="http://schemas.microsoft.com/office/drawing/2014/main" id="{60337F13-7387-36CB-F93F-2F0E0562D9A5}"/>
              </a:ext>
            </a:extLst>
          </p:cNvPr>
          <p:cNvSpPr txBox="1"/>
          <p:nvPr/>
        </p:nvSpPr>
        <p:spPr>
          <a:xfrm>
            <a:off x="3751224" y="653498"/>
            <a:ext cx="222126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"helped me develop the skills I needed to </a:t>
            </a:r>
            <a:r>
              <a:rPr lang="en-US" sz="1400" b="1">
                <a:cs typeface="Arial"/>
              </a:rPr>
              <a:t>improve my well-being as well as the well-being of my patients &amp; coworkers"</a:t>
            </a:r>
            <a:endParaRPr lang="en-US" sz="1400"/>
          </a:p>
        </p:txBody>
      </p:sp>
      <p:sp>
        <p:nvSpPr>
          <p:cNvPr id="16" name="TextBox 15">
            <a:extLst>
              <a:ext uri="{FF2B5EF4-FFF2-40B4-BE49-F238E27FC236}">
                <a16:creationId xmlns:a16="http://schemas.microsoft.com/office/drawing/2014/main" id="{2A812E9F-7BAB-D8E1-D79B-ADA771420AA4}"/>
              </a:ext>
            </a:extLst>
          </p:cNvPr>
          <p:cNvSpPr txBox="1"/>
          <p:nvPr/>
        </p:nvSpPr>
        <p:spPr>
          <a:xfrm>
            <a:off x="5312857" y="3009847"/>
            <a:ext cx="2414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Arial"/>
              </a:rPr>
              <a:t>“</a:t>
            </a:r>
            <a:r>
              <a:rPr lang="en-US" sz="1400">
                <a:solidFill>
                  <a:srgbClr val="32363A"/>
                </a:solidFill>
                <a:cs typeface="Arial"/>
              </a:rPr>
              <a:t>helped me learn how to more </a:t>
            </a:r>
            <a:r>
              <a:rPr lang="en-US" sz="1400" b="1">
                <a:solidFill>
                  <a:srgbClr val="32363A"/>
                </a:solidFill>
                <a:cs typeface="Arial"/>
              </a:rPr>
              <a:t>systematically apply holistic modalities within a large institution</a:t>
            </a:r>
            <a:r>
              <a:rPr lang="en-US" sz="1400">
                <a:solidFill>
                  <a:srgbClr val="32363A"/>
                </a:solidFill>
                <a:cs typeface="Arial"/>
              </a:rPr>
              <a:t>”,</a:t>
            </a:r>
            <a:endParaRPr lang="en-US" sz="1400"/>
          </a:p>
        </p:txBody>
      </p:sp>
      <p:sp>
        <p:nvSpPr>
          <p:cNvPr id="18" name="TextBox 17">
            <a:extLst>
              <a:ext uri="{FF2B5EF4-FFF2-40B4-BE49-F238E27FC236}">
                <a16:creationId xmlns:a16="http://schemas.microsoft.com/office/drawing/2014/main" id="{5EB8C8FA-FE39-1649-BEA8-9BD53250F53C}"/>
              </a:ext>
            </a:extLst>
          </p:cNvPr>
          <p:cNvSpPr txBox="1"/>
          <p:nvPr/>
        </p:nvSpPr>
        <p:spPr>
          <a:xfrm>
            <a:off x="7252999" y="955807"/>
            <a:ext cx="109261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2363A"/>
                </a:solidFill>
                <a:cs typeface="Arial"/>
              </a:rPr>
              <a:t>“</a:t>
            </a:r>
            <a:r>
              <a:rPr lang="en-US" sz="1400" b="1">
                <a:solidFill>
                  <a:srgbClr val="32363A"/>
                </a:solidFill>
                <a:cs typeface="Arial"/>
              </a:rPr>
              <a:t>truly changed my life for the better</a:t>
            </a:r>
            <a:r>
              <a:rPr lang="en-US" sz="1400">
                <a:solidFill>
                  <a:srgbClr val="32363A"/>
                </a:solidFill>
                <a:cs typeface="Arial"/>
              </a:rPr>
              <a:t>”</a:t>
            </a:r>
            <a:endParaRPr lang="en-US" sz="1400"/>
          </a:p>
        </p:txBody>
      </p:sp>
      <p:sp>
        <p:nvSpPr>
          <p:cNvPr id="19" name="TextBox 18">
            <a:extLst>
              <a:ext uri="{FF2B5EF4-FFF2-40B4-BE49-F238E27FC236}">
                <a16:creationId xmlns:a16="http://schemas.microsoft.com/office/drawing/2014/main" id="{853E8EDC-ECDB-2608-D3D0-9CC41E2F158E}"/>
              </a:ext>
            </a:extLst>
          </p:cNvPr>
          <p:cNvSpPr txBox="1"/>
          <p:nvPr/>
        </p:nvSpPr>
        <p:spPr>
          <a:xfrm>
            <a:off x="506879" y="3195535"/>
            <a:ext cx="1881937" cy="7672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32363A"/>
                </a:solidFill>
                <a:cs typeface="Arial"/>
              </a:rPr>
              <a:t>“changed my life both personally and professionally”</a:t>
            </a:r>
            <a:endParaRPr lang="en-US" sz="1400"/>
          </a:p>
        </p:txBody>
      </p:sp>
      <p:sp>
        <p:nvSpPr>
          <p:cNvPr id="20" name="TextBox 19">
            <a:extLst>
              <a:ext uri="{FF2B5EF4-FFF2-40B4-BE49-F238E27FC236}">
                <a16:creationId xmlns:a16="http://schemas.microsoft.com/office/drawing/2014/main" id="{1A8E2BE9-EBF2-CFAC-D59B-0C36C4605EA9}"/>
              </a:ext>
            </a:extLst>
          </p:cNvPr>
          <p:cNvSpPr txBox="1"/>
          <p:nvPr/>
        </p:nvSpPr>
        <p:spPr>
          <a:xfrm>
            <a:off x="528512" y="874770"/>
            <a:ext cx="27099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cs typeface="Arial"/>
              </a:rPr>
              <a:t>Fellows said the fellowship:</a:t>
            </a:r>
            <a:endParaRPr lang="en-US" sz="1400" err="1">
              <a:cs typeface="Arial" panose="020B0604020202020204"/>
            </a:endParaRPr>
          </a:p>
        </p:txBody>
      </p:sp>
    </p:spTree>
    <p:extLst>
      <p:ext uri="{BB962C8B-B14F-4D97-AF65-F5344CB8AC3E}">
        <p14:creationId xmlns:p14="http://schemas.microsoft.com/office/powerpoint/2010/main" val="900402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30AC-503A-0FA3-CA24-89C1D6FFF41E}"/>
              </a:ext>
            </a:extLst>
          </p:cNvPr>
          <p:cNvSpPr>
            <a:spLocks noGrp="1"/>
          </p:cNvSpPr>
          <p:nvPr>
            <p:ph type="title"/>
          </p:nvPr>
        </p:nvSpPr>
        <p:spPr>
          <a:xfrm>
            <a:off x="397450" y="135481"/>
            <a:ext cx="7274033" cy="773799"/>
          </a:xfrm>
        </p:spPr>
        <p:txBody>
          <a:bodyPr/>
          <a:lstStyle/>
          <a:p>
            <a:r>
              <a:rPr lang="en-US" b="0">
                <a:cs typeface="Arial"/>
              </a:rPr>
              <a:t>Opportunities</a:t>
            </a:r>
            <a:endParaRPr lang="en-US" b="0"/>
          </a:p>
        </p:txBody>
      </p:sp>
      <p:graphicFrame>
        <p:nvGraphicFramePr>
          <p:cNvPr id="5" name="Table 4">
            <a:extLst>
              <a:ext uri="{FF2B5EF4-FFF2-40B4-BE49-F238E27FC236}">
                <a16:creationId xmlns:a16="http://schemas.microsoft.com/office/drawing/2014/main" id="{DD8F3B5F-A29E-48A1-8F54-7EE4A6D8BC1C}"/>
              </a:ext>
            </a:extLst>
          </p:cNvPr>
          <p:cNvGraphicFramePr>
            <a:graphicFrameLocks noGrp="1"/>
          </p:cNvGraphicFramePr>
          <p:nvPr>
            <p:extLst>
              <p:ext uri="{D42A27DB-BD31-4B8C-83A1-F6EECF244321}">
                <p14:modId xmlns:p14="http://schemas.microsoft.com/office/powerpoint/2010/main" val="225473897"/>
              </p:ext>
            </p:extLst>
          </p:nvPr>
        </p:nvGraphicFramePr>
        <p:xfrm>
          <a:off x="304799" y="910084"/>
          <a:ext cx="8530308" cy="3465608"/>
        </p:xfrm>
        <a:graphic>
          <a:graphicData uri="http://schemas.openxmlformats.org/drawingml/2006/table">
            <a:tbl>
              <a:tblPr firstRow="1" bandRow="1">
                <a:tableStyleId>{5C22544A-7EE6-4342-B048-85BDC9FD1C3A}</a:tableStyleId>
              </a:tblPr>
              <a:tblGrid>
                <a:gridCol w="4265154">
                  <a:extLst>
                    <a:ext uri="{9D8B030D-6E8A-4147-A177-3AD203B41FA5}">
                      <a16:colId xmlns:a16="http://schemas.microsoft.com/office/drawing/2014/main" val="2238338937"/>
                    </a:ext>
                  </a:extLst>
                </a:gridCol>
                <a:gridCol w="4265154">
                  <a:extLst>
                    <a:ext uri="{9D8B030D-6E8A-4147-A177-3AD203B41FA5}">
                      <a16:colId xmlns:a16="http://schemas.microsoft.com/office/drawing/2014/main" val="2997723761"/>
                    </a:ext>
                  </a:extLst>
                </a:gridCol>
              </a:tblGrid>
              <a:tr h="398949">
                <a:tc>
                  <a:txBody>
                    <a:bodyPr/>
                    <a:lstStyle/>
                    <a:p>
                      <a:pPr algn="ctr"/>
                      <a:r>
                        <a:rPr lang="en-US"/>
                        <a:t>Opportunity</a:t>
                      </a:r>
                    </a:p>
                  </a:txBody>
                  <a:tcPr>
                    <a:lnB w="12700">
                      <a:solidFill>
                        <a:schemeClr val="tx1"/>
                      </a:solidFill>
                    </a:lnB>
                    <a:solidFill>
                      <a:schemeClr val="accent6">
                        <a:lumMod val="50000"/>
                      </a:schemeClr>
                    </a:solidFill>
                  </a:tcPr>
                </a:tc>
                <a:tc>
                  <a:txBody>
                    <a:bodyPr/>
                    <a:lstStyle/>
                    <a:p>
                      <a:pPr algn="ctr"/>
                      <a:r>
                        <a:rPr lang="en-US"/>
                        <a:t>Action</a:t>
                      </a:r>
                    </a:p>
                  </a:txBody>
                  <a:tcPr>
                    <a:lnB w="12700">
                      <a:solidFill>
                        <a:schemeClr val="tx1"/>
                      </a:solidFill>
                    </a:lnB>
                    <a:solidFill>
                      <a:schemeClr val="accent6">
                        <a:lumMod val="50000"/>
                      </a:schemeClr>
                    </a:solidFill>
                  </a:tcPr>
                </a:tc>
                <a:extLst>
                  <a:ext uri="{0D108BD9-81ED-4DB2-BD59-A6C34878D82A}">
                    <a16:rowId xmlns:a16="http://schemas.microsoft.com/office/drawing/2014/main" val="618782053"/>
                  </a:ext>
                </a:extLst>
              </a:tr>
              <a:tr h="398949">
                <a:tc>
                  <a:txBody>
                    <a:bodyPr/>
                    <a:lstStyle/>
                    <a:p>
                      <a:pPr marL="285750" lvl="0" indent="-285750">
                        <a:buFont typeface="Arial" panose="020B0604020202020204" pitchFamily="34" charset="0"/>
                        <a:buChar char="•"/>
                      </a:pPr>
                      <a:r>
                        <a:rPr lang="en-US" sz="1400"/>
                        <a:t>Improve digital learning platform</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285750" lvl="0" indent="-285750">
                        <a:buFont typeface="Arial" panose="020B0604020202020204" pitchFamily="34" charset="0"/>
                        <a:buChar char="•"/>
                      </a:pPr>
                      <a:r>
                        <a:rPr lang="en-US" sz="1400"/>
                        <a:t>Utilization of Brightspace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817990512"/>
                  </a:ext>
                </a:extLst>
              </a:tr>
              <a:tr h="1087132">
                <a:tc>
                  <a:txBody>
                    <a:bodyPr/>
                    <a:lstStyle/>
                    <a:p>
                      <a:pPr lvl="0" rtl="0">
                        <a:buNone/>
                      </a:pPr>
                      <a:r>
                        <a:rPr lang="en-US" sz="1400" b="0" i="0" u="none" strike="noStrike" kern="1200">
                          <a:solidFill>
                            <a:schemeClr val="dk1"/>
                          </a:solidFill>
                          <a:effectLst/>
                          <a:latin typeface="+mn-lt"/>
                          <a:ea typeface="+mn-ea"/>
                          <a:cs typeface="+mn-cs"/>
                        </a:rPr>
                        <a:t>Additional time for:</a:t>
                      </a:r>
                      <a:r>
                        <a:rPr lang="en-US" sz="1400" b="0" i="0" kern="1200">
                          <a:solidFill>
                            <a:schemeClr val="dk1"/>
                          </a:solidFill>
                          <a:effectLst/>
                          <a:latin typeface="+mn-lt"/>
                          <a:ea typeface="+mn-ea"/>
                          <a:cs typeface="+mn-cs"/>
                        </a:rPr>
                        <a:t>​</a:t>
                      </a:r>
                      <a:endParaRPr lang="en-US" sz="1400"/>
                    </a:p>
                    <a:p>
                      <a:pPr marL="285750" lvl="0" indent="-285750" rtl="0">
                        <a:buFont typeface="Arial" panose="020B0604020202020204" pitchFamily="34" charset="0"/>
                        <a:buChar char="•"/>
                      </a:pPr>
                      <a:r>
                        <a:rPr lang="en-US" sz="1400" b="0" i="0" u="none" strike="noStrike" kern="1200">
                          <a:solidFill>
                            <a:schemeClr val="dk1"/>
                          </a:solidFill>
                          <a:effectLst/>
                          <a:latin typeface="+mn-lt"/>
                          <a:ea typeface="+mn-ea"/>
                          <a:cs typeface="+mn-cs"/>
                        </a:rPr>
                        <a:t>Collaborative Learning and Brainstorming</a:t>
                      </a:r>
                      <a:r>
                        <a:rPr lang="en-US" sz="1400" b="0" i="0" kern="1200">
                          <a:solidFill>
                            <a:schemeClr val="dk1"/>
                          </a:solidFill>
                          <a:effectLst/>
                          <a:latin typeface="+mn-lt"/>
                          <a:ea typeface="+mn-ea"/>
                          <a:cs typeface="+mn-cs"/>
                        </a:rPr>
                        <a:t>​</a:t>
                      </a:r>
                      <a:endParaRPr lang="en-US" sz="1400" b="0"/>
                    </a:p>
                    <a:p>
                      <a:pPr marL="285750" lvl="0" indent="-285750">
                        <a:buFont typeface="Arial" panose="020B0604020202020204" pitchFamily="34" charset="0"/>
                        <a:buChar char="•"/>
                      </a:pPr>
                      <a:endParaRPr lang="en-US" sz="1400" b="0" i="0" kern="1200">
                        <a:solidFill>
                          <a:schemeClr val="dk1"/>
                        </a:solidFill>
                        <a:effectLst/>
                        <a:latin typeface="+mn-lt"/>
                        <a:ea typeface="+mn-ea"/>
                        <a:cs typeface="+mn-cs"/>
                      </a:endParaRPr>
                    </a:p>
                    <a:p>
                      <a:pPr marL="285750" lvl="0" indent="-285750" rtl="0">
                        <a:buFont typeface="Arial" panose="020B0604020202020204" pitchFamily="34" charset="0"/>
                        <a:buChar char="•"/>
                      </a:pPr>
                      <a:r>
                        <a:rPr lang="en-US" sz="1400" b="0" i="0" u="none" strike="noStrike" kern="1200">
                          <a:solidFill>
                            <a:schemeClr val="dk1"/>
                          </a:solidFill>
                          <a:effectLst/>
                          <a:latin typeface="+mn-lt"/>
                          <a:ea typeface="+mn-ea"/>
                          <a:cs typeface="+mn-cs"/>
                        </a:rPr>
                        <a:t>Project Feedback and Support</a:t>
                      </a:r>
                      <a:endParaRPr lang="en-US" sz="1400" b="0" i="0" kern="1200">
                        <a:solidFill>
                          <a:schemeClr val="dk1"/>
                        </a:solidFill>
                        <a:effectLst/>
                        <a:latin typeface="+mn-lt"/>
                        <a:ea typeface="+mn-ea"/>
                        <a:cs typeface="+mn-cs"/>
                      </a:endParaRP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285750" lvl="0" indent="-285750" rtl="0">
                        <a:buFont typeface="Arial" panose="020B0604020202020204" pitchFamily="34" charset="0"/>
                        <a:buChar char="•"/>
                      </a:pPr>
                      <a:r>
                        <a:rPr lang="en-US" sz="1400" b="0" i="0" u="none" strike="noStrike" kern="1200">
                          <a:solidFill>
                            <a:schemeClr val="dk1"/>
                          </a:solidFill>
                          <a:effectLst/>
                          <a:latin typeface="+mn-lt"/>
                          <a:ea typeface="+mn-ea"/>
                          <a:cs typeface="+mn-cs"/>
                        </a:rPr>
                        <a:t>Addition of group mentor sessions vs. individual sessions with reflective group sharing</a:t>
                      </a:r>
                    </a:p>
                    <a:p>
                      <a:pPr marL="285750" lvl="0" indent="-285750">
                        <a:buFont typeface="Arial" panose="020B0604020202020204" pitchFamily="34" charset="0"/>
                        <a:buChar char="•"/>
                      </a:pPr>
                      <a:r>
                        <a:rPr lang="en-US" sz="1400" b="0" i="0" u="none" strike="noStrike" kern="1200">
                          <a:solidFill>
                            <a:schemeClr val="dk1"/>
                          </a:solidFill>
                          <a:effectLst/>
                          <a:latin typeface="+mn-lt"/>
                          <a:ea typeface="+mn-ea"/>
                          <a:cs typeface="+mn-cs"/>
                        </a:rPr>
                        <a:t>Addition of 1 in-person workshop and virtual community check-in</a:t>
                      </a:r>
                    </a:p>
                    <a:p>
                      <a:pPr marL="285750" lvl="0" indent="-285750">
                        <a:buFont typeface="Arial" panose="020B0604020202020204" pitchFamily="34" charset="0"/>
                        <a:buChar char="•"/>
                      </a:pPr>
                      <a:r>
                        <a:rPr lang="en-US" sz="1400" b="0" i="0" u="none" strike="noStrike" kern="1200">
                          <a:solidFill>
                            <a:schemeClr val="dk1"/>
                          </a:solidFill>
                          <a:effectLst/>
                          <a:latin typeface="+mn-lt"/>
                          <a:ea typeface="+mn-ea"/>
                          <a:cs typeface="+mn-cs"/>
                        </a:rPr>
                        <a:t>Promotion of group-based projects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729516597"/>
                  </a:ext>
                </a:extLst>
              </a:tr>
              <a:tr h="777950">
                <a:tc>
                  <a:txBody>
                    <a:bodyPr/>
                    <a:lstStyle/>
                    <a:p>
                      <a:pPr marL="285750" lvl="0" indent="-285750">
                        <a:buFont typeface="Arial" panose="020B0604020202020204" pitchFamily="34" charset="0"/>
                        <a:buChar char="•"/>
                      </a:pPr>
                      <a:r>
                        <a:rPr lang="en-US" sz="1400"/>
                        <a:t>Additional time for skills development</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285750" lvl="0" indent="-285750">
                        <a:buFont typeface="Arial" panose="020B0604020202020204" pitchFamily="34" charset="0"/>
                        <a:buChar char="•"/>
                      </a:pPr>
                      <a:r>
                        <a:rPr lang="en-US" sz="1400"/>
                        <a:t>Skills workshop developed and integrated into Immersive Day</a:t>
                      </a:r>
                    </a:p>
                    <a:p>
                      <a:pPr marL="285750" lvl="0" indent="-285750">
                        <a:buFont typeface="Arial" panose="020B0604020202020204" pitchFamily="34" charset="0"/>
                        <a:buChar char="•"/>
                      </a:pPr>
                      <a:r>
                        <a:rPr lang="en-US" sz="1400"/>
                        <a:t>Option for Immersive Day elective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8859533"/>
                  </a:ext>
                </a:extLst>
              </a:tr>
              <a:tr h="708133">
                <a:tc>
                  <a:txBody>
                    <a:bodyPr/>
                    <a:lstStyle/>
                    <a:p>
                      <a:pPr marL="285750" lvl="0" indent="-285750">
                        <a:buFont typeface="Arial" panose="020B0604020202020204" pitchFamily="34" charset="0"/>
                        <a:buChar char="•"/>
                      </a:pPr>
                      <a:r>
                        <a:rPr lang="en-US" sz="1400"/>
                        <a:t>Additional support for scholarly dissemination</a:t>
                      </a:r>
                    </a:p>
                  </a:txBody>
                  <a:tcPr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285750" lvl="0" indent="-285750">
                        <a:buFont typeface="Arial" panose="020B0604020202020204" pitchFamily="34" charset="0"/>
                        <a:buChar char="•"/>
                      </a:pPr>
                      <a:r>
                        <a:rPr lang="en-US" sz="1400" b="0" i="0" u="none" strike="noStrike" noProof="0">
                          <a:solidFill>
                            <a:srgbClr val="000000"/>
                          </a:solidFill>
                          <a:latin typeface="Arial"/>
                        </a:rPr>
                        <a:t>Addition of workshop including abstract writing, manuscript tips, resume development, poster development, authorship</a:t>
                      </a:r>
                      <a:endParaRPr lang="en-US" sz="1400"/>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584673934"/>
                  </a:ext>
                </a:extLst>
              </a:tr>
            </a:tbl>
          </a:graphicData>
        </a:graphic>
      </p:graphicFrame>
      <p:sp>
        <p:nvSpPr>
          <p:cNvPr id="3" name="TextBox 2">
            <a:extLst>
              <a:ext uri="{FF2B5EF4-FFF2-40B4-BE49-F238E27FC236}">
                <a16:creationId xmlns:a16="http://schemas.microsoft.com/office/drawing/2014/main" id="{A66EB1EE-B05E-B958-A738-20776413462A}"/>
              </a:ext>
            </a:extLst>
          </p:cNvPr>
          <p:cNvSpPr txBox="1"/>
          <p:nvPr/>
        </p:nvSpPr>
        <p:spPr>
          <a:xfrm>
            <a:off x="5514976" y="4600575"/>
            <a:ext cx="341471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580F8B"/>
                </a:solidFill>
              </a:rPr>
              <a:t>Lerner Health Promotion Program /Department of Integrative Health</a:t>
            </a:r>
            <a:r>
              <a:rPr lang="en-US" sz="800">
                <a:cs typeface="Arial"/>
              </a:rPr>
              <a:t>​</a:t>
            </a:r>
            <a:endParaRPr lang="en-US"/>
          </a:p>
        </p:txBody>
      </p:sp>
    </p:spTree>
    <p:extLst>
      <p:ext uri="{BB962C8B-B14F-4D97-AF65-F5344CB8AC3E}">
        <p14:creationId xmlns:p14="http://schemas.microsoft.com/office/powerpoint/2010/main" val="3292374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2C3671F-6D1F-16F1-7270-3136A03871C1}"/>
              </a:ext>
            </a:extLst>
          </p:cNvPr>
          <p:cNvSpPr>
            <a:spLocks noGrp="1"/>
          </p:cNvSpPr>
          <p:nvPr>
            <p:ph type="ftr" sz="quarter" idx="14"/>
          </p:nvPr>
        </p:nvSpPr>
        <p:spPr>
          <a:xfrm>
            <a:off x="5036344" y="4514969"/>
            <a:ext cx="3155156" cy="159930"/>
          </a:xfrm>
        </p:spPr>
        <p:txBody>
          <a:bodyPr vert="horz" lIns="0" tIns="0" rIns="0" bIns="0" rtlCol="0" anchor="t" anchorCtr="0">
            <a:noAutofit/>
          </a:bodyPr>
          <a:lstStyle/>
          <a:p>
            <a:pPr>
              <a:lnSpc>
                <a:spcPct val="90000"/>
              </a:lnSpc>
              <a:spcAft>
                <a:spcPts val="600"/>
              </a:spcAft>
            </a:pPr>
            <a:r>
              <a:rPr lang="en-US"/>
              <a:t>Lerner Health Promotion Program /Department of Integrative Health</a:t>
            </a:r>
            <a:endParaRPr lang="en-US">
              <a:cs typeface="Arial"/>
            </a:endParaRPr>
          </a:p>
          <a:p>
            <a:pPr>
              <a:lnSpc>
                <a:spcPct val="90000"/>
              </a:lnSpc>
              <a:spcAft>
                <a:spcPts val="600"/>
              </a:spcAft>
            </a:pPr>
            <a:endParaRPr lang="en-US" sz="400"/>
          </a:p>
        </p:txBody>
      </p:sp>
      <p:pic>
        <p:nvPicPr>
          <p:cNvPr id="2" name="Picture 1" descr="AHNA - Healing Beyond Borders">
            <a:extLst>
              <a:ext uri="{FF2B5EF4-FFF2-40B4-BE49-F238E27FC236}">
                <a16:creationId xmlns:a16="http://schemas.microsoft.com/office/drawing/2014/main" id="{639E91E9-77C5-CB06-A47A-50E0C4A2A322}"/>
              </a:ext>
            </a:extLst>
          </p:cNvPr>
          <p:cNvPicPr>
            <a:picLocks noChangeAspect="1"/>
          </p:cNvPicPr>
          <p:nvPr/>
        </p:nvPicPr>
        <p:blipFill>
          <a:blip r:embed="rId2"/>
          <a:stretch>
            <a:fillRect/>
          </a:stretch>
        </p:blipFill>
        <p:spPr>
          <a:xfrm>
            <a:off x="5709217" y="1700251"/>
            <a:ext cx="2921795" cy="1737841"/>
          </a:xfrm>
          <a:prstGeom prst="rect">
            <a:avLst/>
          </a:prstGeom>
          <a:noFill/>
        </p:spPr>
      </p:pic>
      <p:sp>
        <p:nvSpPr>
          <p:cNvPr id="4" name="Content Placeholder 3">
            <a:extLst>
              <a:ext uri="{FF2B5EF4-FFF2-40B4-BE49-F238E27FC236}">
                <a16:creationId xmlns:a16="http://schemas.microsoft.com/office/drawing/2014/main" id="{1BA9C7E0-BA91-F413-0C86-6D815D35F67D}"/>
              </a:ext>
            </a:extLst>
          </p:cNvPr>
          <p:cNvSpPr>
            <a:spLocks noGrp="1"/>
          </p:cNvSpPr>
          <p:nvPr>
            <p:ph idx="1"/>
          </p:nvPr>
        </p:nvSpPr>
        <p:spPr>
          <a:xfrm>
            <a:off x="502444" y="1011671"/>
            <a:ext cx="4967287" cy="2676918"/>
          </a:xfrm>
        </p:spPr>
        <p:txBody>
          <a:bodyPr vert="horz" lIns="0" tIns="0" rIns="0" bIns="0" rtlCol="0" anchor="t">
            <a:noAutofit/>
          </a:bodyPr>
          <a:lstStyle/>
          <a:p>
            <a:pPr marL="285750" indent="-285750">
              <a:lnSpc>
                <a:spcPct val="102000"/>
              </a:lnSpc>
              <a:spcAft>
                <a:spcPts val="600"/>
              </a:spcAft>
              <a:buChar char="•"/>
            </a:pPr>
            <a:r>
              <a:rPr lang="en-US" b="0">
                <a:solidFill>
                  <a:schemeClr val="tx1"/>
                </a:solidFill>
              </a:rPr>
              <a:t>Measure retention, certifications/promotions, and wellbeing 1 year post fellowship</a:t>
            </a:r>
            <a:endParaRPr lang="en-US" b="0">
              <a:solidFill>
                <a:schemeClr val="tx1"/>
              </a:solidFill>
              <a:cs typeface="Arial"/>
            </a:endParaRPr>
          </a:p>
          <a:p>
            <a:pPr marL="285750" indent="-285750">
              <a:lnSpc>
                <a:spcPct val="102000"/>
              </a:lnSpc>
              <a:spcAft>
                <a:spcPts val="600"/>
              </a:spcAft>
              <a:buChar char="•"/>
            </a:pPr>
            <a:r>
              <a:rPr lang="en-US" b="0">
                <a:solidFill>
                  <a:schemeClr val="tx1"/>
                </a:solidFill>
              </a:rPr>
              <a:t>Receive recognition as an American Holistic Nurses Association (AHNA) Endorsed Program</a:t>
            </a:r>
            <a:endParaRPr lang="en-US" b="0">
              <a:solidFill>
                <a:schemeClr val="tx1"/>
              </a:solidFill>
              <a:cs typeface="Arial"/>
            </a:endParaRPr>
          </a:p>
          <a:p>
            <a:pPr marL="285750" indent="-285750">
              <a:lnSpc>
                <a:spcPct val="102000"/>
              </a:lnSpc>
              <a:spcAft>
                <a:spcPts val="600"/>
              </a:spcAft>
              <a:buChar char="•"/>
            </a:pPr>
            <a:r>
              <a:rPr lang="en-US" b="0">
                <a:solidFill>
                  <a:schemeClr val="tx1"/>
                </a:solidFill>
              </a:rPr>
              <a:t>Offer fellowship opportunity to RNs nationwide</a:t>
            </a:r>
            <a:endParaRPr lang="en-US" b="0">
              <a:solidFill>
                <a:schemeClr val="tx1"/>
              </a:solidFill>
              <a:cs typeface="Arial"/>
            </a:endParaRPr>
          </a:p>
          <a:p>
            <a:pPr marL="285750" indent="-285750">
              <a:lnSpc>
                <a:spcPct val="102000"/>
              </a:lnSpc>
              <a:spcAft>
                <a:spcPts val="600"/>
              </a:spcAft>
              <a:buChar char="•"/>
            </a:pPr>
            <a:r>
              <a:rPr lang="en-US" b="0">
                <a:solidFill>
                  <a:schemeClr val="tx1"/>
                </a:solidFill>
              </a:rPr>
              <a:t>Continue to focus on collaborative relationship building to expand innovative care models</a:t>
            </a:r>
            <a:endParaRPr lang="en-US" b="0">
              <a:solidFill>
                <a:schemeClr val="tx1"/>
              </a:solidFill>
              <a:cs typeface="Arial"/>
            </a:endParaRPr>
          </a:p>
          <a:p>
            <a:pPr marL="285750" indent="-285750">
              <a:lnSpc>
                <a:spcPct val="102000"/>
              </a:lnSpc>
              <a:spcAft>
                <a:spcPts val="600"/>
              </a:spcAft>
              <a:buChar char="•"/>
            </a:pPr>
            <a:r>
              <a:rPr lang="en-US" b="0">
                <a:solidFill>
                  <a:schemeClr val="tx1"/>
                </a:solidFill>
              </a:rPr>
              <a:t>Manuscript </a:t>
            </a:r>
            <a:r>
              <a:rPr lang="en-US" b="0" i="1">
                <a:solidFill>
                  <a:schemeClr val="tx1"/>
                </a:solidFill>
              </a:rPr>
              <a:t>Lerner Holistic Integrative Health Nursing Fellowship: A Whole Health Approach to Education and Practice</a:t>
            </a:r>
            <a:r>
              <a:rPr lang="en-US" b="0">
                <a:solidFill>
                  <a:schemeClr val="tx1"/>
                </a:solidFill>
              </a:rPr>
              <a:t> submitted to the Journal of Holistic Nursing</a:t>
            </a:r>
            <a:endParaRPr lang="en-US" b="0">
              <a:solidFill>
                <a:schemeClr val="tx1"/>
              </a:solidFill>
              <a:cs typeface="Arial"/>
            </a:endParaRPr>
          </a:p>
        </p:txBody>
      </p:sp>
      <p:sp>
        <p:nvSpPr>
          <p:cNvPr id="5" name="Title 4">
            <a:extLst>
              <a:ext uri="{FF2B5EF4-FFF2-40B4-BE49-F238E27FC236}">
                <a16:creationId xmlns:a16="http://schemas.microsoft.com/office/drawing/2014/main" id="{B00BC4B9-D5D8-245F-D87F-3B1A4AB761BD}"/>
              </a:ext>
            </a:extLst>
          </p:cNvPr>
          <p:cNvSpPr>
            <a:spLocks noGrp="1"/>
          </p:cNvSpPr>
          <p:nvPr>
            <p:ph type="title"/>
          </p:nvPr>
        </p:nvSpPr>
        <p:spPr>
          <a:xfrm>
            <a:off x="504606" y="414087"/>
            <a:ext cx="7274033" cy="773799"/>
          </a:xfrm>
        </p:spPr>
        <p:txBody>
          <a:bodyPr anchor="t">
            <a:normAutofit/>
          </a:bodyPr>
          <a:lstStyle/>
          <a:p>
            <a:r>
              <a:rPr lang="en-US"/>
              <a:t>Next Steps</a:t>
            </a:r>
          </a:p>
        </p:txBody>
      </p:sp>
    </p:spTree>
    <p:extLst>
      <p:ext uri="{BB962C8B-B14F-4D97-AF65-F5344CB8AC3E}">
        <p14:creationId xmlns:p14="http://schemas.microsoft.com/office/powerpoint/2010/main" val="1883542655"/>
      </p:ext>
    </p:extLst>
  </p:cSld>
  <p:clrMapOvr>
    <a:masterClrMapping/>
  </p:clrMapOvr>
  <p:extLst>
    <p:ext uri="{6950BFC3-D8DA-4A85-94F7-54DA5524770B}">
      <p188:commentRel xmlns:p188="http://schemas.microsoft.com/office/powerpoint/2018/8/main" xmlns=""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5B30C8-3161-8D7F-82FE-7295FAB65A2E}"/>
              </a:ext>
            </a:extLst>
          </p:cNvPr>
          <p:cNvSpPr>
            <a:spLocks noGrp="1"/>
          </p:cNvSpPr>
          <p:nvPr>
            <p:ph type="title"/>
          </p:nvPr>
        </p:nvSpPr>
        <p:spPr/>
        <p:txBody>
          <a:bodyPr/>
          <a:lstStyle/>
          <a:p>
            <a:r>
              <a:rPr lang="en-US" dirty="0"/>
              <a:t>Presenters</a:t>
            </a:r>
          </a:p>
        </p:txBody>
      </p:sp>
      <p:pic>
        <p:nvPicPr>
          <p:cNvPr id="7" name="Picture 6" descr="A person in a purple jacket&#10;&#10;AI-generated content may be incorrect.">
            <a:extLst>
              <a:ext uri="{FF2B5EF4-FFF2-40B4-BE49-F238E27FC236}">
                <a16:creationId xmlns:a16="http://schemas.microsoft.com/office/drawing/2014/main" id="{A7CA6156-2CC7-BF0D-744F-E0D62DDAB5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3"/>
          <a:stretch/>
        </p:blipFill>
        <p:spPr>
          <a:xfrm>
            <a:off x="506518" y="951833"/>
            <a:ext cx="1280160" cy="1280160"/>
          </a:xfrm>
          <a:prstGeom prst="ellipse">
            <a:avLst/>
          </a:prstGeom>
        </p:spPr>
      </p:pic>
      <p:sp>
        <p:nvSpPr>
          <p:cNvPr id="12" name="TextBox 11">
            <a:extLst>
              <a:ext uri="{FF2B5EF4-FFF2-40B4-BE49-F238E27FC236}">
                <a16:creationId xmlns:a16="http://schemas.microsoft.com/office/drawing/2014/main" id="{BE477DEE-47C9-B693-E06F-30BA381AD15B}"/>
              </a:ext>
            </a:extLst>
          </p:cNvPr>
          <p:cNvSpPr txBox="1"/>
          <p:nvPr/>
        </p:nvSpPr>
        <p:spPr>
          <a:xfrm>
            <a:off x="1844976" y="1122735"/>
            <a:ext cx="2542265" cy="841769"/>
          </a:xfrm>
          <a:prstGeom prst="rect">
            <a:avLst/>
          </a:prstGeom>
          <a:noFill/>
        </p:spPr>
        <p:txBody>
          <a:bodyPr wrap="square" rtlCol="0">
            <a:spAutoFit/>
          </a:bodyPr>
          <a:lstStyle/>
          <a:p>
            <a:pPr>
              <a:lnSpc>
                <a:spcPct val="95000"/>
              </a:lnSpc>
              <a:spcAft>
                <a:spcPts val="600"/>
              </a:spcAft>
            </a:pPr>
            <a:r>
              <a:rPr lang="en-US" b="1" dirty="0">
                <a:solidFill>
                  <a:schemeClr val="accent1"/>
                </a:solidFill>
              </a:rPr>
              <a:t>Katrina Vigo</a:t>
            </a:r>
            <a:br>
              <a:rPr lang="en-US" b="1" dirty="0">
                <a:solidFill>
                  <a:schemeClr val="accent1"/>
                </a:solidFill>
              </a:rPr>
            </a:br>
            <a:r>
              <a:rPr lang="en-US" sz="1400" dirty="0"/>
              <a:t>MSN, RNC-MNN, HNB-BC</a:t>
            </a:r>
          </a:p>
          <a:p>
            <a:pPr>
              <a:lnSpc>
                <a:spcPct val="95000"/>
              </a:lnSpc>
              <a:spcAft>
                <a:spcPts val="600"/>
              </a:spcAft>
            </a:pPr>
            <a:r>
              <a:rPr lang="en-US" sz="1400" dirty="0"/>
              <a:t>Senior Nurse Clinician</a:t>
            </a:r>
            <a:endParaRPr lang="en-US" dirty="0"/>
          </a:p>
        </p:txBody>
      </p:sp>
      <p:pic>
        <p:nvPicPr>
          <p:cNvPr id="6" name="Picture 5">
            <a:extLst>
              <a:ext uri="{FF2B5EF4-FFF2-40B4-BE49-F238E27FC236}">
                <a16:creationId xmlns:a16="http://schemas.microsoft.com/office/drawing/2014/main" id="{BF17F2EF-DD24-6A6E-6D2E-7550D68E9A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5300" y="2724404"/>
            <a:ext cx="1280160" cy="1280160"/>
          </a:xfrm>
          <a:prstGeom prst="ellipse">
            <a:avLst/>
          </a:prstGeom>
        </p:spPr>
      </p:pic>
      <p:sp>
        <p:nvSpPr>
          <p:cNvPr id="15" name="TextBox 14">
            <a:extLst>
              <a:ext uri="{FF2B5EF4-FFF2-40B4-BE49-F238E27FC236}">
                <a16:creationId xmlns:a16="http://schemas.microsoft.com/office/drawing/2014/main" id="{6AAE3BB2-AF8A-F615-5B81-BD5973A4351D}"/>
              </a:ext>
            </a:extLst>
          </p:cNvPr>
          <p:cNvSpPr txBox="1"/>
          <p:nvPr/>
        </p:nvSpPr>
        <p:spPr>
          <a:xfrm>
            <a:off x="5009103" y="1095342"/>
            <a:ext cx="3386569" cy="1144929"/>
          </a:xfrm>
          <a:prstGeom prst="rect">
            <a:avLst/>
          </a:prstGeom>
          <a:noFill/>
        </p:spPr>
        <p:txBody>
          <a:bodyPr wrap="square">
            <a:spAutoFit/>
          </a:bodyPr>
          <a:lstStyle/>
          <a:p>
            <a:pPr>
              <a:lnSpc>
                <a:spcPct val="95000"/>
              </a:lnSpc>
              <a:spcAft>
                <a:spcPts val="600"/>
              </a:spcAft>
            </a:pPr>
            <a:r>
              <a:rPr lang="en-US" dirty="0"/>
              <a:t>Transformative Educational Strategies: Building the Lerner Holistic Integrative Health Nursing Fellowship </a:t>
            </a:r>
          </a:p>
        </p:txBody>
      </p:sp>
      <p:sp>
        <p:nvSpPr>
          <p:cNvPr id="17" name="TextBox 16">
            <a:extLst>
              <a:ext uri="{FF2B5EF4-FFF2-40B4-BE49-F238E27FC236}">
                <a16:creationId xmlns:a16="http://schemas.microsoft.com/office/drawing/2014/main" id="{458EB6E4-8B0D-0CDB-C7AB-A57D91BE839F}"/>
              </a:ext>
            </a:extLst>
          </p:cNvPr>
          <p:cNvSpPr txBox="1"/>
          <p:nvPr/>
        </p:nvSpPr>
        <p:spPr>
          <a:xfrm>
            <a:off x="1833757" y="2953100"/>
            <a:ext cx="3289571" cy="1067985"/>
          </a:xfrm>
          <a:prstGeom prst="rect">
            <a:avLst/>
          </a:prstGeom>
          <a:noFill/>
        </p:spPr>
        <p:txBody>
          <a:bodyPr wrap="square" rtlCol="0">
            <a:spAutoFit/>
          </a:bodyPr>
          <a:lstStyle/>
          <a:p>
            <a:pPr>
              <a:lnSpc>
                <a:spcPct val="95000"/>
              </a:lnSpc>
              <a:spcAft>
                <a:spcPts val="600"/>
              </a:spcAft>
            </a:pPr>
            <a:r>
              <a:rPr lang="en-US" b="1" dirty="0">
                <a:solidFill>
                  <a:schemeClr val="accent1"/>
                </a:solidFill>
              </a:rPr>
              <a:t>Shari Esquenazi-Karonika</a:t>
            </a:r>
            <a:br>
              <a:rPr lang="en-US" b="1" dirty="0">
                <a:solidFill>
                  <a:schemeClr val="accent1"/>
                </a:solidFill>
              </a:rPr>
            </a:br>
            <a:r>
              <a:rPr lang="en-US" sz="1400" dirty="0"/>
              <a:t>PhD, MPH, MS</a:t>
            </a:r>
          </a:p>
          <a:p>
            <a:r>
              <a:rPr lang="en-US" sz="1400" dirty="0"/>
              <a:t>Senior Program Director, </a:t>
            </a:r>
            <a:br>
              <a:rPr lang="en-US" sz="1400" dirty="0"/>
            </a:br>
            <a:r>
              <a:rPr lang="en-US" sz="1400" dirty="0"/>
              <a:t>Healthy Mondays for Hospitals</a:t>
            </a:r>
          </a:p>
        </p:txBody>
      </p:sp>
      <p:sp>
        <p:nvSpPr>
          <p:cNvPr id="18" name="TextBox 17">
            <a:extLst>
              <a:ext uri="{FF2B5EF4-FFF2-40B4-BE49-F238E27FC236}">
                <a16:creationId xmlns:a16="http://schemas.microsoft.com/office/drawing/2014/main" id="{A614EB97-70C5-4577-A2B7-12C6169EA5D2}"/>
              </a:ext>
            </a:extLst>
          </p:cNvPr>
          <p:cNvSpPr txBox="1"/>
          <p:nvPr/>
        </p:nvSpPr>
        <p:spPr>
          <a:xfrm>
            <a:off x="4997885" y="2865384"/>
            <a:ext cx="3386569" cy="1671227"/>
          </a:xfrm>
          <a:prstGeom prst="rect">
            <a:avLst/>
          </a:prstGeom>
          <a:noFill/>
        </p:spPr>
        <p:txBody>
          <a:bodyPr wrap="square">
            <a:spAutoFit/>
          </a:bodyPr>
          <a:lstStyle/>
          <a:p>
            <a:pPr>
              <a:lnSpc>
                <a:spcPct val="95000"/>
              </a:lnSpc>
              <a:spcAft>
                <a:spcPts val="600"/>
              </a:spcAft>
            </a:pPr>
            <a:r>
              <a:rPr lang="en-US" sz="1800" dirty="0">
                <a:latin typeface="Arial"/>
                <a:ea typeface="Calibri"/>
                <a:cs typeface="Arial"/>
              </a:rPr>
              <a:t>Healthy Mondays for Hospitals: Hands-On Learning Opportunities for Students Supporting the Development of Health Promotion Programming for the Hospital Ecosystem</a:t>
            </a:r>
            <a:endParaRPr lang="en-US" dirty="0"/>
          </a:p>
        </p:txBody>
      </p:sp>
      <p:sp>
        <p:nvSpPr>
          <p:cNvPr id="19" name="Rectangle 18">
            <a:extLst>
              <a:ext uri="{FF2B5EF4-FFF2-40B4-BE49-F238E27FC236}">
                <a16:creationId xmlns:a16="http://schemas.microsoft.com/office/drawing/2014/main" id="{4B4E137C-E091-0905-E3BB-1F21F498C35E}"/>
              </a:ext>
            </a:extLst>
          </p:cNvPr>
          <p:cNvSpPr/>
          <p:nvPr/>
        </p:nvSpPr>
        <p:spPr>
          <a:xfrm>
            <a:off x="289483" y="4277922"/>
            <a:ext cx="1203884" cy="657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671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40E6F-89B6-B35A-DFC0-5A3D44306397}"/>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D8AEEF-F7D6-1CB2-D503-9E20BDDDA222}"/>
              </a:ext>
            </a:extLst>
          </p:cNvPr>
          <p:cNvSpPr>
            <a:spLocks noGrp="1"/>
          </p:cNvSpPr>
          <p:nvPr>
            <p:ph type="ftr" sz="quarter" idx="11"/>
          </p:nvPr>
        </p:nvSpPr>
        <p:spPr>
          <a:xfrm>
            <a:off x="5486400" y="4544449"/>
            <a:ext cx="3163909" cy="106303"/>
          </a:xfrm>
        </p:spPr>
        <p:txBody>
          <a:bodyPr/>
          <a:lstStyle/>
          <a:p>
            <a:r>
              <a:rPr lang="en-US"/>
              <a:t>Lerner Health Promotion Program /Department of Integrative Health</a:t>
            </a:r>
          </a:p>
        </p:txBody>
      </p:sp>
      <p:sp>
        <p:nvSpPr>
          <p:cNvPr id="9" name="Content Placeholder 8">
            <a:extLst>
              <a:ext uri="{FF2B5EF4-FFF2-40B4-BE49-F238E27FC236}">
                <a16:creationId xmlns:a16="http://schemas.microsoft.com/office/drawing/2014/main" id="{0BE04826-C643-95FA-ABCA-668268749B76}"/>
              </a:ext>
            </a:extLst>
          </p:cNvPr>
          <p:cNvSpPr>
            <a:spLocks noGrp="1"/>
          </p:cNvSpPr>
          <p:nvPr>
            <p:ph sz="quarter" idx="10"/>
          </p:nvPr>
        </p:nvSpPr>
        <p:spPr>
          <a:xfrm>
            <a:off x="267873" y="688976"/>
            <a:ext cx="8730066" cy="2651760"/>
          </a:xfrm>
        </p:spPr>
        <p:txBody>
          <a:bodyPr vert="horz" lIns="0" tIns="0" rIns="0" bIns="0" rtlCol="0" anchor="t">
            <a:noAutofit/>
          </a:bodyPr>
          <a:lstStyle/>
          <a:p>
            <a:endParaRPr lang="en-US" b="0">
              <a:solidFill>
                <a:srgbClr val="000000"/>
              </a:solidFill>
              <a:cs typeface="Arial"/>
            </a:endParaRPr>
          </a:p>
          <a:p>
            <a:r>
              <a:rPr lang="en-US" b="0">
                <a:solidFill>
                  <a:srgbClr val="000000"/>
                </a:solidFill>
                <a:cs typeface="Arial"/>
              </a:rPr>
              <a:t>Components that were central to the fellowship's success were:</a:t>
            </a:r>
          </a:p>
          <a:p>
            <a:pPr marL="525780" lvl="3" indent="-342900">
              <a:buAutoNum type="arabicPeriod"/>
            </a:pPr>
            <a:r>
              <a:rPr lang="en-US">
                <a:cs typeface="Arial"/>
              </a:rPr>
              <a:t>the focus on self-care</a:t>
            </a:r>
          </a:p>
          <a:p>
            <a:pPr marL="525780" lvl="3" indent="-342900">
              <a:buAutoNum type="arabicPeriod"/>
            </a:pPr>
            <a:r>
              <a:rPr lang="en-US">
                <a:cs typeface="Arial"/>
              </a:rPr>
              <a:t>mentorship, and </a:t>
            </a:r>
          </a:p>
          <a:p>
            <a:pPr marL="525780" lvl="3" indent="-342900">
              <a:buAutoNum type="arabicPeriod"/>
            </a:pPr>
            <a:r>
              <a:rPr lang="en-US">
                <a:cs typeface="Arial"/>
              </a:rPr>
              <a:t>collaborative relationships </a:t>
            </a:r>
          </a:p>
          <a:p>
            <a:pPr lvl="2">
              <a:buAutoNum type="arabicPeriod"/>
            </a:pPr>
            <a:endParaRPr lang="en-US">
              <a:cs typeface="Arial"/>
            </a:endParaRPr>
          </a:p>
          <a:p>
            <a:pPr marL="0" lvl="2" indent="0">
              <a:buNone/>
            </a:pPr>
            <a:r>
              <a:rPr lang="en-US">
                <a:cs typeface="Arial"/>
              </a:rPr>
              <a:t>Potential challenges and limitations to implementation of this program in other institutions: </a:t>
            </a:r>
          </a:p>
          <a:p>
            <a:pPr lvl="4">
              <a:buFont typeface="Courier New" panose="020B0604020202020204" pitchFamily="34" charset="0"/>
              <a:buChar char="o"/>
            </a:pPr>
            <a:r>
              <a:rPr lang="en-US">
                <a:cs typeface="Arial"/>
              </a:rPr>
              <a:t> The full -time role of the fellowship coordinator</a:t>
            </a:r>
          </a:p>
          <a:p>
            <a:pPr lvl="4">
              <a:buFont typeface="Courier New" panose="020B0604020202020204" pitchFamily="34" charset="0"/>
              <a:buChar char="o"/>
            </a:pPr>
            <a:r>
              <a:rPr lang="en-US">
                <a:cs typeface="Arial"/>
              </a:rPr>
              <a:t> Financial support for dedicated participation time</a:t>
            </a:r>
          </a:p>
          <a:p>
            <a:pPr lvl="4">
              <a:buFont typeface="Courier New" panose="020B0604020202020204" pitchFamily="34" charset="0"/>
              <a:buChar char="o"/>
            </a:pPr>
            <a:r>
              <a:rPr lang="en-US">
                <a:cs typeface="Arial"/>
              </a:rPr>
              <a:t> A need for faculty, guest speakers, and mentors with clinical expertise in holistic nursing, IH, quality improvement, and research.</a:t>
            </a:r>
          </a:p>
        </p:txBody>
      </p:sp>
      <p:sp>
        <p:nvSpPr>
          <p:cNvPr id="4" name="Title 3">
            <a:extLst>
              <a:ext uri="{FF2B5EF4-FFF2-40B4-BE49-F238E27FC236}">
                <a16:creationId xmlns:a16="http://schemas.microsoft.com/office/drawing/2014/main" id="{8FAE7DA4-0E45-AA19-E4B0-FAA7092EE564}"/>
              </a:ext>
            </a:extLst>
          </p:cNvPr>
          <p:cNvSpPr>
            <a:spLocks noGrp="1"/>
          </p:cNvSpPr>
          <p:nvPr>
            <p:ph type="title"/>
          </p:nvPr>
        </p:nvSpPr>
        <p:spPr>
          <a:xfrm>
            <a:off x="504606" y="414087"/>
            <a:ext cx="7274033" cy="773799"/>
          </a:xfrm>
        </p:spPr>
        <p:txBody>
          <a:bodyPr/>
          <a:lstStyle/>
          <a:p>
            <a:r>
              <a:rPr lang="en-US"/>
              <a:t>Implications for Practice</a:t>
            </a:r>
            <a:endParaRPr lang="en-US">
              <a:cs typeface="Arial"/>
            </a:endParaRPr>
          </a:p>
        </p:txBody>
      </p:sp>
    </p:spTree>
    <p:extLst>
      <p:ext uri="{BB962C8B-B14F-4D97-AF65-F5344CB8AC3E}">
        <p14:creationId xmlns:p14="http://schemas.microsoft.com/office/powerpoint/2010/main" val="4253104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7BD8183-1456-E0D0-9FF6-09EF5C0E403B}"/>
              </a:ext>
            </a:extLst>
          </p:cNvPr>
          <p:cNvSpPr>
            <a:spLocks noGrp="1"/>
          </p:cNvSpPr>
          <p:nvPr>
            <p:ph type="ftr" sz="quarter" idx="11"/>
          </p:nvPr>
        </p:nvSpPr>
        <p:spPr>
          <a:xfrm>
            <a:off x="5550694" y="4607837"/>
            <a:ext cx="3155156" cy="124212"/>
          </a:xfrm>
        </p:spPr>
        <p:txBody>
          <a:bodyPr/>
          <a:lstStyle/>
          <a:p>
            <a:r>
              <a:rPr lang="en-US" dirty="0"/>
              <a:t>Lerner Health Promotion Program /Department of Integrative Health</a:t>
            </a:r>
            <a:endParaRPr lang="en-US" dirty="0">
              <a:solidFill>
                <a:srgbClr val="000000"/>
              </a:solidFill>
            </a:endParaRPr>
          </a:p>
          <a:p>
            <a:endParaRPr lang="en-US" dirty="0">
              <a:cs typeface="Arial"/>
            </a:endParaRPr>
          </a:p>
        </p:txBody>
      </p:sp>
      <p:sp>
        <p:nvSpPr>
          <p:cNvPr id="4" name="Content Placeholder 3">
            <a:extLst>
              <a:ext uri="{FF2B5EF4-FFF2-40B4-BE49-F238E27FC236}">
                <a16:creationId xmlns:a16="http://schemas.microsoft.com/office/drawing/2014/main" id="{40FD31D5-AEA8-82CC-D125-C72964E19502}"/>
              </a:ext>
            </a:extLst>
          </p:cNvPr>
          <p:cNvSpPr>
            <a:spLocks noGrp="1"/>
          </p:cNvSpPr>
          <p:nvPr>
            <p:ph sz="quarter" idx="10"/>
          </p:nvPr>
        </p:nvSpPr>
        <p:spPr>
          <a:xfrm>
            <a:off x="502444" y="1283018"/>
            <a:ext cx="7277100" cy="2651760"/>
          </a:xfrm>
        </p:spPr>
        <p:txBody>
          <a:bodyPr vert="horz" lIns="0" tIns="0" rIns="0" bIns="0" rtlCol="0" anchor="t">
            <a:noAutofit/>
          </a:bodyPr>
          <a:lstStyle/>
          <a:p>
            <a:r>
              <a:rPr lang="en-US" sz="1400" b="0">
                <a:solidFill>
                  <a:schemeClr val="tx1"/>
                </a:solidFill>
                <a:cs typeface="Arial"/>
              </a:rPr>
              <a:t>Dall'Ora, C., Ball, J., Reinius, M., &amp; Griffiths, P. (2020). Burnout in nursing: a theoretical review. </a:t>
            </a:r>
            <a:r>
              <a:rPr lang="en-US" sz="1400" b="0" i="1">
                <a:solidFill>
                  <a:schemeClr val="tx1"/>
                </a:solidFill>
                <a:cs typeface="Arial"/>
              </a:rPr>
              <a:t>Human Resources for Health</a:t>
            </a:r>
            <a:r>
              <a:rPr lang="en-US" sz="1400" b="0">
                <a:solidFill>
                  <a:schemeClr val="tx1"/>
                </a:solidFill>
                <a:cs typeface="Arial"/>
              </a:rPr>
              <a:t>, </a:t>
            </a:r>
            <a:r>
              <a:rPr lang="en-US" sz="1400" b="0" i="1">
                <a:solidFill>
                  <a:schemeClr val="tx1"/>
                </a:solidFill>
                <a:cs typeface="Arial"/>
              </a:rPr>
              <a:t>18</a:t>
            </a:r>
            <a:r>
              <a:rPr lang="en-US" sz="1400" b="0">
                <a:solidFill>
                  <a:schemeClr val="tx1"/>
                </a:solidFill>
                <a:cs typeface="Arial"/>
              </a:rPr>
              <a:t>(1), 41. </a:t>
            </a:r>
            <a:r>
              <a:rPr lang="en-US" sz="1400" b="0" u="sng">
                <a:solidFill>
                  <a:schemeClr val="tx1"/>
                </a:solidFill>
                <a:cs typeface="Arial"/>
                <a:hlinkClick r:id="rId2">
                  <a:extLst>
                    <a:ext uri="{A12FA001-AC4F-418D-AE19-62706E023703}">
                      <ahyp:hlinkClr xmlns:ahyp="http://schemas.microsoft.com/office/drawing/2018/hyperlinkcolor" val="tx"/>
                    </a:ext>
                  </a:extLst>
                </a:hlinkClick>
              </a:rPr>
              <a:t>https://doi.org/10.1186/s12960-020-00469-9</a:t>
            </a:r>
            <a:endParaRPr lang="en-US" sz="1400" b="0">
              <a:solidFill>
                <a:schemeClr val="tx1"/>
              </a:solidFill>
              <a:cs typeface="Arial"/>
              <a:hlinkClick r:id="" action="ppaction://noaction">
                <a:extLst>
                  <a:ext uri="{A12FA001-AC4F-418D-AE19-62706E023703}">
                    <ahyp:hlinkClr xmlns:ahyp="http://schemas.microsoft.com/office/drawing/2018/hyperlinkcolor" val="tx"/>
                  </a:ext>
                </a:extLst>
              </a:hlinkClick>
            </a:endParaRPr>
          </a:p>
          <a:p>
            <a:endParaRPr lang="en-US" sz="1400" b="0" u="sng">
              <a:solidFill>
                <a:schemeClr val="tx1"/>
              </a:solidFill>
              <a:cs typeface="Arial"/>
            </a:endParaRPr>
          </a:p>
          <a:p>
            <a:r>
              <a:rPr lang="en-US" sz="1400" b="0">
                <a:solidFill>
                  <a:schemeClr val="tx1"/>
                </a:solidFill>
                <a:cs typeface="Arial"/>
              </a:rPr>
              <a:t>Kligler, B., Hyde, J., Gantt, C. &amp; Bokhour, B. (2022). The Whole Health Transformation at the Veterans Health Administration. Medical Care, 60 (5), 387-391. </a:t>
            </a:r>
            <a:r>
              <a:rPr lang="en-US" sz="1400" b="0" u="sng">
                <a:solidFill>
                  <a:schemeClr val="tx1"/>
                </a:solidFill>
                <a:cs typeface="Arial"/>
              </a:rPr>
              <a:t>https://doi: 10.1097/MLR.0000000000001706</a:t>
            </a:r>
          </a:p>
          <a:p>
            <a:endParaRPr lang="en-US" sz="1400" b="0" u="sng">
              <a:solidFill>
                <a:schemeClr val="tx1"/>
              </a:solidFill>
              <a:cs typeface="Arial"/>
            </a:endParaRPr>
          </a:p>
          <a:p>
            <a:r>
              <a:rPr lang="en-US" sz="1400" b="0">
                <a:solidFill>
                  <a:schemeClr val="tx1"/>
                </a:solidFill>
                <a:cs typeface="Arial"/>
              </a:rPr>
              <a:t>Pitcher, M. H., Edwards, E., Langevin, H. M., Rusch, H. L., &amp; Shurtleff, D. (2023). Complementary and integrative health therapies in whole person resilience research. </a:t>
            </a:r>
            <a:r>
              <a:rPr lang="en-US" sz="1400" b="0" i="1">
                <a:solidFill>
                  <a:schemeClr val="tx1"/>
                </a:solidFill>
                <a:cs typeface="Arial"/>
              </a:rPr>
              <a:t>Stress and health : journal of the International Society for the Investigation of Stress</a:t>
            </a:r>
            <a:r>
              <a:rPr lang="en-US" sz="1400" b="0">
                <a:solidFill>
                  <a:schemeClr val="tx1"/>
                </a:solidFill>
                <a:cs typeface="Arial"/>
              </a:rPr>
              <a:t>, </a:t>
            </a:r>
            <a:r>
              <a:rPr lang="en-US" sz="1400" b="0" i="1">
                <a:solidFill>
                  <a:schemeClr val="tx1"/>
                </a:solidFill>
                <a:cs typeface="Arial"/>
              </a:rPr>
              <a:t>39</a:t>
            </a:r>
            <a:r>
              <a:rPr lang="en-US" sz="1400" b="0">
                <a:solidFill>
                  <a:schemeClr val="tx1"/>
                </a:solidFill>
                <a:cs typeface="Arial"/>
              </a:rPr>
              <a:t>(S1), 55–61. </a:t>
            </a:r>
            <a:r>
              <a:rPr lang="en-US" sz="1400" b="0" u="sng">
                <a:solidFill>
                  <a:schemeClr val="tx1"/>
                </a:solidFill>
                <a:cs typeface="Arial"/>
                <a:hlinkClick r:id="rId3">
                  <a:extLst>
                    <a:ext uri="{A12FA001-AC4F-418D-AE19-62706E023703}">
                      <ahyp:hlinkClr xmlns:ahyp="http://schemas.microsoft.com/office/drawing/2018/hyperlinkcolor" val="tx"/>
                    </a:ext>
                  </a:extLst>
                </a:hlinkClick>
              </a:rPr>
              <a:t>https://doi.org/10.4103/jehp.jehp_1090_22</a:t>
            </a:r>
            <a:endParaRPr lang="en-US" b="0">
              <a:solidFill>
                <a:schemeClr val="tx1"/>
              </a:solidFill>
              <a:cs typeface="Arial"/>
              <a:hlinkClick r:id="rId3">
                <a:extLst>
                  <a:ext uri="{A12FA001-AC4F-418D-AE19-62706E023703}">
                    <ahyp:hlinkClr xmlns:ahyp="http://schemas.microsoft.com/office/drawing/2018/hyperlinkcolor" val="tx"/>
                  </a:ext>
                </a:extLst>
              </a:hlinkClick>
            </a:endParaRPr>
          </a:p>
        </p:txBody>
      </p:sp>
      <p:sp>
        <p:nvSpPr>
          <p:cNvPr id="5" name="Title 4">
            <a:extLst>
              <a:ext uri="{FF2B5EF4-FFF2-40B4-BE49-F238E27FC236}">
                <a16:creationId xmlns:a16="http://schemas.microsoft.com/office/drawing/2014/main" id="{58EC858F-4F39-0D1B-2E91-6967CBB07F5B}"/>
              </a:ext>
            </a:extLst>
          </p:cNvPr>
          <p:cNvSpPr>
            <a:spLocks noGrp="1"/>
          </p:cNvSpPr>
          <p:nvPr>
            <p:ph type="title"/>
          </p:nvPr>
        </p:nvSpPr>
        <p:spPr/>
        <p:txBody>
          <a:bodyPr/>
          <a:lstStyle/>
          <a:p>
            <a:r>
              <a:rPr lang="en-US">
                <a:cs typeface="Arial"/>
              </a:rPr>
              <a:t>References</a:t>
            </a:r>
            <a:endParaRPr lang="en-US"/>
          </a:p>
        </p:txBody>
      </p:sp>
    </p:spTree>
    <p:extLst>
      <p:ext uri="{BB962C8B-B14F-4D97-AF65-F5344CB8AC3E}">
        <p14:creationId xmlns:p14="http://schemas.microsoft.com/office/powerpoint/2010/main" val="1208785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urple flowers&#10;&#10;AI-generated content may be incorrect.">
            <a:extLst>
              <a:ext uri="{FF2B5EF4-FFF2-40B4-BE49-F238E27FC236}">
                <a16:creationId xmlns:a16="http://schemas.microsoft.com/office/drawing/2014/main" id="{D1F31869-705B-13E2-AC4A-1110829CECC8}"/>
              </a:ext>
            </a:extLst>
          </p:cNvPr>
          <p:cNvPicPr>
            <a:picLocks noGrp="1" noChangeAspect="1"/>
          </p:cNvPicPr>
          <p:nvPr>
            <p:ph type="pic" sz="quarter" idx="10"/>
          </p:nvPr>
        </p:nvPicPr>
        <p:blipFill>
          <a:blip r:embed="rId2"/>
          <a:srcRect l="7121" r="13616"/>
          <a:stretch/>
        </p:blipFill>
        <p:spPr>
          <a:xfrm>
            <a:off x="3036367" y="10"/>
            <a:ext cx="6107634" cy="5143491"/>
          </a:xfrm>
          <a:noFill/>
        </p:spPr>
      </p:pic>
      <p:sp>
        <p:nvSpPr>
          <p:cNvPr id="4" name="Content Placeholder 3">
            <a:extLst>
              <a:ext uri="{FF2B5EF4-FFF2-40B4-BE49-F238E27FC236}">
                <a16:creationId xmlns:a16="http://schemas.microsoft.com/office/drawing/2014/main" id="{089A037B-F21C-6F26-CE14-848092A8AE24}"/>
              </a:ext>
            </a:extLst>
          </p:cNvPr>
          <p:cNvSpPr>
            <a:spLocks noGrp="1"/>
          </p:cNvSpPr>
          <p:nvPr>
            <p:ph idx="1"/>
          </p:nvPr>
        </p:nvSpPr>
        <p:spPr>
          <a:xfrm>
            <a:off x="495299" y="1629542"/>
            <a:ext cx="2240921" cy="2647182"/>
          </a:xfrm>
        </p:spPr>
        <p:txBody>
          <a:bodyPr vert="horz" lIns="0" tIns="0" rIns="0" bIns="0" rtlCol="0" anchor="t">
            <a:normAutofit/>
          </a:bodyPr>
          <a:lstStyle/>
          <a:p>
            <a:pPr>
              <a:spcAft>
                <a:spcPts val="600"/>
              </a:spcAft>
            </a:pPr>
            <a:r>
              <a:rPr lang="en-US" b="0" dirty="0">
                <a:solidFill>
                  <a:schemeClr val="tx1"/>
                </a:solidFill>
              </a:rPr>
              <a:t>To the Lerner family for their continued financial support for this program including 172 hours of paid, protected time for NYULH RN's.</a:t>
            </a:r>
          </a:p>
        </p:txBody>
      </p:sp>
      <p:sp>
        <p:nvSpPr>
          <p:cNvPr id="5" name="Title 4">
            <a:extLst>
              <a:ext uri="{FF2B5EF4-FFF2-40B4-BE49-F238E27FC236}">
                <a16:creationId xmlns:a16="http://schemas.microsoft.com/office/drawing/2014/main" id="{C602EEAA-E71D-E51B-B4E2-0263B6CB51DB}"/>
              </a:ext>
            </a:extLst>
          </p:cNvPr>
          <p:cNvSpPr>
            <a:spLocks noGrp="1"/>
          </p:cNvSpPr>
          <p:nvPr>
            <p:ph type="title"/>
          </p:nvPr>
        </p:nvSpPr>
        <p:spPr>
          <a:xfrm>
            <a:off x="495299" y="400050"/>
            <a:ext cx="2240921" cy="920750"/>
          </a:xfrm>
        </p:spPr>
        <p:txBody>
          <a:bodyPr anchor="t">
            <a:normAutofit/>
          </a:bodyPr>
          <a:lstStyle/>
          <a:p>
            <a:r>
              <a:rPr lang="en-US"/>
              <a:t>Our Gratitude</a:t>
            </a:r>
            <a:endParaRPr lang="en-US" err="1"/>
          </a:p>
        </p:txBody>
      </p:sp>
    </p:spTree>
    <p:extLst>
      <p:ext uri="{BB962C8B-B14F-4D97-AF65-F5344CB8AC3E}">
        <p14:creationId xmlns:p14="http://schemas.microsoft.com/office/powerpoint/2010/main" val="3212410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Question mark on green pastel background">
            <a:extLst>
              <a:ext uri="{FF2B5EF4-FFF2-40B4-BE49-F238E27FC236}">
                <a16:creationId xmlns:a16="http://schemas.microsoft.com/office/drawing/2014/main" id="{DD85B758-9131-0F3C-C9D9-DA8C03C8EEAC}"/>
              </a:ext>
            </a:extLst>
          </p:cNvPr>
          <p:cNvPicPr>
            <a:picLocks noGrp="1" noChangeAspect="1"/>
          </p:cNvPicPr>
          <p:nvPr>
            <p:ph type="pic" sz="quarter" idx="10"/>
          </p:nvPr>
        </p:nvPicPr>
        <p:blipFill>
          <a:blip r:embed="rId2"/>
          <a:srcRect l="37222"/>
          <a:stretch/>
        </p:blipFill>
        <p:spPr>
          <a:xfrm>
            <a:off x="4838700" y="1"/>
            <a:ext cx="4305299" cy="5143499"/>
          </a:xfrm>
          <a:noFill/>
        </p:spPr>
      </p:pic>
      <p:sp>
        <p:nvSpPr>
          <p:cNvPr id="2" name="Title 1">
            <a:extLst>
              <a:ext uri="{FF2B5EF4-FFF2-40B4-BE49-F238E27FC236}">
                <a16:creationId xmlns:a16="http://schemas.microsoft.com/office/drawing/2014/main" id="{1179E848-B579-7765-E193-23FBFF3A2ECF}"/>
              </a:ext>
            </a:extLst>
          </p:cNvPr>
          <p:cNvSpPr>
            <a:spLocks noGrp="1"/>
          </p:cNvSpPr>
          <p:nvPr>
            <p:ph type="title"/>
          </p:nvPr>
        </p:nvSpPr>
        <p:spPr>
          <a:xfrm>
            <a:off x="503321" y="408071"/>
            <a:ext cx="3810002" cy="616644"/>
          </a:xfrm>
        </p:spPr>
        <p:txBody>
          <a:bodyPr anchor="t">
            <a:normAutofit/>
          </a:bodyPr>
          <a:lstStyle/>
          <a:p>
            <a:r>
              <a:rPr lang="en-US"/>
              <a:t>Q&amp;A</a:t>
            </a:r>
          </a:p>
        </p:txBody>
      </p:sp>
      <p:sp>
        <p:nvSpPr>
          <p:cNvPr id="10" name="Slide Number Placeholder 9" hidden="1">
            <a:extLst>
              <a:ext uri="{FF2B5EF4-FFF2-40B4-BE49-F238E27FC236}">
                <a16:creationId xmlns:a16="http://schemas.microsoft.com/office/drawing/2014/main" id="{46A88453-823A-655B-4DB7-B7A5751492CE}"/>
              </a:ext>
            </a:extLst>
          </p:cNvPr>
          <p:cNvSpPr>
            <a:spLocks noGrp="1"/>
          </p:cNvSpPr>
          <p:nvPr>
            <p:ph type="sldNum" sz="quarter" idx="4294967295"/>
          </p:nvPr>
        </p:nvSpPr>
        <p:spPr>
          <a:xfrm>
            <a:off x="8350421" y="4514316"/>
            <a:ext cx="286597" cy="138499"/>
          </a:xfrm>
        </p:spPr>
        <p:txBody>
          <a:bodyPr/>
          <a:lstStyle/>
          <a:p>
            <a:pPr>
              <a:spcAft>
                <a:spcPts val="600"/>
              </a:spcAft>
            </a:pPr>
            <a:fld id="{2441C0E6-2A71-4EB3-9E92-A3D15D26B6CA}" type="slidenum">
              <a:rPr lang="en-US" smtClean="0"/>
              <a:pPr>
                <a:spcAft>
                  <a:spcPts val="600"/>
                </a:spcAft>
              </a:pPr>
              <a:t>23</a:t>
            </a:fld>
            <a:endParaRPr lang="en-US"/>
          </a:p>
        </p:txBody>
      </p:sp>
      <p:pic>
        <p:nvPicPr>
          <p:cNvPr id="8" name="Picture 7" descr="A qr code on a white background&#10;&#10;AI-generated content may be incorrect.">
            <a:extLst>
              <a:ext uri="{FF2B5EF4-FFF2-40B4-BE49-F238E27FC236}">
                <a16:creationId xmlns:a16="http://schemas.microsoft.com/office/drawing/2014/main" id="{D88B2F4E-101B-A434-56CE-5B9A2A764C1F}"/>
              </a:ext>
            </a:extLst>
          </p:cNvPr>
          <p:cNvPicPr>
            <a:picLocks noChangeAspect="1"/>
          </p:cNvPicPr>
          <p:nvPr/>
        </p:nvPicPr>
        <p:blipFill>
          <a:blip r:embed="rId3"/>
          <a:stretch>
            <a:fillRect/>
          </a:stretch>
        </p:blipFill>
        <p:spPr>
          <a:xfrm>
            <a:off x="798599" y="949271"/>
            <a:ext cx="3216964" cy="3244958"/>
          </a:xfrm>
          <a:prstGeom prst="rect">
            <a:avLst/>
          </a:prstGeom>
        </p:spPr>
      </p:pic>
    </p:spTree>
    <p:extLst>
      <p:ext uri="{BB962C8B-B14F-4D97-AF65-F5344CB8AC3E}">
        <p14:creationId xmlns:p14="http://schemas.microsoft.com/office/powerpoint/2010/main" val="3149704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3A93-EA46-E1BA-CE5E-73BC2A12C056}"/>
            </a:ext>
          </a:extLst>
        </p:cNvPr>
        <p:cNvGrpSpPr/>
        <p:nvPr/>
      </p:nvGrpSpPr>
      <p:grpSpPr>
        <a:xfrm>
          <a:off x="0" y="0"/>
          <a:ext cx="0" cy="0"/>
          <a:chOff x="0" y="0"/>
          <a:chExt cx="0" cy="0"/>
        </a:xfrm>
      </p:grpSpPr>
      <p:pic>
        <p:nvPicPr>
          <p:cNvPr id="11" name="Picture Placeholder 10" descr="A group of purple flowers&#10;&#10;AI-generated content may be incorrect.">
            <a:extLst>
              <a:ext uri="{FF2B5EF4-FFF2-40B4-BE49-F238E27FC236}">
                <a16:creationId xmlns:a16="http://schemas.microsoft.com/office/drawing/2014/main" id="{219759C7-888F-13F9-53B2-48C026F9205A}"/>
              </a:ext>
            </a:extLst>
          </p:cNvPr>
          <p:cNvPicPr>
            <a:picLocks noGrp="1" noChangeAspect="1"/>
          </p:cNvPicPr>
          <p:nvPr>
            <p:ph type="pic" sz="quarter" idx="10"/>
          </p:nvPr>
        </p:nvPicPr>
        <p:blipFill>
          <a:blip r:embed="rId2"/>
          <a:srcRect l="30298" r="30298"/>
          <a:stretch/>
        </p:blipFill>
        <p:spPr>
          <a:xfrm>
            <a:off x="5582445" y="0"/>
            <a:ext cx="3561555" cy="5143500"/>
          </a:xfrm>
        </p:spPr>
      </p:pic>
      <p:sp>
        <p:nvSpPr>
          <p:cNvPr id="6" name="Footer Placeholder 5">
            <a:extLst>
              <a:ext uri="{FF2B5EF4-FFF2-40B4-BE49-F238E27FC236}">
                <a16:creationId xmlns:a16="http://schemas.microsoft.com/office/drawing/2014/main" id="{C08C395B-6D49-6FAD-F271-E8371A8F6ACE}"/>
              </a:ext>
            </a:extLst>
          </p:cNvPr>
          <p:cNvSpPr>
            <a:spLocks noGrp="1"/>
          </p:cNvSpPr>
          <p:nvPr>
            <p:ph type="ftr" sz="quarter" idx="11"/>
          </p:nvPr>
        </p:nvSpPr>
        <p:spPr>
          <a:xfrm>
            <a:off x="495300" y="4596778"/>
            <a:ext cx="4084922" cy="221592"/>
          </a:xfrm>
        </p:spPr>
        <p:txBody>
          <a:bodyPr anchor="t">
            <a:normAutofit fontScale="85000" lnSpcReduction="10000"/>
          </a:bodyPr>
          <a:lstStyle/>
          <a:p>
            <a:pPr>
              <a:spcAft>
                <a:spcPts val="600"/>
              </a:spcAft>
            </a:pPr>
            <a:r>
              <a:rPr lang="en-US"/>
              <a:t>Lerner Health Promotion Program/Department of Integrative Health</a:t>
            </a:r>
          </a:p>
        </p:txBody>
      </p:sp>
      <p:sp>
        <p:nvSpPr>
          <p:cNvPr id="3" name="Content Placeholder 2">
            <a:extLst>
              <a:ext uri="{FF2B5EF4-FFF2-40B4-BE49-F238E27FC236}">
                <a16:creationId xmlns:a16="http://schemas.microsoft.com/office/drawing/2014/main" id="{783C5B4B-0917-CB5A-2ED3-5251985362A3}"/>
              </a:ext>
            </a:extLst>
          </p:cNvPr>
          <p:cNvSpPr>
            <a:spLocks noGrp="1"/>
          </p:cNvSpPr>
          <p:nvPr>
            <p:ph type="subTitle" idx="1"/>
          </p:nvPr>
        </p:nvSpPr>
        <p:spPr>
          <a:xfrm>
            <a:off x="495300" y="2570432"/>
            <a:ext cx="4792154" cy="1114127"/>
          </a:xfrm>
        </p:spPr>
        <p:txBody>
          <a:bodyPr anchor="b">
            <a:normAutofit/>
          </a:bodyPr>
          <a:lstStyle/>
          <a:p>
            <a:r>
              <a:rPr lang="en-US"/>
              <a:t>Katrina Vigo, MSN, RNC-MNN, HNB-BC </a:t>
            </a:r>
            <a:endParaRPr lang="en-US">
              <a:solidFill>
                <a:srgbClr val="000000"/>
              </a:solidFill>
            </a:endParaRPr>
          </a:p>
          <a:p>
            <a:r>
              <a:rPr lang="en-US">
                <a:solidFill>
                  <a:srgbClr val="0070C0"/>
                </a:solidFill>
                <a:hlinkClick r:id="rId3">
                  <a:extLst>
                    <a:ext uri="{A12FA001-AC4F-418D-AE19-62706E023703}">
                      <ahyp:hlinkClr xmlns:ahyp="http://schemas.microsoft.com/office/drawing/2018/hyperlinkcolor" val="tx"/>
                    </a:ext>
                  </a:extLst>
                </a:hlinkClick>
              </a:rPr>
              <a:t>Katrina.Vigo@nyulangone.org</a:t>
            </a:r>
            <a:endParaRPr lang="en-US">
              <a:solidFill>
                <a:srgbClr val="0070C0"/>
              </a:solidFill>
              <a:cs typeface="Arial"/>
            </a:endParaRPr>
          </a:p>
          <a:p>
            <a:r>
              <a:rPr lang="en-US">
                <a:solidFill>
                  <a:srgbClr val="0070C0"/>
                </a:solidFill>
                <a:hlinkClick r:id="rId4">
                  <a:extLst>
                    <a:ext uri="{A12FA001-AC4F-418D-AE19-62706E023703}">
                      <ahyp:hlinkClr xmlns:ahyp="http://schemas.microsoft.com/office/drawing/2018/hyperlinkcolor" val="tx"/>
                    </a:ext>
                  </a:extLst>
                </a:hlinkClick>
              </a:rPr>
              <a:t>LernerFellowshipProgram@nyulangone.org</a:t>
            </a:r>
            <a:endParaRPr lang="en-US">
              <a:solidFill>
                <a:srgbClr val="0070C0"/>
              </a:solidFill>
            </a:endParaRPr>
          </a:p>
        </p:txBody>
      </p:sp>
      <p:sp>
        <p:nvSpPr>
          <p:cNvPr id="2" name="Title 1">
            <a:extLst>
              <a:ext uri="{FF2B5EF4-FFF2-40B4-BE49-F238E27FC236}">
                <a16:creationId xmlns:a16="http://schemas.microsoft.com/office/drawing/2014/main" id="{C264BEE6-F6A7-147E-578E-EE1E5C53B53D}"/>
              </a:ext>
            </a:extLst>
          </p:cNvPr>
          <p:cNvSpPr>
            <a:spLocks noGrp="1"/>
          </p:cNvSpPr>
          <p:nvPr>
            <p:ph type="ctrTitle"/>
          </p:nvPr>
        </p:nvSpPr>
        <p:spPr>
          <a:xfrm>
            <a:off x="495300" y="1552575"/>
            <a:ext cx="5164836" cy="1751015"/>
          </a:xfrm>
        </p:spPr>
        <p:txBody>
          <a:bodyPr anchor="t">
            <a:normAutofit/>
          </a:bodyPr>
          <a:lstStyle/>
          <a:p>
            <a:r>
              <a:rPr lang="en-US"/>
              <a:t>Thank You</a:t>
            </a:r>
          </a:p>
        </p:txBody>
      </p:sp>
      <p:sp>
        <p:nvSpPr>
          <p:cNvPr id="10" name="Slide Number Placeholder 9" hidden="1">
            <a:extLst>
              <a:ext uri="{FF2B5EF4-FFF2-40B4-BE49-F238E27FC236}">
                <a16:creationId xmlns:a16="http://schemas.microsoft.com/office/drawing/2014/main" id="{4AC09772-8FC5-E548-CB67-EC218ED8D111}"/>
              </a:ext>
            </a:extLst>
          </p:cNvPr>
          <p:cNvSpPr>
            <a:spLocks noGrp="1"/>
          </p:cNvSpPr>
          <p:nvPr>
            <p:ph type="sldNum" sz="quarter" idx="4294967295"/>
          </p:nvPr>
        </p:nvSpPr>
        <p:spPr>
          <a:xfrm>
            <a:off x="8856663" y="4514850"/>
            <a:ext cx="287337" cy="138113"/>
          </a:xfrm>
        </p:spPr>
        <p:txBody>
          <a:bodyPr/>
          <a:lstStyle/>
          <a:p>
            <a:pPr>
              <a:spcAft>
                <a:spcPts val="600"/>
              </a:spcAft>
            </a:pPr>
            <a:fld id="{2441C0E6-2A71-4EB3-9E92-A3D15D26B6CA}" type="slidenum">
              <a:rPr lang="en-US" smtClean="0"/>
              <a:pPr>
                <a:spcAft>
                  <a:spcPts val="600"/>
                </a:spcAft>
              </a:pPr>
              <a:t>24</a:t>
            </a:fld>
            <a:endParaRPr lang="en-US"/>
          </a:p>
        </p:txBody>
      </p:sp>
    </p:spTree>
    <p:extLst>
      <p:ext uri="{BB962C8B-B14F-4D97-AF65-F5344CB8AC3E}">
        <p14:creationId xmlns:p14="http://schemas.microsoft.com/office/powerpoint/2010/main" val="1116597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B0DFCB3-DD3B-F3CC-69DA-B799E630A6AA}"/>
              </a:ext>
            </a:extLst>
          </p:cNvPr>
          <p:cNvSpPr>
            <a:spLocks noGrp="1"/>
          </p:cNvSpPr>
          <p:nvPr>
            <p:ph type="ftr" sz="quarter" idx="11"/>
          </p:nvPr>
        </p:nvSpPr>
        <p:spPr>
          <a:xfrm>
            <a:off x="495300" y="4593800"/>
            <a:ext cx="4084922" cy="232428"/>
          </a:xfrm>
        </p:spPr>
        <p:txBody>
          <a:bodyPr/>
          <a:lstStyle/>
          <a:p>
            <a:r>
              <a:rPr lang="en-US" sz="1100" dirty="0"/>
              <a:t>Department of Integrative Health</a:t>
            </a:r>
          </a:p>
          <a:p>
            <a:r>
              <a:rPr lang="en-US" sz="1100" dirty="0"/>
              <a:t>Lerner Health Promotion Program</a:t>
            </a:r>
          </a:p>
        </p:txBody>
      </p:sp>
      <p:sp>
        <p:nvSpPr>
          <p:cNvPr id="3" name="Subtitle 2">
            <a:extLst>
              <a:ext uri="{FF2B5EF4-FFF2-40B4-BE49-F238E27FC236}">
                <a16:creationId xmlns:a16="http://schemas.microsoft.com/office/drawing/2014/main" id="{D0DC6F9E-9F91-CDA3-84EA-26531BE2C538}"/>
              </a:ext>
            </a:extLst>
          </p:cNvPr>
          <p:cNvSpPr>
            <a:spLocks noGrp="1"/>
          </p:cNvSpPr>
          <p:nvPr>
            <p:ph type="subTitle" idx="1"/>
          </p:nvPr>
        </p:nvSpPr>
        <p:spPr>
          <a:xfrm>
            <a:off x="495299" y="3670570"/>
            <a:ext cx="5713590" cy="599777"/>
          </a:xfrm>
        </p:spPr>
        <p:txBody>
          <a:bodyPr/>
          <a:lstStyle/>
          <a:p>
            <a:r>
              <a:rPr lang="en-US" sz="1400" dirty="0"/>
              <a:t>Shari Esquenazi-Karonika, PhD, MPH, MS</a:t>
            </a:r>
            <a:endParaRPr lang="en-US" dirty="0"/>
          </a:p>
          <a:p>
            <a:r>
              <a:rPr lang="en-US" sz="1400" dirty="0"/>
              <a:t>3/5/2025</a:t>
            </a:r>
            <a:endParaRPr lang="en-US" dirty="0"/>
          </a:p>
        </p:txBody>
      </p:sp>
      <p:sp>
        <p:nvSpPr>
          <p:cNvPr id="2" name="Title 1">
            <a:extLst>
              <a:ext uri="{FF2B5EF4-FFF2-40B4-BE49-F238E27FC236}">
                <a16:creationId xmlns:a16="http://schemas.microsoft.com/office/drawing/2014/main" id="{415DE5B1-0F52-C8C2-E3C2-18C586096A7D}"/>
              </a:ext>
            </a:extLst>
          </p:cNvPr>
          <p:cNvSpPr>
            <a:spLocks noGrp="1"/>
          </p:cNvSpPr>
          <p:nvPr>
            <p:ph type="ctrTitle"/>
          </p:nvPr>
        </p:nvSpPr>
        <p:spPr>
          <a:xfrm>
            <a:off x="495300" y="1282700"/>
            <a:ext cx="5028067" cy="1751015"/>
          </a:xfrm>
        </p:spPr>
        <p:txBody>
          <a:bodyPr/>
          <a:lstStyle/>
          <a:p>
            <a:r>
              <a:rPr lang="en-US" sz="2800" dirty="0">
                <a:latin typeface="Arial"/>
                <a:ea typeface="Calibri"/>
                <a:cs typeface="Arial"/>
              </a:rPr>
              <a:t>Healthy Mondays for Hospitals: Hands-On Learning Opportunities for Students Supporting the Development of Health Promotion Programming for the Hospital Ecosystem</a:t>
            </a:r>
            <a:endParaRPr lang="en-US" sz="2800" dirty="0"/>
          </a:p>
        </p:txBody>
      </p:sp>
      <p:pic>
        <p:nvPicPr>
          <p:cNvPr id="7" name="Picture Placeholder 6" descr="A large building with many windows&#10;&#10;AI-generated content may be incorrect.">
            <a:extLst>
              <a:ext uri="{FF2B5EF4-FFF2-40B4-BE49-F238E27FC236}">
                <a16:creationId xmlns:a16="http://schemas.microsoft.com/office/drawing/2014/main" id="{11B1924F-5BE6-CE61-92DA-FED942A1684A}"/>
              </a:ext>
            </a:extLst>
          </p:cNvPr>
          <p:cNvPicPr>
            <a:picLocks noGrp="1" noChangeAspect="1"/>
          </p:cNvPicPr>
          <p:nvPr>
            <p:ph type="pic" sz="quarter" idx="10"/>
          </p:nvPr>
        </p:nvPicPr>
        <p:blipFill>
          <a:blip r:embed="rId2"/>
          <a:srcRect l="14994" r="48079"/>
          <a:stretch/>
        </p:blipFill>
        <p:spPr>
          <a:xfrm>
            <a:off x="6103938" y="0"/>
            <a:ext cx="3038986" cy="5143500"/>
          </a:xfrm>
        </p:spPr>
      </p:pic>
    </p:spTree>
    <p:extLst>
      <p:ext uri="{BB962C8B-B14F-4D97-AF65-F5344CB8AC3E}">
        <p14:creationId xmlns:p14="http://schemas.microsoft.com/office/powerpoint/2010/main" val="2888575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A4A76B-7FBC-BE94-D332-A628DE6DAB62}"/>
              </a:ext>
            </a:extLst>
          </p:cNvPr>
          <p:cNvSpPr>
            <a:spLocks noGrp="1"/>
          </p:cNvSpPr>
          <p:nvPr>
            <p:ph type="sldNum" sz="quarter" idx="4"/>
          </p:nvPr>
        </p:nvSpPr>
        <p:spPr>
          <a:xfrm>
            <a:off x="8345303" y="4512952"/>
            <a:ext cx="286597" cy="138499"/>
          </a:xfrm>
        </p:spPr>
        <p:txBody>
          <a:bodyPr/>
          <a:lstStyle/>
          <a:p>
            <a:fld id="{2441C0E6-2A71-4EB3-9E92-A3D15D26B6CA}" type="slidenum">
              <a:rPr lang="en-US" smtClean="0"/>
              <a:pPr/>
              <a:t>26</a:t>
            </a:fld>
            <a:endParaRPr lang="en-US" dirty="0"/>
          </a:p>
        </p:txBody>
      </p:sp>
      <p:sp>
        <p:nvSpPr>
          <p:cNvPr id="5" name="Footer Placeholder 4">
            <a:extLst>
              <a:ext uri="{FF2B5EF4-FFF2-40B4-BE49-F238E27FC236}">
                <a16:creationId xmlns:a16="http://schemas.microsoft.com/office/drawing/2014/main" id="{96DF249A-0230-6341-5524-80CE5675455B}"/>
              </a:ext>
            </a:extLst>
          </p:cNvPr>
          <p:cNvSpPr>
            <a:spLocks noGrp="1"/>
          </p:cNvSpPr>
          <p:nvPr>
            <p:ph type="ftr" sz="quarter" idx="11"/>
          </p:nvPr>
        </p:nvSpPr>
        <p:spPr>
          <a:xfrm>
            <a:off x="5486400" y="4536400"/>
            <a:ext cx="2705100" cy="138499"/>
          </a:xfrm>
        </p:spPr>
        <p:txBody>
          <a:bodyPr/>
          <a:lstStyle/>
          <a:p>
            <a:r>
              <a:rPr lang="en-US">
                <a:cs typeface="Arial"/>
              </a:rPr>
              <a:t>Department of Integrative Health</a:t>
            </a:r>
            <a:endParaRPr lang="en-US"/>
          </a:p>
          <a:p>
            <a:r>
              <a:rPr lang="en-US"/>
              <a:t>Lerner Health Promotion Program</a:t>
            </a:r>
            <a:endParaRPr lang="en-US" dirty="0">
              <a:cs typeface="Arial"/>
            </a:endParaRPr>
          </a:p>
        </p:txBody>
      </p:sp>
      <p:sp>
        <p:nvSpPr>
          <p:cNvPr id="9" name="Content Placeholder 8">
            <a:extLst>
              <a:ext uri="{FF2B5EF4-FFF2-40B4-BE49-F238E27FC236}">
                <a16:creationId xmlns:a16="http://schemas.microsoft.com/office/drawing/2014/main" id="{EFFEE2C8-8710-21E0-7662-C9DE071F9B7A}"/>
              </a:ext>
            </a:extLst>
          </p:cNvPr>
          <p:cNvSpPr>
            <a:spLocks noGrp="1"/>
          </p:cNvSpPr>
          <p:nvPr>
            <p:ph sz="quarter" idx="10"/>
          </p:nvPr>
        </p:nvSpPr>
        <p:spPr>
          <a:xfrm>
            <a:off x="504606" y="961131"/>
            <a:ext cx="8475663" cy="2651760"/>
          </a:xfrm>
        </p:spPr>
        <p:txBody>
          <a:bodyPr vert="horz" lIns="0" tIns="0" rIns="0" bIns="0" rtlCol="0" anchor="t">
            <a:noAutofit/>
          </a:bodyPr>
          <a:lstStyle/>
          <a:p>
            <a:pPr marL="285750" indent="-285750">
              <a:spcBef>
                <a:spcPts val="600"/>
              </a:spcBef>
              <a:buChar char="•"/>
            </a:pPr>
            <a:r>
              <a:rPr lang="en-US" sz="2400" b="0" dirty="0">
                <a:solidFill>
                  <a:schemeClr val="tx1"/>
                </a:solidFill>
                <a:latin typeface="Arial" panose="020B0604020202020204" pitchFamily="34" charset="0"/>
                <a:cs typeface="Arial" panose="020B0604020202020204" pitchFamily="34" charset="0"/>
              </a:rPr>
              <a:t>Healthy Mondays for Hospitals (HMH)</a:t>
            </a:r>
          </a:p>
          <a:p>
            <a:pPr marL="285750" indent="-285750">
              <a:spcBef>
                <a:spcPts val="600"/>
              </a:spcBef>
              <a:buChar char="•"/>
            </a:pPr>
            <a:r>
              <a:rPr lang="en-US" sz="2400" b="0" dirty="0">
                <a:solidFill>
                  <a:schemeClr val="tx1"/>
                </a:solidFill>
                <a:latin typeface="Arial" panose="020B0604020202020204" pitchFamily="34" charset="0"/>
                <a:cs typeface="Arial" panose="020B0604020202020204" pitchFamily="34" charset="0"/>
              </a:rPr>
              <a:t>HMH Summer Internship</a:t>
            </a:r>
          </a:p>
          <a:p>
            <a:pPr marL="285750" indent="-285750">
              <a:spcBef>
                <a:spcPts val="600"/>
              </a:spcBef>
              <a:buChar char="•"/>
            </a:pPr>
            <a:r>
              <a:rPr lang="en-US" sz="2400" b="0" dirty="0">
                <a:solidFill>
                  <a:schemeClr val="tx1"/>
                </a:solidFill>
                <a:latin typeface="Arial" panose="020B0604020202020204" pitchFamily="34" charset="0"/>
                <a:cs typeface="Arial" panose="020B0604020202020204" pitchFamily="34" charset="0"/>
              </a:rPr>
              <a:t>Collaboration with Public Health Experts &amp; Students</a:t>
            </a:r>
          </a:p>
          <a:p>
            <a:pPr marL="285750" indent="-285750">
              <a:spcBef>
                <a:spcPts val="600"/>
              </a:spcBef>
              <a:buChar char="•"/>
            </a:pPr>
            <a:r>
              <a:rPr lang="en-US" sz="2400" b="0" dirty="0">
                <a:solidFill>
                  <a:schemeClr val="tx1"/>
                </a:solidFill>
                <a:latin typeface="Arial" panose="020B0604020202020204" pitchFamily="34" charset="0"/>
                <a:cs typeface="Arial" panose="020B0604020202020204" pitchFamily="34" charset="0"/>
              </a:rPr>
              <a:t>Opportunities for Practical Experience Requirements</a:t>
            </a:r>
          </a:p>
          <a:p>
            <a:pPr marL="285750" indent="-285750">
              <a:spcBef>
                <a:spcPts val="600"/>
              </a:spcBef>
              <a:buChar char="•"/>
            </a:pPr>
            <a:r>
              <a:rPr lang="en-US" sz="2400" b="0" dirty="0">
                <a:solidFill>
                  <a:schemeClr val="tx1"/>
                </a:solidFill>
                <a:latin typeface="Arial" panose="020B0604020202020204" pitchFamily="34" charset="0"/>
                <a:cs typeface="Arial" panose="020B0604020202020204" pitchFamily="34" charset="0"/>
              </a:rPr>
              <a:t>Leveraging Doctoral-Level Students and Graduates</a:t>
            </a:r>
          </a:p>
          <a:p>
            <a:pPr lvl="1"/>
            <a:endParaRPr lang="en-US" dirty="0">
              <a:cs typeface="Arial"/>
            </a:endParaRPr>
          </a:p>
        </p:txBody>
      </p:sp>
      <p:sp>
        <p:nvSpPr>
          <p:cNvPr id="4" name="Title 3">
            <a:extLst>
              <a:ext uri="{FF2B5EF4-FFF2-40B4-BE49-F238E27FC236}">
                <a16:creationId xmlns:a16="http://schemas.microsoft.com/office/drawing/2014/main" id="{FB52B7D6-D0F6-B395-CB9C-6CB7E009C4E7}"/>
              </a:ext>
            </a:extLst>
          </p:cNvPr>
          <p:cNvSpPr>
            <a:spLocks noGrp="1"/>
          </p:cNvSpPr>
          <p:nvPr>
            <p:ph type="title"/>
          </p:nvPr>
        </p:nvSpPr>
        <p:spPr>
          <a:xfrm>
            <a:off x="504606" y="414087"/>
            <a:ext cx="7274033" cy="773799"/>
          </a:xfrm>
        </p:spPr>
        <p:txBody>
          <a:bodyPr/>
          <a:lstStyle/>
          <a:p>
            <a:r>
              <a:rPr lang="en-US" b="1"/>
              <a:t>Overview</a:t>
            </a:r>
            <a:endParaRPr lang="en-US" b="1" dirty="0">
              <a:cs typeface="Arial"/>
            </a:endParaRPr>
          </a:p>
        </p:txBody>
      </p:sp>
    </p:spTree>
    <p:extLst>
      <p:ext uri="{BB962C8B-B14F-4D97-AF65-F5344CB8AC3E}">
        <p14:creationId xmlns:p14="http://schemas.microsoft.com/office/powerpoint/2010/main" val="2011686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EDF603-67E0-12A0-FD4A-2A09B23DADF8}"/>
              </a:ext>
            </a:extLst>
          </p:cNvPr>
          <p:cNvSpPr>
            <a:spLocks noGrp="1"/>
          </p:cNvSpPr>
          <p:nvPr>
            <p:ph type="sldNum" sz="quarter" idx="4"/>
          </p:nvPr>
        </p:nvSpPr>
        <p:spPr/>
        <p:txBody>
          <a:bodyPr/>
          <a:lstStyle/>
          <a:p>
            <a:fld id="{2441C0E6-2A71-4EB3-9E92-A3D15D26B6CA}" type="slidenum">
              <a:rPr lang="en-US" smtClean="0"/>
              <a:pPr/>
              <a:t>27</a:t>
            </a:fld>
            <a:endParaRPr lang="en-US" dirty="0"/>
          </a:p>
        </p:txBody>
      </p:sp>
      <p:sp>
        <p:nvSpPr>
          <p:cNvPr id="3" name="Footer Placeholder 2">
            <a:extLst>
              <a:ext uri="{FF2B5EF4-FFF2-40B4-BE49-F238E27FC236}">
                <a16:creationId xmlns:a16="http://schemas.microsoft.com/office/drawing/2014/main" id="{C74EEC0D-627B-BE1F-EACD-D67B973B7C7C}"/>
              </a:ext>
            </a:extLst>
          </p:cNvPr>
          <p:cNvSpPr>
            <a:spLocks noGrp="1"/>
          </p:cNvSpPr>
          <p:nvPr>
            <p:ph type="ftr" sz="quarter" idx="11"/>
          </p:nvPr>
        </p:nvSpPr>
        <p:spPr/>
        <p:txBody>
          <a:bodyPr/>
          <a:lstStyle/>
          <a:p>
            <a:r>
              <a:rPr lang="en-US"/>
              <a:t>Department of Integrative Health</a:t>
            </a:r>
            <a:endParaRPr lang="en-US">
              <a:solidFill>
                <a:srgbClr val="000000"/>
              </a:solidFill>
              <a:cs typeface="Arial"/>
            </a:endParaRPr>
          </a:p>
          <a:p>
            <a:r>
              <a:rPr lang="en-US"/>
              <a:t>Lerner Health Promotion Program</a:t>
            </a:r>
            <a:endParaRPr lang="en-US">
              <a:solidFill>
                <a:srgbClr val="000000"/>
              </a:solidFill>
              <a:cs typeface="Arial"/>
            </a:endParaRPr>
          </a:p>
          <a:p>
            <a:endParaRPr lang="en-US" dirty="0">
              <a:cs typeface="Arial"/>
            </a:endParaRPr>
          </a:p>
        </p:txBody>
      </p:sp>
      <p:sp>
        <p:nvSpPr>
          <p:cNvPr id="5" name="Title 4">
            <a:extLst>
              <a:ext uri="{FF2B5EF4-FFF2-40B4-BE49-F238E27FC236}">
                <a16:creationId xmlns:a16="http://schemas.microsoft.com/office/drawing/2014/main" id="{0C3AAFF6-B8D9-C547-2E85-22122AD052AD}"/>
              </a:ext>
            </a:extLst>
          </p:cNvPr>
          <p:cNvSpPr>
            <a:spLocks noGrp="1"/>
          </p:cNvSpPr>
          <p:nvPr>
            <p:ph type="title"/>
          </p:nvPr>
        </p:nvSpPr>
        <p:spPr/>
        <p:txBody>
          <a:bodyPr/>
          <a:lstStyle/>
          <a:p>
            <a:r>
              <a:rPr lang="en-US" b="1">
                <a:cs typeface="Arial"/>
              </a:rPr>
              <a:t>Healthy Mondays for Hospitals</a:t>
            </a:r>
            <a:endParaRPr lang="en-US" b="1" dirty="0">
              <a:cs typeface="Arial"/>
            </a:endParaRPr>
          </a:p>
        </p:txBody>
      </p:sp>
      <p:sp>
        <p:nvSpPr>
          <p:cNvPr id="6" name="TextBox 5">
            <a:extLst>
              <a:ext uri="{FF2B5EF4-FFF2-40B4-BE49-F238E27FC236}">
                <a16:creationId xmlns:a16="http://schemas.microsoft.com/office/drawing/2014/main" id="{424962B4-26FB-7392-F603-C270C98DFB45}"/>
              </a:ext>
            </a:extLst>
          </p:cNvPr>
          <p:cNvSpPr txBox="1"/>
          <p:nvPr/>
        </p:nvSpPr>
        <p:spPr>
          <a:xfrm>
            <a:off x="501650" y="946150"/>
            <a:ext cx="858674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Arial"/>
              <a:buChar char="•"/>
            </a:pPr>
            <a:r>
              <a:rPr lang="en-US" dirty="0"/>
              <a:t>Developed by marketing industry executive &amp; public health advocate, Sid Lerner</a:t>
            </a:r>
            <a:endParaRPr lang="en-US" dirty="0">
              <a:cs typeface="Arial"/>
            </a:endParaRPr>
          </a:p>
          <a:p>
            <a:pPr marL="228600" indent="-228600">
              <a:buFont typeface="Arial"/>
              <a:buChar char="•"/>
            </a:pPr>
            <a:r>
              <a:rPr lang="en-US" dirty="0"/>
              <a:t>Local, national, and global-level initiatives to help end preventable diseases</a:t>
            </a:r>
            <a:endParaRPr lang="en-US" dirty="0">
              <a:cs typeface="Arial"/>
            </a:endParaRPr>
          </a:p>
          <a:p>
            <a:pPr marL="228600" indent="-228600">
              <a:buFont typeface="Arial"/>
              <a:buChar char="•"/>
            </a:pPr>
            <a:r>
              <a:rPr lang="en-US" dirty="0"/>
              <a:t>Leverages Monday as a “fresh start” each week</a:t>
            </a:r>
          </a:p>
          <a:p>
            <a:pPr marL="228600" indent="-228600">
              <a:buFont typeface="Arial"/>
              <a:buChar char="•"/>
            </a:pPr>
            <a:r>
              <a:rPr lang="en-US" dirty="0"/>
              <a:t>Provides 52 chances to get back on track </a:t>
            </a:r>
            <a:endParaRPr lang="en-US" dirty="0">
              <a:cs typeface="Arial"/>
            </a:endParaRPr>
          </a:p>
          <a:p>
            <a:pPr marL="228600" indent="-228600">
              <a:buFont typeface="Arial"/>
              <a:buChar char="•"/>
            </a:pPr>
            <a:r>
              <a:rPr lang="en-US" dirty="0">
                <a:cs typeface="Arial"/>
              </a:rPr>
              <a:t>Healthy Mondays for Hospitals brings this whole person, holistic, and evidence-based programming to patients, caregivers, and healthcare workers</a:t>
            </a:r>
          </a:p>
          <a:p>
            <a:pPr marL="228600" indent="-228600"/>
            <a:endParaRPr lang="en-US" dirty="0">
              <a:cs typeface="Arial"/>
            </a:endParaRPr>
          </a:p>
        </p:txBody>
      </p:sp>
      <p:pic>
        <p:nvPicPr>
          <p:cNvPr id="7" name="Picture 6" descr="A group of logos with text&#10;&#10;AI-generated content may be incorrect.">
            <a:extLst>
              <a:ext uri="{FF2B5EF4-FFF2-40B4-BE49-F238E27FC236}">
                <a16:creationId xmlns:a16="http://schemas.microsoft.com/office/drawing/2014/main" id="{246607FE-903E-F70D-3569-275D5EEE99C2}"/>
              </a:ext>
            </a:extLst>
          </p:cNvPr>
          <p:cNvPicPr>
            <a:picLocks noChangeAspect="1"/>
          </p:cNvPicPr>
          <p:nvPr/>
        </p:nvPicPr>
        <p:blipFill>
          <a:blip r:embed="rId2"/>
          <a:stretch>
            <a:fillRect/>
          </a:stretch>
        </p:blipFill>
        <p:spPr>
          <a:xfrm>
            <a:off x="1180321" y="2811045"/>
            <a:ext cx="6357938" cy="1399005"/>
          </a:xfrm>
          <a:prstGeom prst="rect">
            <a:avLst/>
          </a:prstGeom>
          <a:ln>
            <a:noFill/>
          </a:ln>
        </p:spPr>
      </p:pic>
    </p:spTree>
    <p:extLst>
      <p:ext uri="{BB962C8B-B14F-4D97-AF65-F5344CB8AC3E}">
        <p14:creationId xmlns:p14="http://schemas.microsoft.com/office/powerpoint/2010/main" val="3729429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8AE541-269B-996C-BFF3-075BAF535A69}"/>
              </a:ext>
            </a:extLst>
          </p:cNvPr>
          <p:cNvSpPr>
            <a:spLocks noGrp="1"/>
          </p:cNvSpPr>
          <p:nvPr>
            <p:ph type="sldNum" sz="quarter" idx="4"/>
          </p:nvPr>
        </p:nvSpPr>
        <p:spPr/>
        <p:txBody>
          <a:bodyPr/>
          <a:lstStyle/>
          <a:p>
            <a:fld id="{2441C0E6-2A71-4EB3-9E92-A3D15D26B6CA}" type="slidenum">
              <a:rPr lang="en-US" smtClean="0"/>
              <a:pPr/>
              <a:t>28</a:t>
            </a:fld>
            <a:endParaRPr lang="en-US" dirty="0"/>
          </a:p>
        </p:txBody>
      </p:sp>
      <p:sp>
        <p:nvSpPr>
          <p:cNvPr id="3" name="Footer Placeholder 2">
            <a:extLst>
              <a:ext uri="{FF2B5EF4-FFF2-40B4-BE49-F238E27FC236}">
                <a16:creationId xmlns:a16="http://schemas.microsoft.com/office/drawing/2014/main" id="{03FBAC4F-3674-179E-83CB-8BAB89749A7A}"/>
              </a:ext>
            </a:extLst>
          </p:cNvPr>
          <p:cNvSpPr>
            <a:spLocks noGrp="1"/>
          </p:cNvSpPr>
          <p:nvPr>
            <p:ph type="ftr" sz="quarter" idx="11"/>
          </p:nvPr>
        </p:nvSpPr>
        <p:spPr/>
        <p:txBody>
          <a:bodyPr/>
          <a:lstStyle/>
          <a:p>
            <a:r>
              <a:rPr lang="en-US" dirty="0"/>
              <a:t>Department of Integrative Health</a:t>
            </a:r>
            <a:endParaRPr lang="en-US" dirty="0">
              <a:solidFill>
                <a:srgbClr val="000000"/>
              </a:solidFill>
            </a:endParaRPr>
          </a:p>
          <a:p>
            <a:r>
              <a:rPr lang="en-US" dirty="0"/>
              <a:t>Lerner Health Promotion Program</a:t>
            </a:r>
            <a:endParaRPr lang="en-US" dirty="0">
              <a:solidFill>
                <a:srgbClr val="000000"/>
              </a:solidFill>
            </a:endParaRPr>
          </a:p>
          <a:p>
            <a:endParaRPr lang="en-US" dirty="0">
              <a:cs typeface="Arial"/>
            </a:endParaRPr>
          </a:p>
        </p:txBody>
      </p:sp>
      <p:sp>
        <p:nvSpPr>
          <p:cNvPr id="4" name="Content Placeholder 3">
            <a:extLst>
              <a:ext uri="{FF2B5EF4-FFF2-40B4-BE49-F238E27FC236}">
                <a16:creationId xmlns:a16="http://schemas.microsoft.com/office/drawing/2014/main" id="{10D0982A-323F-16F0-5F7E-71D1B7B44E68}"/>
              </a:ext>
            </a:extLst>
          </p:cNvPr>
          <p:cNvSpPr>
            <a:spLocks noGrp="1"/>
          </p:cNvSpPr>
          <p:nvPr>
            <p:ph sz="quarter" idx="10"/>
          </p:nvPr>
        </p:nvSpPr>
        <p:spPr>
          <a:xfrm>
            <a:off x="476250" y="1558290"/>
            <a:ext cx="8134350" cy="2651760"/>
          </a:xfrm>
        </p:spPr>
        <p:txBody>
          <a:bodyPr vert="horz" lIns="0" tIns="0" rIns="0" bIns="0" rtlCol="0" anchor="t">
            <a:noAutofit/>
          </a:bodyPr>
          <a:lstStyle/>
          <a:p>
            <a:pPr>
              <a:lnSpc>
                <a:spcPct val="100000"/>
              </a:lnSpc>
            </a:pPr>
            <a:r>
              <a:rPr lang="en-US" sz="2000" dirty="0">
                <a:cs typeface="Arial"/>
              </a:rPr>
              <a:t>Teamwork makes the dream work</a:t>
            </a:r>
          </a:p>
          <a:p>
            <a:pPr marL="171450" indent="-171450">
              <a:lnSpc>
                <a:spcPct val="100000"/>
              </a:lnSpc>
              <a:buFont typeface="Arial,Sans-Serif"/>
              <a:buChar char="•"/>
            </a:pPr>
            <a:r>
              <a:rPr lang="en-US" sz="2000" b="0" dirty="0">
                <a:solidFill>
                  <a:srgbClr val="000000"/>
                </a:solidFill>
                <a:cs typeface="Arial"/>
              </a:rPr>
              <a:t>For small teams, recruiting energetic and driven interns can provide support for various tasks and projects</a:t>
            </a:r>
            <a:endParaRPr lang="en-US" sz="2000" dirty="0">
              <a:cs typeface="Arial"/>
            </a:endParaRPr>
          </a:p>
          <a:p>
            <a:pPr marL="171450" indent="-171450">
              <a:lnSpc>
                <a:spcPct val="100000"/>
              </a:lnSpc>
              <a:buFont typeface="Arial,Sans-Serif"/>
              <a:buChar char="•"/>
            </a:pPr>
            <a:r>
              <a:rPr lang="en-US" sz="2000" b="0" dirty="0">
                <a:solidFill>
                  <a:srgbClr val="000000"/>
                </a:solidFill>
                <a:cs typeface="Arial"/>
              </a:rPr>
              <a:t>Universities have a surplus of excited students who are craving hands-on experience in the hospital setting</a:t>
            </a:r>
          </a:p>
          <a:p>
            <a:pPr marL="171450" indent="-171450">
              <a:lnSpc>
                <a:spcPct val="100000"/>
              </a:lnSpc>
              <a:buFont typeface="Arial,Sans-Serif"/>
              <a:buChar char="•"/>
            </a:pPr>
            <a:r>
              <a:rPr lang="en-US" sz="2000" b="0" dirty="0">
                <a:solidFill>
                  <a:srgbClr val="000000"/>
                </a:solidFill>
                <a:cs typeface="Arial"/>
              </a:rPr>
              <a:t>Educational programs can provide course credit for students participating in internships</a:t>
            </a:r>
            <a:endParaRPr lang="en-US" sz="2000" dirty="0">
              <a:solidFill>
                <a:srgbClr val="8000FF"/>
              </a:solidFill>
              <a:cs typeface="Arial"/>
            </a:endParaRPr>
          </a:p>
        </p:txBody>
      </p:sp>
      <p:sp>
        <p:nvSpPr>
          <p:cNvPr id="5" name="Title 4">
            <a:extLst>
              <a:ext uri="{FF2B5EF4-FFF2-40B4-BE49-F238E27FC236}">
                <a16:creationId xmlns:a16="http://schemas.microsoft.com/office/drawing/2014/main" id="{0AFF1F33-46D8-0C54-2106-D2A5E3185EEA}"/>
              </a:ext>
            </a:extLst>
          </p:cNvPr>
          <p:cNvSpPr>
            <a:spLocks noGrp="1"/>
          </p:cNvSpPr>
          <p:nvPr>
            <p:ph type="title"/>
          </p:nvPr>
        </p:nvSpPr>
        <p:spPr>
          <a:xfrm>
            <a:off x="496669" y="414087"/>
            <a:ext cx="7281970" cy="392799"/>
          </a:xfrm>
        </p:spPr>
        <p:txBody>
          <a:bodyPr/>
          <a:lstStyle/>
          <a:p>
            <a:r>
              <a:rPr lang="en-US" b="1" dirty="0">
                <a:cs typeface="Arial"/>
              </a:rPr>
              <a:t>HMH Summer Internship  </a:t>
            </a:r>
          </a:p>
        </p:txBody>
      </p:sp>
    </p:spTree>
    <p:extLst>
      <p:ext uri="{BB962C8B-B14F-4D97-AF65-F5344CB8AC3E}">
        <p14:creationId xmlns:p14="http://schemas.microsoft.com/office/powerpoint/2010/main" val="2202090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8AE541-269B-996C-BFF3-075BAF535A69}"/>
              </a:ext>
            </a:extLst>
          </p:cNvPr>
          <p:cNvSpPr>
            <a:spLocks noGrp="1"/>
          </p:cNvSpPr>
          <p:nvPr>
            <p:ph type="sldNum" sz="quarter" idx="4"/>
          </p:nvPr>
        </p:nvSpPr>
        <p:spPr/>
        <p:txBody>
          <a:bodyPr/>
          <a:lstStyle/>
          <a:p>
            <a:fld id="{2441C0E6-2A71-4EB3-9E92-A3D15D26B6CA}" type="slidenum">
              <a:rPr lang="en-US" smtClean="0"/>
              <a:pPr/>
              <a:t>29</a:t>
            </a:fld>
            <a:endParaRPr lang="en-US" dirty="0"/>
          </a:p>
        </p:txBody>
      </p:sp>
      <p:sp>
        <p:nvSpPr>
          <p:cNvPr id="3" name="Footer Placeholder 2">
            <a:extLst>
              <a:ext uri="{FF2B5EF4-FFF2-40B4-BE49-F238E27FC236}">
                <a16:creationId xmlns:a16="http://schemas.microsoft.com/office/drawing/2014/main" id="{03FBAC4F-3674-179E-83CB-8BAB89749A7A}"/>
              </a:ext>
            </a:extLst>
          </p:cNvPr>
          <p:cNvSpPr>
            <a:spLocks noGrp="1"/>
          </p:cNvSpPr>
          <p:nvPr>
            <p:ph type="ftr" sz="quarter" idx="11"/>
          </p:nvPr>
        </p:nvSpPr>
        <p:spPr/>
        <p:txBody>
          <a:bodyPr/>
          <a:lstStyle/>
          <a:p>
            <a:r>
              <a:rPr lang="en-US" dirty="0"/>
              <a:t>Department of Integrative Health</a:t>
            </a:r>
            <a:endParaRPr lang="en-US" dirty="0">
              <a:solidFill>
                <a:srgbClr val="000000"/>
              </a:solidFill>
            </a:endParaRPr>
          </a:p>
          <a:p>
            <a:r>
              <a:rPr lang="en-US" dirty="0"/>
              <a:t>Lerner Health Promotion Program</a:t>
            </a:r>
            <a:endParaRPr lang="en-US" dirty="0">
              <a:solidFill>
                <a:srgbClr val="000000"/>
              </a:solidFill>
            </a:endParaRPr>
          </a:p>
          <a:p>
            <a:endParaRPr lang="en-US" dirty="0">
              <a:cs typeface="Arial"/>
            </a:endParaRPr>
          </a:p>
        </p:txBody>
      </p:sp>
      <p:sp>
        <p:nvSpPr>
          <p:cNvPr id="4" name="Content Placeholder 3">
            <a:extLst>
              <a:ext uri="{FF2B5EF4-FFF2-40B4-BE49-F238E27FC236}">
                <a16:creationId xmlns:a16="http://schemas.microsoft.com/office/drawing/2014/main" id="{10D0982A-323F-16F0-5F7E-71D1B7B44E68}"/>
              </a:ext>
            </a:extLst>
          </p:cNvPr>
          <p:cNvSpPr>
            <a:spLocks noGrp="1"/>
          </p:cNvSpPr>
          <p:nvPr>
            <p:ph sz="quarter" idx="10"/>
          </p:nvPr>
        </p:nvSpPr>
        <p:spPr>
          <a:xfrm>
            <a:off x="504825" y="1245870"/>
            <a:ext cx="8134350" cy="2651760"/>
          </a:xfrm>
        </p:spPr>
        <p:txBody>
          <a:bodyPr vert="horz" lIns="0" tIns="0" rIns="0" bIns="0" rtlCol="0" anchor="t">
            <a:noAutofit/>
          </a:bodyPr>
          <a:lstStyle/>
          <a:p>
            <a:pPr>
              <a:lnSpc>
                <a:spcPct val="100000"/>
              </a:lnSpc>
            </a:pPr>
            <a:r>
              <a:rPr lang="en-US" sz="2000" dirty="0">
                <a:solidFill>
                  <a:srgbClr val="8000FF"/>
                </a:solidFill>
                <a:cs typeface="Arial"/>
              </a:rPr>
              <a:t>Snapshot of the inaugural internship cohort</a:t>
            </a:r>
            <a:endParaRPr lang="en-US" sz="2000" dirty="0">
              <a:cs typeface="Arial"/>
            </a:endParaRPr>
          </a:p>
          <a:p>
            <a:pPr marL="171450" indent="-171450">
              <a:lnSpc>
                <a:spcPct val="100000"/>
              </a:lnSpc>
              <a:buFont typeface="Arial,Sans-Serif"/>
              <a:buChar char="•"/>
            </a:pPr>
            <a:r>
              <a:rPr lang="en-US" sz="2000" b="0" dirty="0">
                <a:solidFill>
                  <a:srgbClr val="000000"/>
                </a:solidFill>
                <a:cs typeface="Arial"/>
              </a:rPr>
              <a:t>We recruited 5 undergraduate-level interns (ranging from freshman to senior) after receiving over 30 applications</a:t>
            </a:r>
          </a:p>
          <a:p>
            <a:pPr marL="171450" indent="-171450">
              <a:lnSpc>
                <a:spcPct val="100000"/>
              </a:lnSpc>
              <a:buFont typeface="Arial,Sans-Serif"/>
              <a:buChar char="•"/>
            </a:pPr>
            <a:r>
              <a:rPr lang="en-US" sz="2000" b="0" dirty="0">
                <a:solidFill>
                  <a:srgbClr val="000000"/>
                </a:solidFill>
                <a:cs typeface="Arial"/>
              </a:rPr>
              <a:t>A total of 2 interns pursued the academic credit option and earned 4 credits each toward their 18-credit minors</a:t>
            </a:r>
          </a:p>
          <a:p>
            <a:pPr marL="171450" indent="-171450">
              <a:lnSpc>
                <a:spcPct val="100000"/>
              </a:lnSpc>
              <a:buFont typeface="Arial,Sans-Serif"/>
              <a:buChar char="•"/>
            </a:pPr>
            <a:r>
              <a:rPr lang="en-US" sz="2000" b="0" dirty="0">
                <a:solidFill>
                  <a:srgbClr val="000000"/>
                </a:solidFill>
                <a:cs typeface="Arial"/>
              </a:rPr>
              <a:t>Interns came on-site 1x/weekly to learn about foundational public health concepts, theories, and frameworks</a:t>
            </a:r>
          </a:p>
          <a:p>
            <a:pPr marL="171450" indent="-171450">
              <a:lnSpc>
                <a:spcPct val="100000"/>
              </a:lnSpc>
              <a:buFont typeface="Arial,Sans-Serif"/>
              <a:buChar char="•"/>
            </a:pPr>
            <a:r>
              <a:rPr lang="en-US" sz="2000" b="0" dirty="0">
                <a:solidFill>
                  <a:srgbClr val="000000"/>
                </a:solidFill>
                <a:cs typeface="Arial"/>
              </a:rPr>
              <a:t>They worked 15 hours per week (hybrid)</a:t>
            </a:r>
          </a:p>
          <a:p>
            <a:pPr marL="171450" indent="-171450">
              <a:lnSpc>
                <a:spcPct val="100000"/>
              </a:lnSpc>
              <a:buFont typeface="Arial,Sans-Serif"/>
              <a:buChar char="•"/>
            </a:pPr>
            <a:r>
              <a:rPr lang="en-US" sz="2000" b="0" dirty="0">
                <a:solidFill>
                  <a:srgbClr val="000000"/>
                </a:solidFill>
                <a:cs typeface="Arial"/>
              </a:rPr>
              <a:t>Interns worked on individual and group-level projects, and were invited to be co-authors on relevant abstracts</a:t>
            </a:r>
          </a:p>
          <a:p>
            <a:pPr>
              <a:lnSpc>
                <a:spcPct val="100000"/>
              </a:lnSpc>
            </a:pPr>
            <a:endParaRPr lang="en-US" sz="1800" b="0" dirty="0">
              <a:solidFill>
                <a:srgbClr val="000000"/>
              </a:solidFill>
              <a:cs typeface="Arial"/>
            </a:endParaRPr>
          </a:p>
        </p:txBody>
      </p:sp>
      <p:sp>
        <p:nvSpPr>
          <p:cNvPr id="5" name="Title 4">
            <a:extLst>
              <a:ext uri="{FF2B5EF4-FFF2-40B4-BE49-F238E27FC236}">
                <a16:creationId xmlns:a16="http://schemas.microsoft.com/office/drawing/2014/main" id="{0AFF1F33-46D8-0C54-2106-D2A5E3185EEA}"/>
              </a:ext>
            </a:extLst>
          </p:cNvPr>
          <p:cNvSpPr>
            <a:spLocks noGrp="1"/>
          </p:cNvSpPr>
          <p:nvPr>
            <p:ph type="title"/>
          </p:nvPr>
        </p:nvSpPr>
        <p:spPr>
          <a:xfrm>
            <a:off x="496669" y="414087"/>
            <a:ext cx="7281970" cy="392799"/>
          </a:xfrm>
        </p:spPr>
        <p:txBody>
          <a:bodyPr/>
          <a:lstStyle/>
          <a:p>
            <a:r>
              <a:rPr lang="en-US" b="1" dirty="0">
                <a:cs typeface="Arial"/>
              </a:rPr>
              <a:t>HMH Summer Internship (continued)</a:t>
            </a:r>
          </a:p>
        </p:txBody>
      </p:sp>
    </p:spTree>
    <p:extLst>
      <p:ext uri="{BB962C8B-B14F-4D97-AF65-F5344CB8AC3E}">
        <p14:creationId xmlns:p14="http://schemas.microsoft.com/office/powerpoint/2010/main" val="433692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5B30C8-3161-8D7F-82FE-7295FAB65A2E}"/>
              </a:ext>
            </a:extLst>
          </p:cNvPr>
          <p:cNvSpPr>
            <a:spLocks noGrp="1"/>
          </p:cNvSpPr>
          <p:nvPr>
            <p:ph type="title"/>
          </p:nvPr>
        </p:nvSpPr>
        <p:spPr/>
        <p:txBody>
          <a:bodyPr/>
          <a:lstStyle/>
          <a:p>
            <a:r>
              <a:rPr lang="en-US" dirty="0"/>
              <a:t>Presenters (continued)</a:t>
            </a:r>
          </a:p>
        </p:txBody>
      </p:sp>
      <p:pic>
        <p:nvPicPr>
          <p:cNvPr id="7" name="Picture 6">
            <a:extLst>
              <a:ext uri="{FF2B5EF4-FFF2-40B4-BE49-F238E27FC236}">
                <a16:creationId xmlns:a16="http://schemas.microsoft.com/office/drawing/2014/main" id="{A7CA6156-2CC7-BF0D-744F-E0D62DDAB5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6518" y="951833"/>
            <a:ext cx="1280160" cy="1280160"/>
          </a:xfrm>
          <a:prstGeom prst="ellipse">
            <a:avLst/>
          </a:prstGeom>
        </p:spPr>
      </p:pic>
      <p:sp>
        <p:nvSpPr>
          <p:cNvPr id="12" name="TextBox 11">
            <a:extLst>
              <a:ext uri="{FF2B5EF4-FFF2-40B4-BE49-F238E27FC236}">
                <a16:creationId xmlns:a16="http://schemas.microsoft.com/office/drawing/2014/main" id="{BE477DEE-47C9-B693-E06F-30BA381AD15B}"/>
              </a:ext>
            </a:extLst>
          </p:cNvPr>
          <p:cNvSpPr txBox="1"/>
          <p:nvPr/>
        </p:nvSpPr>
        <p:spPr>
          <a:xfrm>
            <a:off x="1844975" y="1122735"/>
            <a:ext cx="3278353" cy="1445011"/>
          </a:xfrm>
          <a:prstGeom prst="rect">
            <a:avLst/>
          </a:prstGeom>
          <a:noFill/>
        </p:spPr>
        <p:txBody>
          <a:bodyPr wrap="square" rtlCol="0">
            <a:spAutoFit/>
          </a:bodyPr>
          <a:lstStyle/>
          <a:p>
            <a:pPr>
              <a:lnSpc>
                <a:spcPct val="95000"/>
              </a:lnSpc>
              <a:spcAft>
                <a:spcPts val="600"/>
              </a:spcAft>
            </a:pPr>
            <a:r>
              <a:rPr lang="en-US" b="1" dirty="0">
                <a:solidFill>
                  <a:schemeClr val="accent1"/>
                </a:solidFill>
              </a:rPr>
              <a:t>Michelle J. </a:t>
            </a:r>
            <a:r>
              <a:rPr lang="en-US" b="1" dirty="0" err="1">
                <a:solidFill>
                  <a:schemeClr val="accent1"/>
                </a:solidFill>
              </a:rPr>
              <a:t>Bombacie</a:t>
            </a:r>
            <a:br>
              <a:rPr lang="en-US" b="1" dirty="0">
                <a:solidFill>
                  <a:schemeClr val="accent1"/>
                </a:solidFill>
              </a:rPr>
            </a:br>
            <a:r>
              <a:rPr lang="en-US" sz="1400" dirty="0"/>
              <a:t>MS Dipl. Ac. (NCCAOM) </a:t>
            </a:r>
            <a:r>
              <a:rPr lang="en-US" sz="1400" dirty="0" err="1"/>
              <a:t>L.Ac</a:t>
            </a:r>
            <a:r>
              <a:rPr lang="en-US" sz="1400" dirty="0"/>
              <a:t>., L.M.T</a:t>
            </a:r>
            <a:r>
              <a:rPr lang="en-US" dirty="0"/>
              <a:t>.</a:t>
            </a:r>
          </a:p>
          <a:p>
            <a:pPr>
              <a:lnSpc>
                <a:spcPct val="95000"/>
              </a:lnSpc>
              <a:spcAft>
                <a:spcPts val="600"/>
              </a:spcAft>
            </a:pPr>
            <a:r>
              <a:rPr lang="en-US" sz="1400" dirty="0"/>
              <a:t>Program Manager, </a:t>
            </a:r>
            <a:br>
              <a:rPr lang="en-US" sz="1400" dirty="0"/>
            </a:br>
            <a:r>
              <a:rPr lang="en-US" sz="1400" dirty="0"/>
              <a:t>Integrative Therapies Program</a:t>
            </a:r>
          </a:p>
          <a:p>
            <a:pPr>
              <a:lnSpc>
                <a:spcPct val="95000"/>
              </a:lnSpc>
              <a:spcAft>
                <a:spcPts val="600"/>
              </a:spcAft>
            </a:pPr>
            <a:endParaRPr lang="en-US" dirty="0"/>
          </a:p>
        </p:txBody>
      </p:sp>
      <p:pic>
        <p:nvPicPr>
          <p:cNvPr id="6" name="Picture 5">
            <a:extLst>
              <a:ext uri="{FF2B5EF4-FFF2-40B4-BE49-F238E27FC236}">
                <a16:creationId xmlns:a16="http://schemas.microsoft.com/office/drawing/2014/main" id="{BF17F2EF-DD24-6A6E-6D2E-7550D68E9A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5300" y="2724404"/>
            <a:ext cx="1280160" cy="1280160"/>
          </a:xfrm>
          <a:prstGeom prst="ellipse">
            <a:avLst/>
          </a:prstGeom>
        </p:spPr>
      </p:pic>
      <p:sp>
        <p:nvSpPr>
          <p:cNvPr id="15" name="TextBox 14">
            <a:extLst>
              <a:ext uri="{FF2B5EF4-FFF2-40B4-BE49-F238E27FC236}">
                <a16:creationId xmlns:a16="http://schemas.microsoft.com/office/drawing/2014/main" id="{6AAE3BB2-AF8A-F615-5B81-BD5973A4351D}"/>
              </a:ext>
            </a:extLst>
          </p:cNvPr>
          <p:cNvSpPr txBox="1"/>
          <p:nvPr/>
        </p:nvSpPr>
        <p:spPr>
          <a:xfrm>
            <a:off x="5009103" y="1095342"/>
            <a:ext cx="3386569" cy="1748171"/>
          </a:xfrm>
          <a:prstGeom prst="rect">
            <a:avLst/>
          </a:prstGeom>
          <a:noFill/>
        </p:spPr>
        <p:txBody>
          <a:bodyPr wrap="square">
            <a:spAutoFit/>
          </a:bodyPr>
          <a:lstStyle/>
          <a:p>
            <a:pPr>
              <a:lnSpc>
                <a:spcPct val="95000"/>
              </a:lnSpc>
              <a:spcAft>
                <a:spcPts val="600"/>
              </a:spcAft>
            </a:pPr>
            <a:r>
              <a:rPr lang="en-US" dirty="0"/>
              <a:t>Integrative Health In Employee Wellness: Healthy Monday Initiative, Resident Education in Sleep Techniques, and Lerner Scholar Fellowship</a:t>
            </a:r>
          </a:p>
          <a:p>
            <a:pPr>
              <a:lnSpc>
                <a:spcPct val="95000"/>
              </a:lnSpc>
              <a:spcAft>
                <a:spcPts val="600"/>
              </a:spcAft>
            </a:pPr>
            <a:endParaRPr lang="en-US" dirty="0"/>
          </a:p>
        </p:txBody>
      </p:sp>
      <p:sp>
        <p:nvSpPr>
          <p:cNvPr id="3" name="Rectangle 2">
            <a:extLst>
              <a:ext uri="{FF2B5EF4-FFF2-40B4-BE49-F238E27FC236}">
                <a16:creationId xmlns:a16="http://schemas.microsoft.com/office/drawing/2014/main" id="{71BA7423-63C7-7AAB-6C2F-9D15CE121EF6}"/>
              </a:ext>
            </a:extLst>
          </p:cNvPr>
          <p:cNvSpPr/>
          <p:nvPr/>
        </p:nvSpPr>
        <p:spPr>
          <a:xfrm>
            <a:off x="289483" y="4277922"/>
            <a:ext cx="1203884" cy="657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D5C3145-ED25-4E08-943F-5B22A1F5ABD4}"/>
              </a:ext>
            </a:extLst>
          </p:cNvPr>
          <p:cNvSpPr txBox="1"/>
          <p:nvPr/>
        </p:nvSpPr>
        <p:spPr>
          <a:xfrm>
            <a:off x="1833757" y="2953100"/>
            <a:ext cx="3289571" cy="1251112"/>
          </a:xfrm>
          <a:prstGeom prst="rect">
            <a:avLst/>
          </a:prstGeom>
          <a:noFill/>
        </p:spPr>
        <p:txBody>
          <a:bodyPr wrap="square" rtlCol="0">
            <a:spAutoFit/>
          </a:bodyPr>
          <a:lstStyle/>
          <a:p>
            <a:pPr>
              <a:lnSpc>
                <a:spcPct val="95000"/>
              </a:lnSpc>
              <a:spcAft>
                <a:spcPts val="600"/>
              </a:spcAft>
            </a:pPr>
            <a:r>
              <a:rPr lang="en-US" b="1" dirty="0" err="1">
                <a:solidFill>
                  <a:schemeClr val="accent1"/>
                </a:solidFill>
              </a:rPr>
              <a:t>Darah</a:t>
            </a:r>
            <a:r>
              <a:rPr lang="en-US" b="1" dirty="0">
                <a:solidFill>
                  <a:schemeClr val="accent1"/>
                </a:solidFill>
              </a:rPr>
              <a:t> K. </a:t>
            </a:r>
            <a:r>
              <a:rPr lang="en-US" b="1" dirty="0" err="1">
                <a:solidFill>
                  <a:schemeClr val="accent1"/>
                </a:solidFill>
              </a:rPr>
              <a:t>Salmaggi</a:t>
            </a:r>
            <a:br>
              <a:rPr lang="en-US" b="1" dirty="0">
                <a:solidFill>
                  <a:schemeClr val="accent1"/>
                </a:solidFill>
              </a:rPr>
            </a:br>
            <a:r>
              <a:rPr lang="en-US" sz="1400" dirty="0"/>
              <a:t>MS</a:t>
            </a:r>
          </a:p>
          <a:p>
            <a:pPr>
              <a:lnSpc>
                <a:spcPct val="95000"/>
              </a:lnSpc>
              <a:spcAft>
                <a:spcPts val="600"/>
              </a:spcAft>
            </a:pPr>
            <a:r>
              <a:rPr lang="en-US" sz="1400" dirty="0"/>
              <a:t>Program Manager, </a:t>
            </a:r>
            <a:br>
              <a:rPr lang="en-US" sz="1400" dirty="0"/>
            </a:br>
            <a:r>
              <a:rPr lang="en-US" sz="1400" dirty="0"/>
              <a:t>Department of Integrative Health, Lerner Health Promotion </a:t>
            </a:r>
          </a:p>
        </p:txBody>
      </p:sp>
      <p:sp>
        <p:nvSpPr>
          <p:cNvPr id="19" name="TextBox 18">
            <a:extLst>
              <a:ext uri="{FF2B5EF4-FFF2-40B4-BE49-F238E27FC236}">
                <a16:creationId xmlns:a16="http://schemas.microsoft.com/office/drawing/2014/main" id="{C608C05C-5239-4AE6-BDE1-C3C8E4D825E4}"/>
              </a:ext>
            </a:extLst>
          </p:cNvPr>
          <p:cNvSpPr txBox="1"/>
          <p:nvPr/>
        </p:nvSpPr>
        <p:spPr>
          <a:xfrm>
            <a:off x="4997885" y="2865384"/>
            <a:ext cx="3386569" cy="1408078"/>
          </a:xfrm>
          <a:prstGeom prst="rect">
            <a:avLst/>
          </a:prstGeom>
          <a:noFill/>
        </p:spPr>
        <p:txBody>
          <a:bodyPr wrap="square">
            <a:spAutoFit/>
          </a:bodyPr>
          <a:lstStyle/>
          <a:p>
            <a:pPr>
              <a:lnSpc>
                <a:spcPct val="95000"/>
              </a:lnSpc>
              <a:spcAft>
                <a:spcPts val="600"/>
              </a:spcAft>
            </a:pPr>
            <a:r>
              <a:rPr lang="en-US" dirty="0"/>
              <a:t>Branches of Wellness: Approaches for Cultivating Integrative Wellness Champions throughout the Hospital Community</a:t>
            </a:r>
          </a:p>
        </p:txBody>
      </p:sp>
    </p:spTree>
    <p:extLst>
      <p:ext uri="{BB962C8B-B14F-4D97-AF65-F5344CB8AC3E}">
        <p14:creationId xmlns:p14="http://schemas.microsoft.com/office/powerpoint/2010/main" val="3180848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8AE541-269B-996C-BFF3-075BAF535A69}"/>
              </a:ext>
            </a:extLst>
          </p:cNvPr>
          <p:cNvSpPr>
            <a:spLocks noGrp="1"/>
          </p:cNvSpPr>
          <p:nvPr>
            <p:ph type="sldNum" sz="quarter" idx="4"/>
          </p:nvPr>
        </p:nvSpPr>
        <p:spPr/>
        <p:txBody>
          <a:bodyPr/>
          <a:lstStyle/>
          <a:p>
            <a:fld id="{2441C0E6-2A71-4EB3-9E92-A3D15D26B6CA}" type="slidenum">
              <a:rPr lang="en-US" smtClean="0"/>
              <a:pPr/>
              <a:t>30</a:t>
            </a:fld>
            <a:endParaRPr lang="en-US" dirty="0"/>
          </a:p>
        </p:txBody>
      </p:sp>
      <p:sp>
        <p:nvSpPr>
          <p:cNvPr id="3" name="Footer Placeholder 2">
            <a:extLst>
              <a:ext uri="{FF2B5EF4-FFF2-40B4-BE49-F238E27FC236}">
                <a16:creationId xmlns:a16="http://schemas.microsoft.com/office/drawing/2014/main" id="{03FBAC4F-3674-179E-83CB-8BAB89749A7A}"/>
              </a:ext>
            </a:extLst>
          </p:cNvPr>
          <p:cNvSpPr>
            <a:spLocks noGrp="1"/>
          </p:cNvSpPr>
          <p:nvPr>
            <p:ph type="ftr" sz="quarter" idx="11"/>
          </p:nvPr>
        </p:nvSpPr>
        <p:spPr/>
        <p:txBody>
          <a:bodyPr/>
          <a:lstStyle/>
          <a:p>
            <a:r>
              <a:rPr lang="en-US" dirty="0"/>
              <a:t>Department of Integrative Health</a:t>
            </a:r>
            <a:endParaRPr lang="en-US" dirty="0">
              <a:solidFill>
                <a:srgbClr val="000000"/>
              </a:solidFill>
            </a:endParaRPr>
          </a:p>
          <a:p>
            <a:r>
              <a:rPr lang="en-US" dirty="0"/>
              <a:t>Lerner Health Promotion Program</a:t>
            </a:r>
            <a:endParaRPr lang="en-US" dirty="0">
              <a:solidFill>
                <a:srgbClr val="000000"/>
              </a:solidFill>
            </a:endParaRPr>
          </a:p>
          <a:p>
            <a:endParaRPr lang="en-US" dirty="0">
              <a:cs typeface="Arial"/>
            </a:endParaRPr>
          </a:p>
        </p:txBody>
      </p:sp>
      <p:sp>
        <p:nvSpPr>
          <p:cNvPr id="4" name="Content Placeholder 3">
            <a:extLst>
              <a:ext uri="{FF2B5EF4-FFF2-40B4-BE49-F238E27FC236}">
                <a16:creationId xmlns:a16="http://schemas.microsoft.com/office/drawing/2014/main" id="{10D0982A-323F-16F0-5F7E-71D1B7B44E68}"/>
              </a:ext>
            </a:extLst>
          </p:cNvPr>
          <p:cNvSpPr>
            <a:spLocks noGrp="1"/>
          </p:cNvSpPr>
          <p:nvPr>
            <p:ph sz="quarter" idx="10"/>
          </p:nvPr>
        </p:nvSpPr>
        <p:spPr>
          <a:xfrm>
            <a:off x="495299" y="1558290"/>
            <a:ext cx="8136601" cy="2651760"/>
          </a:xfrm>
        </p:spPr>
        <p:txBody>
          <a:bodyPr vert="horz" lIns="0" tIns="0" rIns="0" bIns="0" rtlCol="0" anchor="t">
            <a:noAutofit/>
          </a:bodyPr>
          <a:lstStyle/>
          <a:p>
            <a:pPr>
              <a:lnSpc>
                <a:spcPct val="100000"/>
              </a:lnSpc>
            </a:pPr>
            <a:r>
              <a:rPr lang="en-US" sz="2000" dirty="0">
                <a:cs typeface="Arial"/>
              </a:rPr>
              <a:t>Summer interns helped with foundational tasks </a:t>
            </a:r>
            <a:br>
              <a:rPr lang="en-US" sz="2000" dirty="0">
                <a:cs typeface="Arial"/>
              </a:rPr>
            </a:br>
            <a:r>
              <a:rPr lang="en-US" sz="2000" dirty="0">
                <a:cs typeface="Arial"/>
              </a:rPr>
              <a:t>for our new program</a:t>
            </a:r>
          </a:p>
          <a:p>
            <a:pPr marL="171450" indent="-171450">
              <a:lnSpc>
                <a:spcPct val="100000"/>
              </a:lnSpc>
              <a:buFont typeface="Arial,Sans-Serif"/>
              <a:buChar char="•"/>
            </a:pPr>
            <a:r>
              <a:rPr lang="en-US" sz="2000" b="0" dirty="0">
                <a:solidFill>
                  <a:srgbClr val="000000"/>
                </a:solidFill>
                <a:cs typeface="Arial"/>
              </a:rPr>
              <a:t>Developed a catalog of the robust Healthy Monday campaigns (</a:t>
            </a:r>
            <a:r>
              <a:rPr lang="en-US" sz="2000" b="0" i="1" dirty="0">
                <a:solidFill>
                  <a:srgbClr val="000000"/>
                </a:solidFill>
                <a:cs typeface="Arial"/>
              </a:rPr>
              <a:t>stop by our poster tonight!</a:t>
            </a:r>
            <a:r>
              <a:rPr lang="en-US" sz="2000" b="0" dirty="0">
                <a:solidFill>
                  <a:srgbClr val="000000"/>
                </a:solidFill>
                <a:cs typeface="Arial"/>
              </a:rPr>
              <a:t>)</a:t>
            </a:r>
          </a:p>
          <a:p>
            <a:pPr marL="171450" indent="-171450">
              <a:lnSpc>
                <a:spcPct val="100000"/>
              </a:lnSpc>
              <a:buFont typeface="Arial,Sans-Serif"/>
              <a:buChar char="•"/>
            </a:pPr>
            <a:r>
              <a:rPr lang="en-US" sz="2000" b="0" dirty="0">
                <a:solidFill>
                  <a:srgbClr val="000000"/>
                </a:solidFill>
                <a:cs typeface="Arial"/>
              </a:rPr>
              <a:t>Prepared socio-ecological models for various populations and settings within the hospital ecosystem</a:t>
            </a:r>
          </a:p>
          <a:p>
            <a:pPr marL="171450" indent="-171450">
              <a:lnSpc>
                <a:spcPct val="100000"/>
              </a:lnSpc>
              <a:buFont typeface="Arial,Sans-Serif"/>
              <a:buChar char="•"/>
            </a:pPr>
            <a:r>
              <a:rPr lang="en-US" sz="2000" b="0" dirty="0">
                <a:solidFill>
                  <a:srgbClr val="000000"/>
                </a:solidFill>
                <a:cs typeface="Arial"/>
              </a:rPr>
              <a:t>Carefully reviewed over 100 existing Monday programs and flagged opportunities for tailoring to our unique priority populations and settings</a:t>
            </a:r>
          </a:p>
          <a:p>
            <a:pPr marL="171450" indent="-171450">
              <a:lnSpc>
                <a:spcPct val="100000"/>
              </a:lnSpc>
              <a:buFont typeface="Arial,Sans-Serif"/>
              <a:buChar char="•"/>
            </a:pPr>
            <a:endParaRPr lang="en-US" sz="1800" b="0" dirty="0">
              <a:solidFill>
                <a:srgbClr val="000000"/>
              </a:solidFill>
              <a:cs typeface="Arial"/>
            </a:endParaRPr>
          </a:p>
          <a:p>
            <a:endParaRPr lang="en-US" dirty="0">
              <a:solidFill>
                <a:srgbClr val="8000FF"/>
              </a:solidFill>
              <a:cs typeface="Arial"/>
            </a:endParaRPr>
          </a:p>
        </p:txBody>
      </p:sp>
      <p:sp>
        <p:nvSpPr>
          <p:cNvPr id="5" name="Title 4">
            <a:extLst>
              <a:ext uri="{FF2B5EF4-FFF2-40B4-BE49-F238E27FC236}">
                <a16:creationId xmlns:a16="http://schemas.microsoft.com/office/drawing/2014/main" id="{0AFF1F33-46D8-0C54-2106-D2A5E3185EEA}"/>
              </a:ext>
            </a:extLst>
          </p:cNvPr>
          <p:cNvSpPr>
            <a:spLocks noGrp="1"/>
          </p:cNvSpPr>
          <p:nvPr>
            <p:ph type="title"/>
          </p:nvPr>
        </p:nvSpPr>
        <p:spPr>
          <a:xfrm>
            <a:off x="496669" y="414087"/>
            <a:ext cx="7281970" cy="392799"/>
          </a:xfrm>
        </p:spPr>
        <p:txBody>
          <a:bodyPr/>
          <a:lstStyle/>
          <a:p>
            <a:r>
              <a:rPr lang="en-US" b="1" dirty="0">
                <a:cs typeface="Arial"/>
              </a:rPr>
              <a:t>HMH Summer Internship (continued)</a:t>
            </a:r>
          </a:p>
        </p:txBody>
      </p:sp>
    </p:spTree>
    <p:extLst>
      <p:ext uri="{BB962C8B-B14F-4D97-AF65-F5344CB8AC3E}">
        <p14:creationId xmlns:p14="http://schemas.microsoft.com/office/powerpoint/2010/main" val="2993286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2B235-48BF-7203-EA25-94B9A38BF41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6A0CA4-4842-D4A4-6553-76AD21627841}"/>
              </a:ext>
            </a:extLst>
          </p:cNvPr>
          <p:cNvSpPr>
            <a:spLocks noGrp="1"/>
          </p:cNvSpPr>
          <p:nvPr>
            <p:ph type="sldNum" sz="quarter" idx="4"/>
          </p:nvPr>
        </p:nvSpPr>
        <p:spPr/>
        <p:txBody>
          <a:bodyPr/>
          <a:lstStyle/>
          <a:p>
            <a:fld id="{2441C0E6-2A71-4EB3-9E92-A3D15D26B6CA}" type="slidenum">
              <a:rPr lang="en-US" smtClean="0"/>
              <a:pPr/>
              <a:t>31</a:t>
            </a:fld>
            <a:endParaRPr lang="en-US" dirty="0"/>
          </a:p>
        </p:txBody>
      </p:sp>
      <p:sp>
        <p:nvSpPr>
          <p:cNvPr id="3" name="Footer Placeholder 2">
            <a:extLst>
              <a:ext uri="{FF2B5EF4-FFF2-40B4-BE49-F238E27FC236}">
                <a16:creationId xmlns:a16="http://schemas.microsoft.com/office/drawing/2014/main" id="{67ACE9DF-E433-1809-53B9-71B7F416F691}"/>
              </a:ext>
            </a:extLst>
          </p:cNvPr>
          <p:cNvSpPr>
            <a:spLocks noGrp="1"/>
          </p:cNvSpPr>
          <p:nvPr>
            <p:ph type="ftr" sz="quarter" idx="11"/>
          </p:nvPr>
        </p:nvSpPr>
        <p:spPr/>
        <p:txBody>
          <a:bodyPr/>
          <a:lstStyle/>
          <a:p>
            <a:r>
              <a:rPr lang="en-US" dirty="0"/>
              <a:t>Department of Integrative Health</a:t>
            </a:r>
            <a:endParaRPr lang="en-US" dirty="0">
              <a:solidFill>
                <a:srgbClr val="000000"/>
              </a:solidFill>
            </a:endParaRPr>
          </a:p>
          <a:p>
            <a:r>
              <a:rPr lang="en-US" dirty="0"/>
              <a:t>Lerner Health Promotion Program</a:t>
            </a:r>
            <a:endParaRPr lang="en-US" dirty="0">
              <a:solidFill>
                <a:srgbClr val="000000"/>
              </a:solidFill>
            </a:endParaRPr>
          </a:p>
          <a:p>
            <a:endParaRPr lang="en-US" dirty="0">
              <a:cs typeface="Arial"/>
            </a:endParaRPr>
          </a:p>
        </p:txBody>
      </p:sp>
      <p:sp>
        <p:nvSpPr>
          <p:cNvPr id="5" name="Title 4">
            <a:extLst>
              <a:ext uri="{FF2B5EF4-FFF2-40B4-BE49-F238E27FC236}">
                <a16:creationId xmlns:a16="http://schemas.microsoft.com/office/drawing/2014/main" id="{5A74208B-9B63-5328-65A7-743ABDD04E1D}"/>
              </a:ext>
            </a:extLst>
          </p:cNvPr>
          <p:cNvSpPr>
            <a:spLocks noGrp="1"/>
          </p:cNvSpPr>
          <p:nvPr>
            <p:ph type="title"/>
          </p:nvPr>
        </p:nvSpPr>
        <p:spPr>
          <a:xfrm>
            <a:off x="504606" y="414087"/>
            <a:ext cx="7845533" cy="773799"/>
          </a:xfrm>
        </p:spPr>
        <p:txBody>
          <a:bodyPr/>
          <a:lstStyle/>
          <a:p>
            <a:r>
              <a:rPr lang="en-US" b="1" dirty="0">
                <a:cs typeface="Arial"/>
              </a:rPr>
              <a:t>Collaborating with Public Health Experts &amp; Students</a:t>
            </a:r>
          </a:p>
        </p:txBody>
      </p:sp>
      <p:sp>
        <p:nvSpPr>
          <p:cNvPr id="8" name="TextBox 7">
            <a:extLst>
              <a:ext uri="{FF2B5EF4-FFF2-40B4-BE49-F238E27FC236}">
                <a16:creationId xmlns:a16="http://schemas.microsoft.com/office/drawing/2014/main" id="{B47E64A0-0C55-A49D-71D4-1BCF7C877E14}"/>
              </a:ext>
            </a:extLst>
          </p:cNvPr>
          <p:cNvSpPr txBox="1"/>
          <p:nvPr/>
        </p:nvSpPr>
        <p:spPr>
          <a:xfrm>
            <a:off x="495300" y="1407534"/>
            <a:ext cx="8424765" cy="2862322"/>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r>
              <a:rPr lang="en-US" b="1" dirty="0">
                <a:solidFill>
                  <a:schemeClr val="accent1"/>
                </a:solidFill>
                <a:cs typeface="Segoe UI"/>
              </a:rPr>
              <a:t>UGPH-GU 60: Undergraduate Experiential Learning in Public Health</a:t>
            </a:r>
          </a:p>
          <a:p>
            <a:pPr marL="171450" indent="-171450">
              <a:buFont typeface="Arial,Sans-Serif"/>
              <a:buChar char="•"/>
            </a:pPr>
            <a:r>
              <a:rPr lang="en-US" dirty="0">
                <a:cs typeface="Arial"/>
              </a:rPr>
              <a:t>Capstone course for public health majors </a:t>
            </a:r>
          </a:p>
          <a:p>
            <a:pPr marL="171450" indent="-171450">
              <a:buFont typeface="Arial,Sans-Serif"/>
              <a:buChar char="•"/>
            </a:pPr>
            <a:r>
              <a:rPr lang="en-US" dirty="0">
                <a:cs typeface="Arial"/>
              </a:rPr>
              <a:t>Led by seasoned health promotion program developer &amp; researcher</a:t>
            </a:r>
            <a:endParaRPr lang="en-US" dirty="0"/>
          </a:p>
          <a:p>
            <a:pPr marL="171450" indent="-171450">
              <a:buFont typeface="Arial,Sans-Serif"/>
              <a:buChar char="•"/>
            </a:pPr>
            <a:r>
              <a:rPr lang="en-US" dirty="0">
                <a:cs typeface="Arial"/>
              </a:rPr>
              <a:t>Scaffolded assignments that culminate into a full campaign and evaluation plan</a:t>
            </a:r>
          </a:p>
          <a:p>
            <a:pPr marL="171450" indent="-171450">
              <a:buFont typeface="Arial,Sans-Serif"/>
              <a:buChar char="•"/>
            </a:pPr>
            <a:r>
              <a:rPr lang="en-US" dirty="0">
                <a:cs typeface="Arial"/>
              </a:rPr>
              <a:t>Student teams are assigned and work on a specific campaign/project</a:t>
            </a:r>
          </a:p>
          <a:p>
            <a:pPr marL="365760" lvl="1" indent="-171450">
              <a:buSzPct val="60000"/>
              <a:buFont typeface="Courier New"/>
              <a:buChar char="o"/>
            </a:pPr>
            <a:r>
              <a:rPr lang="en-US" dirty="0">
                <a:cs typeface="Arial"/>
              </a:rPr>
              <a:t>Prepare literature reviews about populations, health behavior(s), barriers, </a:t>
            </a:r>
            <a:br>
              <a:rPr lang="en-US" dirty="0">
                <a:cs typeface="Arial"/>
              </a:rPr>
            </a:br>
            <a:r>
              <a:rPr lang="en-US" dirty="0">
                <a:cs typeface="Arial"/>
              </a:rPr>
              <a:t>and facilitators</a:t>
            </a:r>
          </a:p>
          <a:p>
            <a:pPr marL="365760" lvl="1" indent="-171450">
              <a:buSzPct val="60000"/>
              <a:buFont typeface="Courier New"/>
              <a:buChar char="o"/>
            </a:pPr>
            <a:r>
              <a:rPr lang="en-US" dirty="0">
                <a:cs typeface="Arial"/>
              </a:rPr>
              <a:t>Generate socioecological models for a given population and setting</a:t>
            </a:r>
          </a:p>
          <a:p>
            <a:pPr marL="365760" lvl="1" indent="-171450">
              <a:buSzPct val="60000"/>
              <a:buFont typeface="Courier New"/>
              <a:buChar char="o"/>
            </a:pPr>
            <a:r>
              <a:rPr lang="en-US" dirty="0">
                <a:cs typeface="Arial"/>
              </a:rPr>
              <a:t>Follow the "Monday" format for a well-rounded health promotion program</a:t>
            </a:r>
          </a:p>
          <a:p>
            <a:pPr marL="171450" indent="-171450">
              <a:buFont typeface="Arial,Sans-Serif"/>
              <a:buChar char="•"/>
            </a:pPr>
            <a:r>
              <a:rPr lang="en-US" dirty="0">
                <a:cs typeface="Arial"/>
              </a:rPr>
              <a:t>Serves as a recruitment pipeline for the HMH summer internship</a:t>
            </a:r>
            <a:endParaRPr lang="en-US" sz="1200" dirty="0">
              <a:cs typeface="Arial"/>
            </a:endParaRPr>
          </a:p>
        </p:txBody>
      </p:sp>
    </p:spTree>
    <p:extLst>
      <p:ext uri="{BB962C8B-B14F-4D97-AF65-F5344CB8AC3E}">
        <p14:creationId xmlns:p14="http://schemas.microsoft.com/office/powerpoint/2010/main" val="4123657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2B235-48BF-7203-EA25-94B9A38BF41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6A0CA4-4842-D4A4-6553-76AD21627841}"/>
              </a:ext>
            </a:extLst>
          </p:cNvPr>
          <p:cNvSpPr>
            <a:spLocks noGrp="1"/>
          </p:cNvSpPr>
          <p:nvPr>
            <p:ph type="sldNum" sz="quarter" idx="4"/>
          </p:nvPr>
        </p:nvSpPr>
        <p:spPr/>
        <p:txBody>
          <a:bodyPr/>
          <a:lstStyle/>
          <a:p>
            <a:fld id="{2441C0E6-2A71-4EB3-9E92-A3D15D26B6CA}" type="slidenum">
              <a:rPr lang="en-US" smtClean="0"/>
              <a:pPr/>
              <a:t>32</a:t>
            </a:fld>
            <a:endParaRPr lang="en-US" dirty="0"/>
          </a:p>
        </p:txBody>
      </p:sp>
      <p:sp>
        <p:nvSpPr>
          <p:cNvPr id="3" name="Footer Placeholder 2">
            <a:extLst>
              <a:ext uri="{FF2B5EF4-FFF2-40B4-BE49-F238E27FC236}">
                <a16:creationId xmlns:a16="http://schemas.microsoft.com/office/drawing/2014/main" id="{67ACE9DF-E433-1809-53B9-71B7F416F691}"/>
              </a:ext>
            </a:extLst>
          </p:cNvPr>
          <p:cNvSpPr>
            <a:spLocks noGrp="1"/>
          </p:cNvSpPr>
          <p:nvPr>
            <p:ph type="ftr" sz="quarter" idx="11"/>
          </p:nvPr>
        </p:nvSpPr>
        <p:spPr/>
        <p:txBody>
          <a:bodyPr/>
          <a:lstStyle/>
          <a:p>
            <a:r>
              <a:rPr lang="en-US" dirty="0"/>
              <a:t>Department of Integrative Health</a:t>
            </a:r>
            <a:endParaRPr lang="en-US" dirty="0">
              <a:solidFill>
                <a:srgbClr val="000000"/>
              </a:solidFill>
            </a:endParaRPr>
          </a:p>
          <a:p>
            <a:r>
              <a:rPr lang="en-US" dirty="0"/>
              <a:t>Lerner Health Promotion Program</a:t>
            </a:r>
            <a:endParaRPr lang="en-US" dirty="0">
              <a:solidFill>
                <a:srgbClr val="000000"/>
              </a:solidFill>
            </a:endParaRPr>
          </a:p>
          <a:p>
            <a:endParaRPr lang="en-US" dirty="0">
              <a:cs typeface="Arial"/>
            </a:endParaRPr>
          </a:p>
        </p:txBody>
      </p:sp>
      <p:pic>
        <p:nvPicPr>
          <p:cNvPr id="6" name="Content Placeholder 5" descr="NYU School of Global Public Health">
            <a:extLst>
              <a:ext uri="{FF2B5EF4-FFF2-40B4-BE49-F238E27FC236}">
                <a16:creationId xmlns:a16="http://schemas.microsoft.com/office/drawing/2014/main" id="{AAE3471D-1B30-489A-4895-672AB6711F99}"/>
              </a:ext>
            </a:extLst>
          </p:cNvPr>
          <p:cNvPicPr>
            <a:picLocks noGrp="1" noChangeAspect="1"/>
          </p:cNvPicPr>
          <p:nvPr>
            <p:ph sz="quarter" idx="10"/>
          </p:nvPr>
        </p:nvPicPr>
        <p:blipFill>
          <a:blip r:embed="rId2"/>
          <a:stretch>
            <a:fillRect/>
          </a:stretch>
        </p:blipFill>
        <p:spPr>
          <a:xfrm>
            <a:off x="7364412" y="1268749"/>
            <a:ext cx="1246188" cy="1246188"/>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5A74208B-9B63-5328-65A7-743ABDD04E1D}"/>
              </a:ext>
            </a:extLst>
          </p:cNvPr>
          <p:cNvSpPr>
            <a:spLocks noGrp="1"/>
          </p:cNvSpPr>
          <p:nvPr>
            <p:ph type="title"/>
          </p:nvPr>
        </p:nvSpPr>
        <p:spPr>
          <a:xfrm>
            <a:off x="504606" y="414087"/>
            <a:ext cx="7845533" cy="773799"/>
          </a:xfrm>
        </p:spPr>
        <p:txBody>
          <a:bodyPr/>
          <a:lstStyle/>
          <a:p>
            <a:r>
              <a:rPr lang="en-US" b="1" dirty="0">
                <a:cs typeface="Arial"/>
              </a:rPr>
              <a:t>Collaborating with Public Health Experts &amp; Students</a:t>
            </a:r>
            <a:br>
              <a:rPr lang="en-US" b="1" dirty="0">
                <a:cs typeface="Arial"/>
              </a:rPr>
            </a:br>
            <a:r>
              <a:rPr lang="en-US" b="1" dirty="0">
                <a:cs typeface="Arial"/>
              </a:rPr>
              <a:t>(continued)</a:t>
            </a:r>
          </a:p>
        </p:txBody>
      </p:sp>
      <p:sp>
        <p:nvSpPr>
          <p:cNvPr id="7" name="TextBox 6">
            <a:extLst>
              <a:ext uri="{FF2B5EF4-FFF2-40B4-BE49-F238E27FC236}">
                <a16:creationId xmlns:a16="http://schemas.microsoft.com/office/drawing/2014/main" id="{45FADDDA-DA4F-B7F0-3775-89E2314AC0A1}"/>
              </a:ext>
            </a:extLst>
          </p:cNvPr>
          <p:cNvSpPr txBox="1"/>
          <p:nvPr/>
        </p:nvSpPr>
        <p:spPr>
          <a:xfrm>
            <a:off x="495300" y="1357015"/>
            <a:ext cx="6045200" cy="3016210"/>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spcBef>
                <a:spcPts val="600"/>
              </a:spcBef>
            </a:pPr>
            <a:r>
              <a:rPr lang="en-US" sz="2000" b="1" dirty="0">
                <a:solidFill>
                  <a:schemeClr val="accent1"/>
                </a:solidFill>
                <a:latin typeface="Arial"/>
                <a:cs typeface="Arial"/>
              </a:rPr>
              <a:t>Spring 2025 Campaign Assignments</a:t>
            </a:r>
            <a:endParaRPr lang="en-US" sz="2000" dirty="0">
              <a:solidFill>
                <a:schemeClr val="accent1"/>
              </a:solidFill>
              <a:cs typeface="Arial" panose="020B0604020202020204"/>
            </a:endParaRPr>
          </a:p>
          <a:p>
            <a:pPr marL="171450" indent="-171450">
              <a:spcBef>
                <a:spcPts val="600"/>
              </a:spcBef>
              <a:buFont typeface="Arial"/>
              <a:buChar char="•"/>
            </a:pPr>
            <a:r>
              <a:rPr lang="en-US" sz="2000" dirty="0">
                <a:latin typeface="Arial"/>
                <a:cs typeface="Arial"/>
              </a:rPr>
              <a:t>Smoking &amp; Vaping Cessation for Oncology Patients</a:t>
            </a:r>
            <a:endParaRPr lang="en-US" sz="2000" dirty="0">
              <a:cs typeface="Arial" panose="020B0604020202020204"/>
            </a:endParaRPr>
          </a:p>
          <a:p>
            <a:pPr marL="171450" indent="-171450">
              <a:spcBef>
                <a:spcPts val="600"/>
              </a:spcBef>
              <a:buFont typeface="Arial"/>
              <a:buChar char="•"/>
            </a:pPr>
            <a:r>
              <a:rPr lang="en-US" sz="2000" dirty="0">
                <a:latin typeface="Arial"/>
                <a:cs typeface="Arial"/>
              </a:rPr>
              <a:t>Whole Health for Pregnant Women</a:t>
            </a:r>
          </a:p>
          <a:p>
            <a:pPr marL="171450" indent="-171450">
              <a:spcBef>
                <a:spcPts val="600"/>
              </a:spcBef>
              <a:buFont typeface="Arial"/>
              <a:buChar char="•"/>
            </a:pPr>
            <a:r>
              <a:rPr lang="en-US" sz="2000" dirty="0">
                <a:latin typeface="Arial"/>
                <a:cs typeface="Arial"/>
              </a:rPr>
              <a:t>Oral Hygiene for Patients</a:t>
            </a:r>
          </a:p>
          <a:p>
            <a:pPr marL="171450" indent="-171450">
              <a:spcBef>
                <a:spcPts val="600"/>
              </a:spcBef>
              <a:buFont typeface="Arial"/>
              <a:buChar char="•"/>
            </a:pPr>
            <a:r>
              <a:rPr lang="en-US" sz="2000" dirty="0">
                <a:latin typeface="Arial"/>
                <a:cs typeface="Arial"/>
              </a:rPr>
              <a:t>Sleep Hygiene for Patients</a:t>
            </a:r>
          </a:p>
          <a:p>
            <a:pPr marL="171450" indent="-171450">
              <a:spcBef>
                <a:spcPts val="600"/>
              </a:spcBef>
              <a:buFont typeface="Arial"/>
              <a:buChar char="•"/>
            </a:pPr>
            <a:r>
              <a:rPr lang="en-US" sz="2000" dirty="0">
                <a:latin typeface="Arial"/>
                <a:cs typeface="Arial"/>
              </a:rPr>
              <a:t>Physical Activity for Healthcare Workers</a:t>
            </a:r>
          </a:p>
          <a:p>
            <a:pPr marL="171450" indent="-171450">
              <a:spcBef>
                <a:spcPts val="600"/>
              </a:spcBef>
              <a:buFont typeface="Arial"/>
              <a:buChar char="•"/>
            </a:pPr>
            <a:r>
              <a:rPr lang="en-US" sz="2000" dirty="0">
                <a:latin typeface="Arial"/>
                <a:cs typeface="Arial"/>
              </a:rPr>
              <a:t>Anxiety Reduction &amp; Stress Coping </a:t>
            </a:r>
            <a:br>
              <a:rPr lang="en-US" sz="2000" dirty="0">
                <a:latin typeface="Arial"/>
                <a:cs typeface="Arial"/>
              </a:rPr>
            </a:br>
            <a:r>
              <a:rPr lang="en-US" sz="2000" dirty="0">
                <a:latin typeface="Arial"/>
                <a:cs typeface="Arial"/>
              </a:rPr>
              <a:t>for Rehab Patients</a:t>
            </a:r>
          </a:p>
        </p:txBody>
      </p:sp>
      <p:pic>
        <p:nvPicPr>
          <p:cNvPr id="9" name="Picture 8" descr="The Office of Undergraduate Programs successfully kicked off the new  academic year with exciting opportunities for current and prospective  co-major students to gather, meet staff and student ambassadors, make  friends, and trade">
            <a:extLst>
              <a:ext uri="{FF2B5EF4-FFF2-40B4-BE49-F238E27FC236}">
                <a16:creationId xmlns:a16="http://schemas.microsoft.com/office/drawing/2014/main" id="{0DA7B7C3-334A-B444-215E-38495FFD9600}"/>
              </a:ext>
            </a:extLst>
          </p:cNvPr>
          <p:cNvPicPr>
            <a:picLocks noChangeAspect="1"/>
          </p:cNvPicPr>
          <p:nvPr/>
        </p:nvPicPr>
        <p:blipFill>
          <a:blip r:embed="rId3"/>
          <a:stretch>
            <a:fillRect/>
          </a:stretch>
        </p:blipFill>
        <p:spPr>
          <a:xfrm>
            <a:off x="6540500" y="2678112"/>
            <a:ext cx="2070100" cy="1531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4156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AC53FE-E3D7-2EEC-2148-F7A0B4078998}"/>
              </a:ext>
            </a:extLst>
          </p:cNvPr>
          <p:cNvSpPr>
            <a:spLocks noGrp="1"/>
          </p:cNvSpPr>
          <p:nvPr>
            <p:ph type="sldNum" sz="quarter" idx="4"/>
          </p:nvPr>
        </p:nvSpPr>
        <p:spPr/>
        <p:txBody>
          <a:bodyPr/>
          <a:lstStyle/>
          <a:p>
            <a:fld id="{2441C0E6-2A71-4EB3-9E92-A3D15D26B6CA}" type="slidenum">
              <a:rPr lang="en-US" smtClean="0"/>
              <a:pPr/>
              <a:t>33</a:t>
            </a:fld>
            <a:endParaRPr lang="en-US" dirty="0"/>
          </a:p>
        </p:txBody>
      </p:sp>
      <p:sp>
        <p:nvSpPr>
          <p:cNvPr id="3" name="Footer Placeholder 2">
            <a:extLst>
              <a:ext uri="{FF2B5EF4-FFF2-40B4-BE49-F238E27FC236}">
                <a16:creationId xmlns:a16="http://schemas.microsoft.com/office/drawing/2014/main" id="{00ADD350-DBF8-25A1-BE6E-FB3AF28280C8}"/>
              </a:ext>
            </a:extLst>
          </p:cNvPr>
          <p:cNvSpPr>
            <a:spLocks noGrp="1"/>
          </p:cNvSpPr>
          <p:nvPr>
            <p:ph type="ftr" sz="quarter" idx="11"/>
          </p:nvPr>
        </p:nvSpPr>
        <p:spPr/>
        <p:txBody>
          <a:bodyPr/>
          <a:lstStyle/>
          <a:p>
            <a:r>
              <a:rPr lang="en-US" dirty="0"/>
              <a:t>Department of Integrative Health</a:t>
            </a:r>
            <a:endParaRPr lang="en-US" dirty="0">
              <a:solidFill>
                <a:srgbClr val="000000"/>
              </a:solidFill>
            </a:endParaRPr>
          </a:p>
          <a:p>
            <a:r>
              <a:rPr lang="en-US" dirty="0"/>
              <a:t>Lerner Health Promotion Program</a:t>
            </a:r>
            <a:endParaRPr lang="en-US" dirty="0">
              <a:solidFill>
                <a:srgbClr val="000000"/>
              </a:solidFill>
            </a:endParaRPr>
          </a:p>
          <a:p>
            <a:endParaRPr lang="en-US" dirty="0">
              <a:cs typeface="Arial"/>
            </a:endParaRPr>
          </a:p>
        </p:txBody>
      </p:sp>
      <p:sp>
        <p:nvSpPr>
          <p:cNvPr id="4" name="Content Placeholder 3">
            <a:extLst>
              <a:ext uri="{FF2B5EF4-FFF2-40B4-BE49-F238E27FC236}">
                <a16:creationId xmlns:a16="http://schemas.microsoft.com/office/drawing/2014/main" id="{CF83A421-C52D-9526-62A5-CF408C029079}"/>
              </a:ext>
            </a:extLst>
          </p:cNvPr>
          <p:cNvSpPr>
            <a:spLocks noGrp="1"/>
          </p:cNvSpPr>
          <p:nvPr>
            <p:ph sz="quarter" idx="10"/>
          </p:nvPr>
        </p:nvSpPr>
        <p:spPr>
          <a:xfrm>
            <a:off x="495300" y="1524539"/>
            <a:ext cx="7777163" cy="2651760"/>
          </a:xfrm>
        </p:spPr>
        <p:txBody>
          <a:bodyPr vert="horz" lIns="0" tIns="0" rIns="0" bIns="0" rtlCol="0" anchor="t">
            <a:noAutofit/>
          </a:bodyPr>
          <a:lstStyle/>
          <a:p>
            <a:r>
              <a:rPr lang="en-US" sz="1800" dirty="0">
                <a:cs typeface="Arial"/>
              </a:rPr>
              <a:t>Many graduate programs have practical </a:t>
            </a:r>
            <a:br>
              <a:rPr lang="en-US" sz="1800" dirty="0">
                <a:cs typeface="Arial"/>
              </a:rPr>
            </a:br>
            <a:r>
              <a:rPr lang="en-US" sz="1800" dirty="0">
                <a:cs typeface="Arial"/>
              </a:rPr>
              <a:t>or applied learning experience requirements.</a:t>
            </a:r>
          </a:p>
          <a:p>
            <a:pPr marL="308610" lvl="2" indent="-171450">
              <a:lnSpc>
                <a:spcPct val="100000"/>
              </a:lnSpc>
              <a:buFont typeface="Wingdings,Sans-Serif"/>
              <a:buChar char="§"/>
            </a:pPr>
            <a:r>
              <a:rPr lang="en-US" sz="1800" dirty="0">
                <a:solidFill>
                  <a:srgbClr val="000000"/>
                </a:solidFill>
                <a:cs typeface="Arial"/>
              </a:rPr>
              <a:t>Intended to recruit talent with foundational public health training who can support special projects</a:t>
            </a:r>
          </a:p>
          <a:p>
            <a:pPr marL="308610" lvl="2" indent="-171450">
              <a:lnSpc>
                <a:spcPct val="100000"/>
              </a:lnSpc>
              <a:buFont typeface="Wingdings,Sans-Serif"/>
              <a:buChar char="§"/>
            </a:pPr>
            <a:r>
              <a:rPr lang="en-US" sz="1800" dirty="0">
                <a:solidFill>
                  <a:srgbClr val="000000"/>
                </a:solidFill>
                <a:cs typeface="Arial"/>
              </a:rPr>
              <a:t>Sought to find a graduate student who needed a practical placement in exchange for academic credit</a:t>
            </a:r>
          </a:p>
          <a:p>
            <a:pPr marL="491490" lvl="3">
              <a:lnSpc>
                <a:spcPct val="100000"/>
              </a:lnSpc>
              <a:buFont typeface="Arial,Sans-Serif"/>
              <a:buChar char="•"/>
            </a:pPr>
            <a:r>
              <a:rPr lang="en-US" sz="1800" dirty="0">
                <a:solidFill>
                  <a:srgbClr val="000000"/>
                </a:solidFill>
                <a:cs typeface="Arial"/>
              </a:rPr>
              <a:t>Recruited and onboarded an MPH-level intern/volunteer who can receive 3 credits for her Integrated Learning Experience and another 3 credits for her Practicum/Thesis</a:t>
            </a:r>
          </a:p>
          <a:p>
            <a:pPr>
              <a:lnSpc>
                <a:spcPct val="100000"/>
              </a:lnSpc>
            </a:pPr>
            <a:endParaRPr lang="en-US" sz="1800" dirty="0">
              <a:solidFill>
                <a:srgbClr val="000000"/>
              </a:solidFill>
              <a:cs typeface="Arial"/>
            </a:endParaRPr>
          </a:p>
        </p:txBody>
      </p:sp>
      <p:sp>
        <p:nvSpPr>
          <p:cNvPr id="5" name="Title 4">
            <a:extLst>
              <a:ext uri="{FF2B5EF4-FFF2-40B4-BE49-F238E27FC236}">
                <a16:creationId xmlns:a16="http://schemas.microsoft.com/office/drawing/2014/main" id="{D67A597A-8EEA-2A17-4048-0836CB1E9889}"/>
              </a:ext>
            </a:extLst>
          </p:cNvPr>
          <p:cNvSpPr>
            <a:spLocks noGrp="1"/>
          </p:cNvSpPr>
          <p:nvPr>
            <p:ph type="title"/>
          </p:nvPr>
        </p:nvSpPr>
        <p:spPr>
          <a:xfrm>
            <a:off x="496669" y="414087"/>
            <a:ext cx="8790095" cy="773799"/>
          </a:xfrm>
        </p:spPr>
        <p:txBody>
          <a:bodyPr/>
          <a:lstStyle/>
          <a:p>
            <a:r>
              <a:rPr lang="en-US" b="1" dirty="0">
                <a:cs typeface="Arial"/>
              </a:rPr>
              <a:t>Opportunities for Practical Experience Requirements</a:t>
            </a:r>
            <a:br>
              <a:rPr lang="en-US" b="1" dirty="0">
                <a:cs typeface="Arial"/>
              </a:rPr>
            </a:br>
            <a:endParaRPr lang="en-US" b="1">
              <a:cs typeface="Arial"/>
            </a:endParaRPr>
          </a:p>
        </p:txBody>
      </p:sp>
    </p:spTree>
    <p:extLst>
      <p:ext uri="{BB962C8B-B14F-4D97-AF65-F5344CB8AC3E}">
        <p14:creationId xmlns:p14="http://schemas.microsoft.com/office/powerpoint/2010/main" val="2328710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AC53FE-E3D7-2EEC-2148-F7A0B4078998}"/>
              </a:ext>
            </a:extLst>
          </p:cNvPr>
          <p:cNvSpPr>
            <a:spLocks noGrp="1"/>
          </p:cNvSpPr>
          <p:nvPr>
            <p:ph type="sldNum" sz="quarter" idx="4"/>
          </p:nvPr>
        </p:nvSpPr>
        <p:spPr/>
        <p:txBody>
          <a:bodyPr/>
          <a:lstStyle/>
          <a:p>
            <a:fld id="{2441C0E6-2A71-4EB3-9E92-A3D15D26B6CA}" type="slidenum">
              <a:rPr lang="en-US" smtClean="0"/>
              <a:pPr/>
              <a:t>34</a:t>
            </a:fld>
            <a:endParaRPr lang="en-US" dirty="0"/>
          </a:p>
        </p:txBody>
      </p:sp>
      <p:sp>
        <p:nvSpPr>
          <p:cNvPr id="3" name="Footer Placeholder 2">
            <a:extLst>
              <a:ext uri="{FF2B5EF4-FFF2-40B4-BE49-F238E27FC236}">
                <a16:creationId xmlns:a16="http://schemas.microsoft.com/office/drawing/2014/main" id="{00ADD350-DBF8-25A1-BE6E-FB3AF28280C8}"/>
              </a:ext>
            </a:extLst>
          </p:cNvPr>
          <p:cNvSpPr>
            <a:spLocks noGrp="1"/>
          </p:cNvSpPr>
          <p:nvPr>
            <p:ph type="ftr" sz="quarter" idx="11"/>
          </p:nvPr>
        </p:nvSpPr>
        <p:spPr/>
        <p:txBody>
          <a:bodyPr/>
          <a:lstStyle/>
          <a:p>
            <a:r>
              <a:rPr lang="en-US" dirty="0"/>
              <a:t>Department of Integrative Health</a:t>
            </a:r>
            <a:endParaRPr lang="en-US" dirty="0">
              <a:solidFill>
                <a:srgbClr val="000000"/>
              </a:solidFill>
            </a:endParaRPr>
          </a:p>
          <a:p>
            <a:r>
              <a:rPr lang="en-US" dirty="0"/>
              <a:t>Lerner Health Promotion Program</a:t>
            </a:r>
            <a:endParaRPr lang="en-US" dirty="0">
              <a:solidFill>
                <a:srgbClr val="000000"/>
              </a:solidFill>
            </a:endParaRPr>
          </a:p>
          <a:p>
            <a:endParaRPr lang="en-US" dirty="0">
              <a:cs typeface="Arial"/>
            </a:endParaRPr>
          </a:p>
        </p:txBody>
      </p:sp>
      <p:sp>
        <p:nvSpPr>
          <p:cNvPr id="4" name="Content Placeholder 3">
            <a:extLst>
              <a:ext uri="{FF2B5EF4-FFF2-40B4-BE49-F238E27FC236}">
                <a16:creationId xmlns:a16="http://schemas.microsoft.com/office/drawing/2014/main" id="{CF83A421-C52D-9526-62A5-CF408C029079}"/>
              </a:ext>
            </a:extLst>
          </p:cNvPr>
          <p:cNvSpPr>
            <a:spLocks noGrp="1"/>
          </p:cNvSpPr>
          <p:nvPr>
            <p:ph sz="quarter" idx="10"/>
          </p:nvPr>
        </p:nvSpPr>
        <p:spPr>
          <a:xfrm>
            <a:off x="495301" y="1558290"/>
            <a:ext cx="7696200" cy="2651760"/>
          </a:xfrm>
        </p:spPr>
        <p:txBody>
          <a:bodyPr vert="horz" lIns="0" tIns="0" rIns="0" bIns="0" rtlCol="0" anchor="t">
            <a:noAutofit/>
          </a:bodyPr>
          <a:lstStyle/>
          <a:p>
            <a:r>
              <a:rPr lang="en-US" sz="1800" dirty="0">
                <a:cs typeface="Arial"/>
              </a:rPr>
              <a:t>Students with advanced education </a:t>
            </a:r>
            <a:br>
              <a:rPr lang="en-US" sz="1800" dirty="0">
                <a:cs typeface="Arial"/>
              </a:rPr>
            </a:br>
            <a:r>
              <a:rPr lang="en-US" sz="1800" dirty="0">
                <a:cs typeface="Arial"/>
              </a:rPr>
              <a:t>and training can be assets for small teams.</a:t>
            </a:r>
          </a:p>
          <a:p>
            <a:pPr marL="308610" lvl="2" indent="-171450">
              <a:lnSpc>
                <a:spcPct val="100000"/>
              </a:lnSpc>
              <a:buFont typeface="Wingdings,Sans-Serif" panose="020B0604020202020204" pitchFamily="34" charset="0"/>
              <a:buChar char="§"/>
            </a:pPr>
            <a:r>
              <a:rPr lang="en-US" sz="1800" dirty="0">
                <a:solidFill>
                  <a:srgbClr val="000000"/>
                </a:solidFill>
                <a:cs typeface="Arial"/>
              </a:rPr>
              <a:t>Masters-level students bring a deeper level of specialization within a field</a:t>
            </a:r>
          </a:p>
          <a:p>
            <a:pPr marL="308610" lvl="2" indent="-171450">
              <a:lnSpc>
                <a:spcPct val="100000"/>
              </a:lnSpc>
              <a:buFont typeface="Wingdings,Sans-Serif" panose="020B0604020202020204" pitchFamily="34" charset="0"/>
              <a:buChar char="§"/>
            </a:pPr>
            <a:r>
              <a:rPr lang="en-US" sz="1800" dirty="0">
                <a:solidFill>
                  <a:srgbClr val="000000"/>
                </a:solidFill>
                <a:cs typeface="Arial"/>
              </a:rPr>
              <a:t>Able to help with all tasks that undergraduate students help with, plus:</a:t>
            </a:r>
          </a:p>
          <a:p>
            <a:pPr marL="491490" lvl="3">
              <a:lnSpc>
                <a:spcPct val="100000"/>
              </a:lnSpc>
              <a:buFont typeface="Arial,Sans-Serif" panose="020B0604020202020204" pitchFamily="34" charset="0"/>
              <a:buChar char="•"/>
            </a:pPr>
            <a:r>
              <a:rPr lang="en-US" sz="1800" dirty="0">
                <a:solidFill>
                  <a:srgbClr val="000000"/>
                </a:solidFill>
                <a:cs typeface="Arial"/>
              </a:rPr>
              <a:t>Support the development of evaluation plans and relevant materials (surveys, interview guides, etc.)</a:t>
            </a:r>
          </a:p>
          <a:p>
            <a:pPr marL="491490" lvl="3">
              <a:lnSpc>
                <a:spcPct val="100000"/>
              </a:lnSpc>
              <a:buFont typeface="Arial,Sans-Serif" panose="020B0604020202020204" pitchFamily="34" charset="0"/>
              <a:buChar char="•"/>
            </a:pPr>
            <a:r>
              <a:rPr lang="en-US" sz="1800" dirty="0">
                <a:solidFill>
                  <a:srgbClr val="000000"/>
                </a:solidFill>
                <a:cs typeface="Arial"/>
              </a:rPr>
              <a:t>Can apply knowledge to suggest novel programming and adaptations for existing programming in order to better align with the priority population and setting</a:t>
            </a:r>
          </a:p>
        </p:txBody>
      </p:sp>
      <p:sp>
        <p:nvSpPr>
          <p:cNvPr id="5" name="Title 4">
            <a:extLst>
              <a:ext uri="{FF2B5EF4-FFF2-40B4-BE49-F238E27FC236}">
                <a16:creationId xmlns:a16="http://schemas.microsoft.com/office/drawing/2014/main" id="{D67A597A-8EEA-2A17-4048-0836CB1E9889}"/>
              </a:ext>
            </a:extLst>
          </p:cNvPr>
          <p:cNvSpPr>
            <a:spLocks noGrp="1"/>
          </p:cNvSpPr>
          <p:nvPr>
            <p:ph type="title"/>
          </p:nvPr>
        </p:nvSpPr>
        <p:spPr>
          <a:xfrm>
            <a:off x="496669" y="414087"/>
            <a:ext cx="8790095" cy="773799"/>
          </a:xfrm>
        </p:spPr>
        <p:txBody>
          <a:bodyPr/>
          <a:lstStyle/>
          <a:p>
            <a:r>
              <a:rPr lang="en-US" b="1" dirty="0">
                <a:cs typeface="Arial"/>
              </a:rPr>
              <a:t>Opportunities for Practical Experience Requirements</a:t>
            </a:r>
            <a:br>
              <a:rPr lang="en-US" b="1" dirty="0">
                <a:cs typeface="Arial"/>
              </a:rPr>
            </a:br>
            <a:r>
              <a:rPr lang="en-US" b="1" dirty="0">
                <a:cs typeface="Arial"/>
              </a:rPr>
              <a:t>(continued)</a:t>
            </a:r>
            <a:br>
              <a:rPr lang="en-US" b="1" dirty="0">
                <a:cs typeface="Arial"/>
              </a:rPr>
            </a:br>
            <a:endParaRPr lang="en-US" b="1" dirty="0">
              <a:cs typeface="Arial"/>
            </a:endParaRPr>
          </a:p>
        </p:txBody>
      </p:sp>
    </p:spTree>
    <p:extLst>
      <p:ext uri="{BB962C8B-B14F-4D97-AF65-F5344CB8AC3E}">
        <p14:creationId xmlns:p14="http://schemas.microsoft.com/office/powerpoint/2010/main" val="209836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AC53FE-E3D7-2EEC-2148-F7A0B4078998}"/>
              </a:ext>
            </a:extLst>
          </p:cNvPr>
          <p:cNvSpPr>
            <a:spLocks noGrp="1"/>
          </p:cNvSpPr>
          <p:nvPr>
            <p:ph type="sldNum" sz="quarter" idx="4"/>
          </p:nvPr>
        </p:nvSpPr>
        <p:spPr/>
        <p:txBody>
          <a:bodyPr/>
          <a:lstStyle/>
          <a:p>
            <a:fld id="{2441C0E6-2A71-4EB3-9E92-A3D15D26B6CA}" type="slidenum">
              <a:rPr lang="en-US" smtClean="0"/>
              <a:pPr/>
              <a:t>35</a:t>
            </a:fld>
            <a:endParaRPr lang="en-US" dirty="0"/>
          </a:p>
        </p:txBody>
      </p:sp>
      <p:sp>
        <p:nvSpPr>
          <p:cNvPr id="3" name="Footer Placeholder 2">
            <a:extLst>
              <a:ext uri="{FF2B5EF4-FFF2-40B4-BE49-F238E27FC236}">
                <a16:creationId xmlns:a16="http://schemas.microsoft.com/office/drawing/2014/main" id="{00ADD350-DBF8-25A1-BE6E-FB3AF28280C8}"/>
              </a:ext>
            </a:extLst>
          </p:cNvPr>
          <p:cNvSpPr>
            <a:spLocks noGrp="1"/>
          </p:cNvSpPr>
          <p:nvPr>
            <p:ph type="ftr" sz="quarter" idx="11"/>
          </p:nvPr>
        </p:nvSpPr>
        <p:spPr/>
        <p:txBody>
          <a:bodyPr/>
          <a:lstStyle/>
          <a:p>
            <a:r>
              <a:rPr lang="en-US" dirty="0"/>
              <a:t>Department of Integrative Health</a:t>
            </a:r>
            <a:endParaRPr lang="en-US" dirty="0">
              <a:solidFill>
                <a:srgbClr val="000000"/>
              </a:solidFill>
            </a:endParaRPr>
          </a:p>
          <a:p>
            <a:r>
              <a:rPr lang="en-US" dirty="0"/>
              <a:t>Lerner Health Promotion Program</a:t>
            </a:r>
            <a:endParaRPr lang="en-US" dirty="0">
              <a:solidFill>
                <a:srgbClr val="000000"/>
              </a:solidFill>
            </a:endParaRPr>
          </a:p>
          <a:p>
            <a:endParaRPr lang="en-US" dirty="0">
              <a:cs typeface="Arial"/>
            </a:endParaRPr>
          </a:p>
        </p:txBody>
      </p:sp>
      <p:sp>
        <p:nvSpPr>
          <p:cNvPr id="4" name="Content Placeholder 3">
            <a:extLst>
              <a:ext uri="{FF2B5EF4-FFF2-40B4-BE49-F238E27FC236}">
                <a16:creationId xmlns:a16="http://schemas.microsoft.com/office/drawing/2014/main" id="{CF83A421-C52D-9526-62A5-CF408C029079}"/>
              </a:ext>
            </a:extLst>
          </p:cNvPr>
          <p:cNvSpPr>
            <a:spLocks noGrp="1"/>
          </p:cNvSpPr>
          <p:nvPr>
            <p:ph sz="quarter" idx="10"/>
          </p:nvPr>
        </p:nvSpPr>
        <p:spPr>
          <a:xfrm>
            <a:off x="495300" y="1558290"/>
            <a:ext cx="7777163" cy="2651760"/>
          </a:xfrm>
        </p:spPr>
        <p:txBody>
          <a:bodyPr vert="horz" lIns="0" tIns="0" rIns="0" bIns="0" rtlCol="0" anchor="t">
            <a:noAutofit/>
          </a:bodyPr>
          <a:lstStyle/>
          <a:p>
            <a:r>
              <a:rPr lang="en-US" sz="1800" dirty="0">
                <a:solidFill>
                  <a:srgbClr val="8000FF"/>
                </a:solidFill>
                <a:cs typeface="Arial"/>
              </a:rPr>
              <a:t>Mentoring is key to set students up for success.</a:t>
            </a:r>
          </a:p>
          <a:p>
            <a:pPr marL="308610" lvl="2" indent="-171450">
              <a:lnSpc>
                <a:spcPct val="100000"/>
              </a:lnSpc>
              <a:buFont typeface="Wingdings,Sans-Serif"/>
              <a:buChar char="§"/>
            </a:pPr>
            <a:r>
              <a:rPr lang="en-US" sz="1800" dirty="0">
                <a:cs typeface="Arial"/>
              </a:rPr>
              <a:t>Small initial time investments can ensure that the student:</a:t>
            </a:r>
          </a:p>
          <a:p>
            <a:pPr marL="491490" lvl="3" indent="-171450">
              <a:lnSpc>
                <a:spcPct val="100000"/>
              </a:lnSpc>
              <a:buFont typeface="Arial,Sans-Serif"/>
              <a:buChar char="•"/>
            </a:pPr>
            <a:r>
              <a:rPr lang="en-US" sz="1800" dirty="0">
                <a:cs typeface="Arial"/>
              </a:rPr>
              <a:t>Is oriented to the institutional software and tools</a:t>
            </a:r>
          </a:p>
          <a:p>
            <a:pPr marL="491490" lvl="3" indent="-171450">
              <a:lnSpc>
                <a:spcPct val="100000"/>
              </a:lnSpc>
              <a:buFont typeface="Arial,Sans-Serif"/>
              <a:buChar char="•"/>
            </a:pPr>
            <a:r>
              <a:rPr lang="en-US" sz="1800" dirty="0">
                <a:cs typeface="Arial"/>
              </a:rPr>
              <a:t>Has access to necessary resources to complete tasks</a:t>
            </a:r>
          </a:p>
          <a:p>
            <a:pPr marL="491490" lvl="3" indent="-171450">
              <a:lnSpc>
                <a:spcPct val="100000"/>
              </a:lnSpc>
              <a:buFont typeface="Arial,Sans-Serif"/>
              <a:buChar char="•"/>
            </a:pPr>
            <a:r>
              <a:rPr lang="en-US" sz="1800" dirty="0">
                <a:cs typeface="Arial"/>
              </a:rPr>
              <a:t>Understands assignments and feels comfortable asking clarifying questions</a:t>
            </a:r>
          </a:p>
          <a:p>
            <a:pPr marL="308610" lvl="2" indent="-171450">
              <a:lnSpc>
                <a:spcPct val="100000"/>
              </a:lnSpc>
              <a:buFont typeface="Wingdings,Sans-Serif"/>
              <a:buChar char="§"/>
            </a:pPr>
            <a:endParaRPr lang="en-US" sz="1800" dirty="0">
              <a:solidFill>
                <a:srgbClr val="000000"/>
              </a:solidFill>
              <a:cs typeface="Arial"/>
            </a:endParaRPr>
          </a:p>
          <a:p>
            <a:pPr>
              <a:lnSpc>
                <a:spcPct val="100000"/>
              </a:lnSpc>
            </a:pPr>
            <a:endParaRPr lang="en-US" sz="1800" dirty="0">
              <a:solidFill>
                <a:srgbClr val="000000"/>
              </a:solidFill>
              <a:cs typeface="Arial"/>
            </a:endParaRPr>
          </a:p>
        </p:txBody>
      </p:sp>
      <p:sp>
        <p:nvSpPr>
          <p:cNvPr id="5" name="Title 4">
            <a:extLst>
              <a:ext uri="{FF2B5EF4-FFF2-40B4-BE49-F238E27FC236}">
                <a16:creationId xmlns:a16="http://schemas.microsoft.com/office/drawing/2014/main" id="{D67A597A-8EEA-2A17-4048-0836CB1E9889}"/>
              </a:ext>
            </a:extLst>
          </p:cNvPr>
          <p:cNvSpPr>
            <a:spLocks noGrp="1"/>
          </p:cNvSpPr>
          <p:nvPr>
            <p:ph type="title"/>
          </p:nvPr>
        </p:nvSpPr>
        <p:spPr>
          <a:xfrm>
            <a:off x="496669" y="414087"/>
            <a:ext cx="8790095" cy="773799"/>
          </a:xfrm>
        </p:spPr>
        <p:txBody>
          <a:bodyPr/>
          <a:lstStyle/>
          <a:p>
            <a:r>
              <a:rPr lang="en-US" b="1" dirty="0">
                <a:cs typeface="Arial"/>
              </a:rPr>
              <a:t>Opportunities for Practical Experience Requirements (continued)</a:t>
            </a:r>
            <a:br>
              <a:rPr lang="en-US" b="1" dirty="0">
                <a:cs typeface="Arial"/>
              </a:rPr>
            </a:br>
            <a:endParaRPr lang="en-US" b="1" dirty="0">
              <a:cs typeface="Arial"/>
            </a:endParaRPr>
          </a:p>
        </p:txBody>
      </p:sp>
    </p:spTree>
    <p:extLst>
      <p:ext uri="{BB962C8B-B14F-4D97-AF65-F5344CB8AC3E}">
        <p14:creationId xmlns:p14="http://schemas.microsoft.com/office/powerpoint/2010/main" val="1396880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C733F-09E6-DB22-8921-2E6DB525725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942E91-4CD4-B32B-6291-764CB94BC327}"/>
              </a:ext>
            </a:extLst>
          </p:cNvPr>
          <p:cNvSpPr>
            <a:spLocks noGrp="1"/>
          </p:cNvSpPr>
          <p:nvPr>
            <p:ph type="sldNum" sz="quarter" idx="4"/>
          </p:nvPr>
        </p:nvSpPr>
        <p:spPr/>
        <p:txBody>
          <a:bodyPr/>
          <a:lstStyle/>
          <a:p>
            <a:fld id="{2441C0E6-2A71-4EB3-9E92-A3D15D26B6CA}" type="slidenum">
              <a:rPr lang="en-US" smtClean="0"/>
              <a:pPr/>
              <a:t>36</a:t>
            </a:fld>
            <a:endParaRPr lang="en-US" dirty="0"/>
          </a:p>
        </p:txBody>
      </p:sp>
      <p:sp>
        <p:nvSpPr>
          <p:cNvPr id="3" name="Footer Placeholder 2">
            <a:extLst>
              <a:ext uri="{FF2B5EF4-FFF2-40B4-BE49-F238E27FC236}">
                <a16:creationId xmlns:a16="http://schemas.microsoft.com/office/drawing/2014/main" id="{723D9899-C698-5301-3459-B6E33713548C}"/>
              </a:ext>
            </a:extLst>
          </p:cNvPr>
          <p:cNvSpPr>
            <a:spLocks noGrp="1"/>
          </p:cNvSpPr>
          <p:nvPr>
            <p:ph type="ftr" sz="quarter" idx="11"/>
          </p:nvPr>
        </p:nvSpPr>
        <p:spPr/>
        <p:txBody>
          <a:bodyPr/>
          <a:lstStyle/>
          <a:p>
            <a:r>
              <a:rPr lang="en-US" dirty="0"/>
              <a:t>Department of Integrative Health</a:t>
            </a:r>
            <a:endParaRPr lang="en-US" dirty="0">
              <a:solidFill>
                <a:srgbClr val="000000"/>
              </a:solidFill>
            </a:endParaRPr>
          </a:p>
          <a:p>
            <a:r>
              <a:rPr lang="en-US" dirty="0"/>
              <a:t>Lerner Health Promotion Program</a:t>
            </a:r>
            <a:endParaRPr lang="en-US" dirty="0">
              <a:solidFill>
                <a:srgbClr val="000000"/>
              </a:solidFill>
            </a:endParaRPr>
          </a:p>
          <a:p>
            <a:endParaRPr lang="en-US" dirty="0">
              <a:cs typeface="Arial"/>
            </a:endParaRPr>
          </a:p>
        </p:txBody>
      </p:sp>
      <p:sp>
        <p:nvSpPr>
          <p:cNvPr id="4" name="Content Placeholder 3">
            <a:extLst>
              <a:ext uri="{FF2B5EF4-FFF2-40B4-BE49-F238E27FC236}">
                <a16:creationId xmlns:a16="http://schemas.microsoft.com/office/drawing/2014/main" id="{5B6597CD-0D8B-0AE5-91AD-D5AB18CEAFF7}"/>
              </a:ext>
            </a:extLst>
          </p:cNvPr>
          <p:cNvSpPr>
            <a:spLocks noGrp="1"/>
          </p:cNvSpPr>
          <p:nvPr>
            <p:ph sz="quarter" idx="10"/>
          </p:nvPr>
        </p:nvSpPr>
        <p:spPr>
          <a:xfrm>
            <a:off x="503237" y="1552575"/>
            <a:ext cx="8308975" cy="1899602"/>
          </a:xfrm>
        </p:spPr>
        <p:txBody>
          <a:bodyPr vert="horz" lIns="0" tIns="0" rIns="0" bIns="0" rtlCol="0" anchor="t">
            <a:noAutofit/>
          </a:bodyPr>
          <a:lstStyle/>
          <a:p>
            <a:pPr>
              <a:lnSpc>
                <a:spcPct val="100000"/>
              </a:lnSpc>
              <a:buFont typeface="Arial,Sans-Serif"/>
            </a:pPr>
            <a:r>
              <a:rPr lang="en-US" sz="1800" dirty="0">
                <a:cs typeface="Arial"/>
              </a:rPr>
              <a:t>This spring, we recruited our first doctoral student and Visiting Scholar.</a:t>
            </a:r>
          </a:p>
          <a:p>
            <a:pPr marL="308610" lvl="2" indent="-171450">
              <a:lnSpc>
                <a:spcPct val="100000"/>
              </a:lnSpc>
              <a:buFont typeface="Wingdings,Sans-Serif"/>
              <a:buChar char="§"/>
            </a:pPr>
            <a:r>
              <a:rPr lang="en-US" sz="1800" dirty="0">
                <a:solidFill>
                  <a:srgbClr val="000000"/>
                </a:solidFill>
                <a:cs typeface="Arial"/>
              </a:rPr>
              <a:t>Intended to recruit talent with health promotion training and an interest in supporting HMH programming</a:t>
            </a:r>
          </a:p>
          <a:p>
            <a:pPr marL="491490" lvl="3">
              <a:lnSpc>
                <a:spcPct val="100000"/>
              </a:lnSpc>
              <a:buFont typeface="Arial,Sans-Serif"/>
              <a:buChar char="•"/>
            </a:pPr>
            <a:r>
              <a:rPr lang="en-US" sz="1800" dirty="0">
                <a:solidFill>
                  <a:srgbClr val="000000"/>
                </a:solidFill>
                <a:cs typeface="Arial"/>
              </a:rPr>
              <a:t>This position supports this year's Lerner Health Promotion Innovation Award recipients</a:t>
            </a:r>
          </a:p>
          <a:p>
            <a:pPr marL="308610" lvl="2" indent="-171450">
              <a:lnSpc>
                <a:spcPct val="100000"/>
              </a:lnSpc>
              <a:buFont typeface="Wingdings,Sans-Serif"/>
              <a:buChar char="§"/>
            </a:pPr>
            <a:r>
              <a:rPr lang="en-US" sz="1800" dirty="0">
                <a:solidFill>
                  <a:srgbClr val="000000"/>
                </a:solidFill>
                <a:cs typeface="Arial"/>
              </a:rPr>
              <a:t>Circulated a description of the opportunity and targeted marketing at top public health program</a:t>
            </a:r>
          </a:p>
          <a:p>
            <a:pPr marL="308610" lvl="2" indent="-171450">
              <a:lnSpc>
                <a:spcPct val="100000"/>
              </a:lnSpc>
              <a:buFont typeface="Wingdings"/>
              <a:buChar char="§"/>
            </a:pPr>
            <a:r>
              <a:rPr lang="en-US" sz="1800" dirty="0">
                <a:solidFill>
                  <a:srgbClr val="000000"/>
                </a:solidFill>
                <a:cs typeface="Arial"/>
              </a:rPr>
              <a:t>Onboarded the candidate through NYU Langone Health's NTV system</a:t>
            </a:r>
          </a:p>
          <a:p>
            <a:pPr marL="491490" lvl="3">
              <a:lnSpc>
                <a:spcPct val="100000"/>
              </a:lnSpc>
              <a:buFont typeface="Arial"/>
              <a:buChar char="•"/>
            </a:pPr>
            <a:endParaRPr lang="en-US" sz="1800" dirty="0">
              <a:solidFill>
                <a:srgbClr val="000000"/>
              </a:solidFill>
              <a:cs typeface="Arial"/>
            </a:endParaRPr>
          </a:p>
        </p:txBody>
      </p:sp>
      <p:sp>
        <p:nvSpPr>
          <p:cNvPr id="5" name="Title 4">
            <a:extLst>
              <a:ext uri="{FF2B5EF4-FFF2-40B4-BE49-F238E27FC236}">
                <a16:creationId xmlns:a16="http://schemas.microsoft.com/office/drawing/2014/main" id="{3411345E-A597-274E-E71E-652DEFE65EC0}"/>
              </a:ext>
            </a:extLst>
          </p:cNvPr>
          <p:cNvSpPr>
            <a:spLocks noGrp="1"/>
          </p:cNvSpPr>
          <p:nvPr>
            <p:ph type="title"/>
          </p:nvPr>
        </p:nvSpPr>
        <p:spPr>
          <a:xfrm>
            <a:off x="504606" y="414087"/>
            <a:ext cx="8313845" cy="773799"/>
          </a:xfrm>
        </p:spPr>
        <p:txBody>
          <a:bodyPr/>
          <a:lstStyle/>
          <a:p>
            <a:r>
              <a:rPr lang="en-US" b="1" dirty="0">
                <a:cs typeface="Arial"/>
              </a:rPr>
              <a:t>Leveraging Doctoral-Level Students &amp; Graduates</a:t>
            </a:r>
          </a:p>
        </p:txBody>
      </p:sp>
    </p:spTree>
    <p:extLst>
      <p:ext uri="{BB962C8B-B14F-4D97-AF65-F5344CB8AC3E}">
        <p14:creationId xmlns:p14="http://schemas.microsoft.com/office/powerpoint/2010/main" val="2709227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C733F-09E6-DB22-8921-2E6DB525725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942E91-4CD4-B32B-6291-764CB94BC327}"/>
              </a:ext>
            </a:extLst>
          </p:cNvPr>
          <p:cNvSpPr>
            <a:spLocks noGrp="1"/>
          </p:cNvSpPr>
          <p:nvPr>
            <p:ph type="sldNum" sz="quarter" idx="4"/>
          </p:nvPr>
        </p:nvSpPr>
        <p:spPr/>
        <p:txBody>
          <a:bodyPr/>
          <a:lstStyle/>
          <a:p>
            <a:fld id="{2441C0E6-2A71-4EB3-9E92-A3D15D26B6CA}" type="slidenum">
              <a:rPr lang="en-US" smtClean="0"/>
              <a:pPr/>
              <a:t>37</a:t>
            </a:fld>
            <a:endParaRPr lang="en-US" dirty="0"/>
          </a:p>
        </p:txBody>
      </p:sp>
      <p:sp>
        <p:nvSpPr>
          <p:cNvPr id="3" name="Footer Placeholder 2">
            <a:extLst>
              <a:ext uri="{FF2B5EF4-FFF2-40B4-BE49-F238E27FC236}">
                <a16:creationId xmlns:a16="http://schemas.microsoft.com/office/drawing/2014/main" id="{723D9899-C698-5301-3459-B6E33713548C}"/>
              </a:ext>
            </a:extLst>
          </p:cNvPr>
          <p:cNvSpPr>
            <a:spLocks noGrp="1"/>
          </p:cNvSpPr>
          <p:nvPr>
            <p:ph type="ftr" sz="quarter" idx="11"/>
          </p:nvPr>
        </p:nvSpPr>
        <p:spPr/>
        <p:txBody>
          <a:bodyPr/>
          <a:lstStyle/>
          <a:p>
            <a:r>
              <a:rPr lang="en-US" dirty="0"/>
              <a:t>Department of Integrative Health</a:t>
            </a:r>
            <a:endParaRPr lang="en-US" dirty="0">
              <a:solidFill>
                <a:srgbClr val="000000"/>
              </a:solidFill>
            </a:endParaRPr>
          </a:p>
          <a:p>
            <a:r>
              <a:rPr lang="en-US" dirty="0"/>
              <a:t>Lerner Health Promotion Program</a:t>
            </a:r>
            <a:endParaRPr lang="en-US" dirty="0">
              <a:solidFill>
                <a:srgbClr val="000000"/>
              </a:solidFill>
            </a:endParaRPr>
          </a:p>
          <a:p>
            <a:endParaRPr lang="en-US" dirty="0">
              <a:cs typeface="Arial"/>
            </a:endParaRPr>
          </a:p>
        </p:txBody>
      </p:sp>
      <p:sp>
        <p:nvSpPr>
          <p:cNvPr id="4" name="Content Placeholder 3">
            <a:extLst>
              <a:ext uri="{FF2B5EF4-FFF2-40B4-BE49-F238E27FC236}">
                <a16:creationId xmlns:a16="http://schemas.microsoft.com/office/drawing/2014/main" id="{5B6597CD-0D8B-0AE5-91AD-D5AB18CEAFF7}"/>
              </a:ext>
            </a:extLst>
          </p:cNvPr>
          <p:cNvSpPr>
            <a:spLocks noGrp="1"/>
          </p:cNvSpPr>
          <p:nvPr>
            <p:ph sz="quarter" idx="10"/>
          </p:nvPr>
        </p:nvSpPr>
        <p:spPr>
          <a:xfrm>
            <a:off x="509476" y="1558290"/>
            <a:ext cx="8308975" cy="2651760"/>
          </a:xfrm>
        </p:spPr>
        <p:txBody>
          <a:bodyPr vert="horz" lIns="0" tIns="0" rIns="0" bIns="0" rtlCol="0" anchor="t">
            <a:noAutofit/>
          </a:bodyPr>
          <a:lstStyle/>
          <a:p>
            <a:pPr>
              <a:lnSpc>
                <a:spcPct val="100000"/>
              </a:lnSpc>
            </a:pPr>
            <a:r>
              <a:rPr lang="en-US" sz="1800" dirty="0">
                <a:cs typeface="Arial"/>
              </a:rPr>
              <a:t>The advanced level of knowledge and skills means </a:t>
            </a:r>
          </a:p>
          <a:p>
            <a:pPr>
              <a:lnSpc>
                <a:spcPct val="100000"/>
              </a:lnSpc>
            </a:pPr>
            <a:r>
              <a:rPr lang="en-US" sz="1800" dirty="0">
                <a:cs typeface="Arial"/>
              </a:rPr>
              <a:t>that the Visiting Scholar can support:</a:t>
            </a:r>
          </a:p>
          <a:p>
            <a:pPr marL="171450" indent="-171450">
              <a:lnSpc>
                <a:spcPct val="100000"/>
              </a:lnSpc>
              <a:buChar char="•"/>
            </a:pPr>
            <a:r>
              <a:rPr lang="en-US" sz="1800" b="0" dirty="0">
                <a:solidFill>
                  <a:srgbClr val="000000"/>
                </a:solidFill>
                <a:cs typeface="Arial"/>
              </a:rPr>
              <a:t>All the tasks that undergraduate and masters-level students support, plus</a:t>
            </a:r>
          </a:p>
          <a:p>
            <a:pPr marL="308610" lvl="2" indent="-171450">
              <a:lnSpc>
                <a:spcPct val="100000"/>
              </a:lnSpc>
              <a:buFont typeface="Wingdings,Sans-Serif" panose="020B0604020202020204" pitchFamily="34" charset="0"/>
              <a:buChar char="§"/>
            </a:pPr>
            <a:r>
              <a:rPr lang="en-US" sz="1800" b="0" dirty="0">
                <a:solidFill>
                  <a:srgbClr val="000000"/>
                </a:solidFill>
                <a:cs typeface="Arial"/>
              </a:rPr>
              <a:t>Pre- and post- intervention survey development</a:t>
            </a:r>
          </a:p>
          <a:p>
            <a:pPr marL="308610" lvl="2" indent="-171450">
              <a:lnSpc>
                <a:spcPct val="100000"/>
              </a:lnSpc>
              <a:buFont typeface="Wingdings,Sans-Serif" panose="020B0604020202020204" pitchFamily="34" charset="0"/>
              <a:buChar char="§"/>
            </a:pPr>
            <a:r>
              <a:rPr lang="en-US" sz="1800" b="0" dirty="0">
                <a:solidFill>
                  <a:srgbClr val="000000"/>
                </a:solidFill>
                <a:cs typeface="Arial"/>
              </a:rPr>
              <a:t>Organization, analysis, and interpretation of results</a:t>
            </a:r>
          </a:p>
          <a:p>
            <a:pPr marL="308610" lvl="2" indent="-171450">
              <a:lnSpc>
                <a:spcPct val="100000"/>
              </a:lnSpc>
              <a:buFont typeface="Wingdings,Sans-Serif" panose="020B0604020202020204" pitchFamily="34" charset="0"/>
              <a:buChar char="§"/>
            </a:pPr>
            <a:r>
              <a:rPr lang="en-US" sz="1800" b="0" dirty="0">
                <a:solidFill>
                  <a:srgbClr val="000000"/>
                </a:solidFill>
                <a:cs typeface="Arial"/>
              </a:rPr>
              <a:t>Preparation of meeting abstracts and scientific manuscripts</a:t>
            </a:r>
          </a:p>
        </p:txBody>
      </p:sp>
      <p:sp>
        <p:nvSpPr>
          <p:cNvPr id="5" name="Title 4">
            <a:extLst>
              <a:ext uri="{FF2B5EF4-FFF2-40B4-BE49-F238E27FC236}">
                <a16:creationId xmlns:a16="http://schemas.microsoft.com/office/drawing/2014/main" id="{3411345E-A597-274E-E71E-652DEFE65EC0}"/>
              </a:ext>
            </a:extLst>
          </p:cNvPr>
          <p:cNvSpPr>
            <a:spLocks noGrp="1"/>
          </p:cNvSpPr>
          <p:nvPr>
            <p:ph type="title"/>
          </p:nvPr>
        </p:nvSpPr>
        <p:spPr>
          <a:xfrm>
            <a:off x="504606" y="414087"/>
            <a:ext cx="8313845" cy="773799"/>
          </a:xfrm>
        </p:spPr>
        <p:txBody>
          <a:bodyPr/>
          <a:lstStyle/>
          <a:p>
            <a:r>
              <a:rPr lang="en-US" b="1" dirty="0">
                <a:cs typeface="Arial"/>
              </a:rPr>
              <a:t>Leveraging Doctoral-Level Students &amp; Graduates</a:t>
            </a:r>
            <a:br>
              <a:rPr lang="en-US" b="1" dirty="0">
                <a:cs typeface="Arial"/>
              </a:rPr>
            </a:br>
            <a:r>
              <a:rPr lang="en-US" b="1" dirty="0">
                <a:cs typeface="Arial"/>
              </a:rPr>
              <a:t>(continued)</a:t>
            </a:r>
          </a:p>
        </p:txBody>
      </p:sp>
    </p:spTree>
    <p:extLst>
      <p:ext uri="{BB962C8B-B14F-4D97-AF65-F5344CB8AC3E}">
        <p14:creationId xmlns:p14="http://schemas.microsoft.com/office/powerpoint/2010/main" val="707318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C733F-09E6-DB22-8921-2E6DB525725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942E91-4CD4-B32B-6291-764CB94BC327}"/>
              </a:ext>
            </a:extLst>
          </p:cNvPr>
          <p:cNvSpPr>
            <a:spLocks noGrp="1"/>
          </p:cNvSpPr>
          <p:nvPr>
            <p:ph type="sldNum" sz="quarter" idx="4"/>
          </p:nvPr>
        </p:nvSpPr>
        <p:spPr/>
        <p:txBody>
          <a:bodyPr/>
          <a:lstStyle/>
          <a:p>
            <a:fld id="{2441C0E6-2A71-4EB3-9E92-A3D15D26B6CA}" type="slidenum">
              <a:rPr lang="en-US" smtClean="0"/>
              <a:pPr/>
              <a:t>38</a:t>
            </a:fld>
            <a:endParaRPr lang="en-US" dirty="0"/>
          </a:p>
        </p:txBody>
      </p:sp>
      <p:sp>
        <p:nvSpPr>
          <p:cNvPr id="3" name="Footer Placeholder 2">
            <a:extLst>
              <a:ext uri="{FF2B5EF4-FFF2-40B4-BE49-F238E27FC236}">
                <a16:creationId xmlns:a16="http://schemas.microsoft.com/office/drawing/2014/main" id="{723D9899-C698-5301-3459-B6E33713548C}"/>
              </a:ext>
            </a:extLst>
          </p:cNvPr>
          <p:cNvSpPr>
            <a:spLocks noGrp="1"/>
          </p:cNvSpPr>
          <p:nvPr>
            <p:ph type="ftr" sz="quarter" idx="11"/>
          </p:nvPr>
        </p:nvSpPr>
        <p:spPr/>
        <p:txBody>
          <a:bodyPr/>
          <a:lstStyle/>
          <a:p>
            <a:r>
              <a:rPr lang="en-US" dirty="0"/>
              <a:t>Department of Integrative Health</a:t>
            </a:r>
            <a:endParaRPr lang="en-US" dirty="0">
              <a:solidFill>
                <a:srgbClr val="000000"/>
              </a:solidFill>
            </a:endParaRPr>
          </a:p>
          <a:p>
            <a:r>
              <a:rPr lang="en-US" dirty="0"/>
              <a:t>Lerner Health Promotion Program</a:t>
            </a:r>
            <a:endParaRPr lang="en-US" dirty="0">
              <a:solidFill>
                <a:srgbClr val="000000"/>
              </a:solidFill>
            </a:endParaRPr>
          </a:p>
          <a:p>
            <a:endParaRPr lang="en-US" dirty="0">
              <a:cs typeface="Arial"/>
            </a:endParaRPr>
          </a:p>
        </p:txBody>
      </p:sp>
      <p:sp>
        <p:nvSpPr>
          <p:cNvPr id="4" name="Content Placeholder 3">
            <a:extLst>
              <a:ext uri="{FF2B5EF4-FFF2-40B4-BE49-F238E27FC236}">
                <a16:creationId xmlns:a16="http://schemas.microsoft.com/office/drawing/2014/main" id="{5B6597CD-0D8B-0AE5-91AD-D5AB18CEAFF7}"/>
              </a:ext>
            </a:extLst>
          </p:cNvPr>
          <p:cNvSpPr>
            <a:spLocks noGrp="1"/>
          </p:cNvSpPr>
          <p:nvPr>
            <p:ph sz="quarter" idx="10"/>
          </p:nvPr>
        </p:nvSpPr>
        <p:spPr>
          <a:xfrm>
            <a:off x="503237" y="1558290"/>
            <a:ext cx="8308975" cy="2651760"/>
          </a:xfrm>
        </p:spPr>
        <p:txBody>
          <a:bodyPr vert="horz" lIns="0" tIns="0" rIns="0" bIns="0" rtlCol="0" anchor="t">
            <a:noAutofit/>
          </a:bodyPr>
          <a:lstStyle/>
          <a:p>
            <a:pPr>
              <a:lnSpc>
                <a:spcPct val="100000"/>
              </a:lnSpc>
            </a:pPr>
            <a:r>
              <a:rPr lang="en-US" sz="1800" dirty="0">
                <a:cs typeface="Arial"/>
              </a:rPr>
              <a:t>Considerations can be made to support a dynamic that is flexible </a:t>
            </a:r>
          </a:p>
          <a:p>
            <a:pPr>
              <a:lnSpc>
                <a:spcPct val="100000"/>
              </a:lnSpc>
            </a:pPr>
            <a:r>
              <a:rPr lang="en-US" sz="1800" dirty="0">
                <a:cs typeface="Arial"/>
              </a:rPr>
              <a:t>and mutually beneficial.</a:t>
            </a:r>
          </a:p>
          <a:p>
            <a:pPr marL="308610" lvl="2" indent="-171450">
              <a:lnSpc>
                <a:spcPct val="100000"/>
              </a:lnSpc>
              <a:buFont typeface="Wingdings,Sans-Serif"/>
              <a:buChar char="§"/>
            </a:pPr>
            <a:r>
              <a:rPr lang="en-US" sz="1800" dirty="0">
                <a:solidFill>
                  <a:srgbClr val="000000"/>
                </a:solidFill>
                <a:cs typeface="Arial"/>
              </a:rPr>
              <a:t>Fully remote; meeting via Zoom and working asynchronously on collaborative working spaces (e.g., </a:t>
            </a:r>
            <a:r>
              <a:rPr lang="en-US" sz="1800" dirty="0" err="1">
                <a:solidFill>
                  <a:srgbClr val="000000"/>
                </a:solidFill>
                <a:cs typeface="Arial"/>
              </a:rPr>
              <a:t>Sharepoint</a:t>
            </a:r>
            <a:r>
              <a:rPr lang="en-US" sz="1800" dirty="0">
                <a:solidFill>
                  <a:srgbClr val="000000"/>
                </a:solidFill>
                <a:cs typeface="Arial"/>
              </a:rPr>
              <a:t>)</a:t>
            </a:r>
          </a:p>
          <a:p>
            <a:pPr marL="308610" lvl="2" indent="-171450">
              <a:lnSpc>
                <a:spcPct val="100000"/>
              </a:lnSpc>
              <a:buFont typeface="Wingdings,Sans-Serif"/>
              <a:buChar char="§"/>
            </a:pPr>
            <a:r>
              <a:rPr lang="en-US" sz="1800" dirty="0">
                <a:solidFill>
                  <a:srgbClr val="000000"/>
                </a:solidFill>
                <a:cs typeface="Arial"/>
              </a:rPr>
              <a:t>Visting Scholar works full-time; many tasks can be completed outside of traditional hours</a:t>
            </a:r>
          </a:p>
          <a:p>
            <a:pPr marL="308610" lvl="2" indent="-171450">
              <a:lnSpc>
                <a:spcPct val="100000"/>
              </a:lnSpc>
              <a:buFont typeface="Wingdings,Sans-Serif"/>
              <a:buChar char="§"/>
            </a:pPr>
            <a:r>
              <a:rPr lang="en-US" sz="1800" dirty="0">
                <a:solidFill>
                  <a:srgbClr val="000000"/>
                </a:solidFill>
                <a:cs typeface="Arial"/>
              </a:rPr>
              <a:t>The work and resulting data can be utilized for her doctoral dissertation and can translate to collaborative publications</a:t>
            </a:r>
          </a:p>
          <a:p>
            <a:pPr marL="491490" lvl="3">
              <a:lnSpc>
                <a:spcPct val="100000"/>
              </a:lnSpc>
              <a:buFont typeface="Arial"/>
              <a:buChar char="•"/>
            </a:pPr>
            <a:endParaRPr lang="en-US" sz="1800" dirty="0">
              <a:solidFill>
                <a:srgbClr val="000000"/>
              </a:solidFill>
              <a:cs typeface="Arial"/>
            </a:endParaRPr>
          </a:p>
        </p:txBody>
      </p:sp>
      <p:sp>
        <p:nvSpPr>
          <p:cNvPr id="5" name="Title 4">
            <a:extLst>
              <a:ext uri="{FF2B5EF4-FFF2-40B4-BE49-F238E27FC236}">
                <a16:creationId xmlns:a16="http://schemas.microsoft.com/office/drawing/2014/main" id="{3411345E-A597-274E-E71E-652DEFE65EC0}"/>
              </a:ext>
            </a:extLst>
          </p:cNvPr>
          <p:cNvSpPr>
            <a:spLocks noGrp="1"/>
          </p:cNvSpPr>
          <p:nvPr>
            <p:ph type="title"/>
          </p:nvPr>
        </p:nvSpPr>
        <p:spPr>
          <a:xfrm>
            <a:off x="504606" y="414087"/>
            <a:ext cx="8313845" cy="773799"/>
          </a:xfrm>
        </p:spPr>
        <p:txBody>
          <a:bodyPr/>
          <a:lstStyle/>
          <a:p>
            <a:r>
              <a:rPr lang="en-US" b="1" dirty="0">
                <a:cs typeface="Arial"/>
              </a:rPr>
              <a:t>Leveraging Doctoral-Level Students &amp; Graduates</a:t>
            </a:r>
            <a:br>
              <a:rPr lang="en-US" b="1" dirty="0">
                <a:cs typeface="Arial"/>
              </a:rPr>
            </a:br>
            <a:r>
              <a:rPr lang="en-US" b="1" dirty="0">
                <a:cs typeface="Arial"/>
              </a:rPr>
              <a:t>(continued)</a:t>
            </a:r>
          </a:p>
        </p:txBody>
      </p:sp>
    </p:spTree>
    <p:extLst>
      <p:ext uri="{BB962C8B-B14F-4D97-AF65-F5344CB8AC3E}">
        <p14:creationId xmlns:p14="http://schemas.microsoft.com/office/powerpoint/2010/main" val="2024856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4E206-9DA9-425E-20F9-45DF0A0887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FA1CBD-FB6C-2DC5-8236-37555F6FA3D3}"/>
              </a:ext>
            </a:extLst>
          </p:cNvPr>
          <p:cNvSpPr>
            <a:spLocks noGrp="1"/>
          </p:cNvSpPr>
          <p:nvPr>
            <p:ph type="sldNum" sz="quarter" idx="4"/>
          </p:nvPr>
        </p:nvSpPr>
        <p:spPr/>
        <p:txBody>
          <a:bodyPr/>
          <a:lstStyle/>
          <a:p>
            <a:fld id="{2441C0E6-2A71-4EB3-9E92-A3D15D26B6CA}" type="slidenum">
              <a:rPr lang="en-US" smtClean="0"/>
              <a:pPr/>
              <a:t>39</a:t>
            </a:fld>
            <a:endParaRPr lang="en-US" dirty="0"/>
          </a:p>
        </p:txBody>
      </p:sp>
      <p:sp>
        <p:nvSpPr>
          <p:cNvPr id="3" name="Footer Placeholder 2">
            <a:extLst>
              <a:ext uri="{FF2B5EF4-FFF2-40B4-BE49-F238E27FC236}">
                <a16:creationId xmlns:a16="http://schemas.microsoft.com/office/drawing/2014/main" id="{F013EA58-DDA8-8378-8E96-02FB72D442D3}"/>
              </a:ext>
            </a:extLst>
          </p:cNvPr>
          <p:cNvSpPr>
            <a:spLocks noGrp="1"/>
          </p:cNvSpPr>
          <p:nvPr>
            <p:ph type="ftr" sz="quarter" idx="11"/>
          </p:nvPr>
        </p:nvSpPr>
        <p:spPr/>
        <p:txBody>
          <a:bodyPr/>
          <a:lstStyle/>
          <a:p>
            <a:r>
              <a:rPr lang="en-US" dirty="0"/>
              <a:t>Department of Integrative Health</a:t>
            </a:r>
            <a:endParaRPr lang="en-US" dirty="0">
              <a:solidFill>
                <a:srgbClr val="000000"/>
              </a:solidFill>
            </a:endParaRPr>
          </a:p>
          <a:p>
            <a:r>
              <a:rPr lang="en-US" dirty="0"/>
              <a:t>Lerner Health Promotion Program</a:t>
            </a:r>
            <a:endParaRPr lang="en-US" dirty="0">
              <a:solidFill>
                <a:srgbClr val="000000"/>
              </a:solidFill>
            </a:endParaRPr>
          </a:p>
          <a:p>
            <a:endParaRPr lang="en-US" dirty="0">
              <a:cs typeface="Arial"/>
            </a:endParaRPr>
          </a:p>
        </p:txBody>
      </p:sp>
      <p:sp>
        <p:nvSpPr>
          <p:cNvPr id="4" name="Content Placeholder 3">
            <a:extLst>
              <a:ext uri="{FF2B5EF4-FFF2-40B4-BE49-F238E27FC236}">
                <a16:creationId xmlns:a16="http://schemas.microsoft.com/office/drawing/2014/main" id="{6BE0A57A-8928-A349-E640-6D1F153874C9}"/>
              </a:ext>
            </a:extLst>
          </p:cNvPr>
          <p:cNvSpPr>
            <a:spLocks noGrp="1"/>
          </p:cNvSpPr>
          <p:nvPr>
            <p:ph sz="quarter" idx="10"/>
          </p:nvPr>
        </p:nvSpPr>
        <p:spPr>
          <a:xfrm>
            <a:off x="502627" y="1552574"/>
            <a:ext cx="7987811" cy="1569279"/>
          </a:xfrm>
        </p:spPr>
        <p:txBody>
          <a:bodyPr vert="horz" lIns="0" tIns="0" rIns="0" bIns="0" rtlCol="0" anchor="t">
            <a:noAutofit/>
          </a:bodyPr>
          <a:lstStyle/>
          <a:p>
            <a:pPr>
              <a:lnSpc>
                <a:spcPct val="100000"/>
              </a:lnSpc>
            </a:pPr>
            <a:r>
              <a:rPr lang="en-US" sz="1800" dirty="0">
                <a:cs typeface="Arial"/>
              </a:rPr>
              <a:t>In our first year of developing these opportunities for students, </a:t>
            </a:r>
          </a:p>
          <a:p>
            <a:pPr>
              <a:lnSpc>
                <a:spcPct val="100000"/>
              </a:lnSpc>
            </a:pPr>
            <a:r>
              <a:rPr lang="en-US" sz="1800" dirty="0">
                <a:cs typeface="Arial"/>
              </a:rPr>
              <a:t>we learned a few things.</a:t>
            </a:r>
            <a:endParaRPr lang="en-US" sz="1800" dirty="0"/>
          </a:p>
          <a:p>
            <a:pPr marL="308610" lvl="2" indent="-171450">
              <a:lnSpc>
                <a:spcPct val="100000"/>
              </a:lnSpc>
              <a:buFont typeface="Wingdings,Sans-Serif"/>
              <a:buChar char="§"/>
            </a:pPr>
            <a:r>
              <a:rPr lang="en-US" sz="1800" dirty="0">
                <a:solidFill>
                  <a:srgbClr val="000000"/>
                </a:solidFill>
                <a:cs typeface="Arial"/>
              </a:rPr>
              <a:t>Be strategic with recruitment </a:t>
            </a:r>
          </a:p>
          <a:p>
            <a:pPr marL="491490" lvl="3">
              <a:lnSpc>
                <a:spcPct val="100000"/>
              </a:lnSpc>
              <a:buFont typeface="Arial,Sans-Serif"/>
              <a:buChar char="•"/>
            </a:pPr>
            <a:r>
              <a:rPr lang="en-US" sz="1800" dirty="0">
                <a:solidFill>
                  <a:srgbClr val="000000"/>
                </a:solidFill>
                <a:cs typeface="Arial"/>
              </a:rPr>
              <a:t>(</a:t>
            </a:r>
            <a:r>
              <a:rPr lang="en-US" sz="1800" i="1" dirty="0">
                <a:solidFill>
                  <a:srgbClr val="000000"/>
                </a:solidFill>
                <a:cs typeface="Arial"/>
              </a:rPr>
              <a:t>e.g., what field and level of student would likely be a good asset on our team/project</a:t>
            </a:r>
            <a:r>
              <a:rPr lang="en-US" sz="1800" dirty="0">
                <a:solidFill>
                  <a:srgbClr val="000000"/>
                </a:solidFill>
                <a:cs typeface="Arial"/>
              </a:rPr>
              <a:t>)?</a:t>
            </a:r>
            <a:endParaRPr lang="en-US" sz="1800" dirty="0">
              <a:cs typeface="Arial"/>
            </a:endParaRPr>
          </a:p>
          <a:p>
            <a:pPr marL="308610" lvl="2" indent="-171450">
              <a:lnSpc>
                <a:spcPct val="100000"/>
              </a:lnSpc>
              <a:buFont typeface="Wingdings,Sans-Serif"/>
              <a:buChar char="§"/>
            </a:pPr>
            <a:r>
              <a:rPr lang="en-US" sz="1800" dirty="0">
                <a:solidFill>
                  <a:srgbClr val="000000"/>
                </a:solidFill>
                <a:cs typeface="Arial"/>
              </a:rPr>
              <a:t>Be resourceful— cold emails can open many doors for partnerships</a:t>
            </a:r>
          </a:p>
          <a:p>
            <a:pPr marL="308610" lvl="2" indent="-171450">
              <a:lnSpc>
                <a:spcPct val="100000"/>
              </a:lnSpc>
              <a:buFont typeface="Wingdings,Sans-Serif"/>
              <a:buChar char="§"/>
            </a:pPr>
            <a:r>
              <a:rPr lang="en-US" sz="1800" dirty="0">
                <a:solidFill>
                  <a:srgbClr val="000000"/>
                </a:solidFill>
                <a:cs typeface="Arial"/>
              </a:rPr>
              <a:t>Be reasonable (with both the number of interns you recruit and the tasks you expect them to complete)</a:t>
            </a:r>
          </a:p>
          <a:p>
            <a:pPr marL="308610" lvl="2" indent="-171450">
              <a:lnSpc>
                <a:spcPct val="100000"/>
              </a:lnSpc>
              <a:buFont typeface="Wingdings,Sans-Serif"/>
              <a:buChar char="§"/>
            </a:pPr>
            <a:r>
              <a:rPr lang="en-US" sz="1800" dirty="0">
                <a:cs typeface="Arial"/>
              </a:rPr>
              <a:t>Be mutually beneficial— unpaid internships can still be rich opportunities with sincere mentoring</a:t>
            </a:r>
          </a:p>
          <a:p>
            <a:pPr indent="0">
              <a:buNone/>
            </a:pPr>
            <a:endParaRPr lang="en-US" sz="1800" dirty="0">
              <a:solidFill>
                <a:srgbClr val="8000FF"/>
              </a:solidFill>
              <a:cs typeface="Arial"/>
            </a:endParaRPr>
          </a:p>
          <a:p>
            <a:pPr indent="0">
              <a:buNone/>
            </a:pPr>
            <a:endParaRPr lang="en-US" sz="1800" dirty="0">
              <a:solidFill>
                <a:srgbClr val="8000FF"/>
              </a:solidFill>
              <a:cs typeface="Arial"/>
            </a:endParaRPr>
          </a:p>
        </p:txBody>
      </p:sp>
      <p:sp>
        <p:nvSpPr>
          <p:cNvPr id="5" name="Title 4">
            <a:extLst>
              <a:ext uri="{FF2B5EF4-FFF2-40B4-BE49-F238E27FC236}">
                <a16:creationId xmlns:a16="http://schemas.microsoft.com/office/drawing/2014/main" id="{6640EBF3-7841-CB14-9ECF-43E0D71B6FCE}"/>
              </a:ext>
            </a:extLst>
          </p:cNvPr>
          <p:cNvSpPr>
            <a:spLocks noGrp="1"/>
          </p:cNvSpPr>
          <p:nvPr>
            <p:ph type="title"/>
          </p:nvPr>
        </p:nvSpPr>
        <p:spPr/>
        <p:txBody>
          <a:bodyPr/>
          <a:lstStyle/>
          <a:p>
            <a:r>
              <a:rPr lang="en-US" b="1" dirty="0">
                <a:cs typeface="Arial"/>
              </a:rPr>
              <a:t>Reflections</a:t>
            </a:r>
          </a:p>
        </p:txBody>
      </p:sp>
    </p:spTree>
    <p:extLst>
      <p:ext uri="{BB962C8B-B14F-4D97-AF65-F5344CB8AC3E}">
        <p14:creationId xmlns:p14="http://schemas.microsoft.com/office/powerpoint/2010/main" val="2641330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5B30C8-3161-8D7F-82FE-7295FAB65A2E}"/>
              </a:ext>
            </a:extLst>
          </p:cNvPr>
          <p:cNvSpPr>
            <a:spLocks noGrp="1"/>
          </p:cNvSpPr>
          <p:nvPr>
            <p:ph type="title"/>
          </p:nvPr>
        </p:nvSpPr>
        <p:spPr/>
        <p:txBody>
          <a:bodyPr/>
          <a:lstStyle/>
          <a:p>
            <a:r>
              <a:rPr lang="en-US" dirty="0"/>
              <a:t>Presenters (continued)</a:t>
            </a:r>
          </a:p>
        </p:txBody>
      </p:sp>
      <p:pic>
        <p:nvPicPr>
          <p:cNvPr id="7" name="Picture 6">
            <a:extLst>
              <a:ext uri="{FF2B5EF4-FFF2-40B4-BE49-F238E27FC236}">
                <a16:creationId xmlns:a16="http://schemas.microsoft.com/office/drawing/2014/main" id="{A7CA6156-2CC7-BF0D-744F-E0D62DDAB5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31"/>
          <a:stretch/>
        </p:blipFill>
        <p:spPr>
          <a:xfrm>
            <a:off x="506518" y="951833"/>
            <a:ext cx="1280160" cy="1280160"/>
          </a:xfrm>
          <a:prstGeom prst="ellipse">
            <a:avLst/>
          </a:prstGeom>
        </p:spPr>
      </p:pic>
      <p:sp>
        <p:nvSpPr>
          <p:cNvPr id="12" name="TextBox 11">
            <a:extLst>
              <a:ext uri="{FF2B5EF4-FFF2-40B4-BE49-F238E27FC236}">
                <a16:creationId xmlns:a16="http://schemas.microsoft.com/office/drawing/2014/main" id="{BE477DEE-47C9-B693-E06F-30BA381AD15B}"/>
              </a:ext>
            </a:extLst>
          </p:cNvPr>
          <p:cNvSpPr txBox="1"/>
          <p:nvPr/>
        </p:nvSpPr>
        <p:spPr>
          <a:xfrm>
            <a:off x="1844976" y="1122735"/>
            <a:ext cx="2777128" cy="1046440"/>
          </a:xfrm>
          <a:prstGeom prst="rect">
            <a:avLst/>
          </a:prstGeom>
          <a:noFill/>
        </p:spPr>
        <p:txBody>
          <a:bodyPr wrap="square" rtlCol="0">
            <a:spAutoFit/>
          </a:bodyPr>
          <a:lstStyle/>
          <a:p>
            <a:pPr>
              <a:lnSpc>
                <a:spcPct val="95000"/>
              </a:lnSpc>
              <a:spcAft>
                <a:spcPts val="600"/>
              </a:spcAft>
            </a:pPr>
            <a:r>
              <a:rPr lang="en-US" b="1" dirty="0" err="1">
                <a:solidFill>
                  <a:schemeClr val="accent1"/>
                </a:solidFill>
              </a:rPr>
              <a:t>Fariza</a:t>
            </a:r>
            <a:r>
              <a:rPr lang="en-US" b="1" dirty="0">
                <a:solidFill>
                  <a:schemeClr val="accent1"/>
                </a:solidFill>
              </a:rPr>
              <a:t> </a:t>
            </a:r>
            <a:r>
              <a:rPr lang="en-US" b="1" dirty="0" err="1">
                <a:solidFill>
                  <a:schemeClr val="accent1"/>
                </a:solidFill>
              </a:rPr>
              <a:t>Alendy</a:t>
            </a:r>
            <a:br>
              <a:rPr lang="en-US" dirty="0"/>
            </a:br>
            <a:r>
              <a:rPr lang="en-US" sz="1400" dirty="0"/>
              <a:t>MSW, MPH</a:t>
            </a:r>
          </a:p>
          <a:p>
            <a:pPr>
              <a:lnSpc>
                <a:spcPct val="95000"/>
              </a:lnSpc>
              <a:spcAft>
                <a:spcPts val="600"/>
              </a:spcAft>
            </a:pPr>
            <a:r>
              <a:rPr lang="en-US" sz="1400" dirty="0"/>
              <a:t>Program Director – </a:t>
            </a:r>
            <a:br>
              <a:rPr lang="en-US" sz="1400" dirty="0"/>
            </a:br>
            <a:r>
              <a:rPr lang="en-US" sz="1400" dirty="0"/>
              <a:t>Health Promotion</a:t>
            </a:r>
          </a:p>
        </p:txBody>
      </p:sp>
      <p:sp>
        <p:nvSpPr>
          <p:cNvPr id="15" name="TextBox 14">
            <a:extLst>
              <a:ext uri="{FF2B5EF4-FFF2-40B4-BE49-F238E27FC236}">
                <a16:creationId xmlns:a16="http://schemas.microsoft.com/office/drawing/2014/main" id="{6AAE3BB2-AF8A-F615-5B81-BD5973A4351D}"/>
              </a:ext>
            </a:extLst>
          </p:cNvPr>
          <p:cNvSpPr txBox="1"/>
          <p:nvPr/>
        </p:nvSpPr>
        <p:spPr>
          <a:xfrm>
            <a:off x="5009103" y="1095342"/>
            <a:ext cx="3386569" cy="1748171"/>
          </a:xfrm>
          <a:prstGeom prst="rect">
            <a:avLst/>
          </a:prstGeom>
          <a:noFill/>
        </p:spPr>
        <p:txBody>
          <a:bodyPr wrap="square">
            <a:spAutoFit/>
          </a:bodyPr>
          <a:lstStyle/>
          <a:p>
            <a:pPr>
              <a:lnSpc>
                <a:spcPct val="95000"/>
              </a:lnSpc>
              <a:spcAft>
                <a:spcPts val="600"/>
              </a:spcAft>
            </a:pPr>
            <a:r>
              <a:rPr lang="en-US" dirty="0"/>
              <a:t>Pathways for Every Learner: Development of Integrative Health Education Opportunities Ranging from High School to Professionals</a:t>
            </a:r>
          </a:p>
          <a:p>
            <a:pPr>
              <a:lnSpc>
                <a:spcPct val="95000"/>
              </a:lnSpc>
              <a:spcAft>
                <a:spcPts val="600"/>
              </a:spcAft>
            </a:pPr>
            <a:endParaRPr lang="en-US" dirty="0"/>
          </a:p>
        </p:txBody>
      </p:sp>
      <p:sp>
        <p:nvSpPr>
          <p:cNvPr id="3" name="Rectangle 2">
            <a:extLst>
              <a:ext uri="{FF2B5EF4-FFF2-40B4-BE49-F238E27FC236}">
                <a16:creationId xmlns:a16="http://schemas.microsoft.com/office/drawing/2014/main" id="{58F2AB13-6076-41E4-2D15-C2B5707D6BF0}"/>
              </a:ext>
            </a:extLst>
          </p:cNvPr>
          <p:cNvSpPr/>
          <p:nvPr/>
        </p:nvSpPr>
        <p:spPr>
          <a:xfrm>
            <a:off x="289483" y="4277922"/>
            <a:ext cx="1203884" cy="657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708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4E206-9DA9-425E-20F9-45DF0A0887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FA1CBD-FB6C-2DC5-8236-37555F6FA3D3}"/>
              </a:ext>
            </a:extLst>
          </p:cNvPr>
          <p:cNvSpPr>
            <a:spLocks noGrp="1"/>
          </p:cNvSpPr>
          <p:nvPr>
            <p:ph type="sldNum" sz="quarter" idx="4"/>
          </p:nvPr>
        </p:nvSpPr>
        <p:spPr/>
        <p:txBody>
          <a:bodyPr/>
          <a:lstStyle/>
          <a:p>
            <a:fld id="{2441C0E6-2A71-4EB3-9E92-A3D15D26B6CA}" type="slidenum">
              <a:rPr lang="en-US" smtClean="0"/>
              <a:pPr/>
              <a:t>40</a:t>
            </a:fld>
            <a:endParaRPr lang="en-US" dirty="0"/>
          </a:p>
        </p:txBody>
      </p:sp>
      <p:sp>
        <p:nvSpPr>
          <p:cNvPr id="3" name="Footer Placeholder 2">
            <a:extLst>
              <a:ext uri="{FF2B5EF4-FFF2-40B4-BE49-F238E27FC236}">
                <a16:creationId xmlns:a16="http://schemas.microsoft.com/office/drawing/2014/main" id="{F013EA58-DDA8-8378-8E96-02FB72D442D3}"/>
              </a:ext>
            </a:extLst>
          </p:cNvPr>
          <p:cNvSpPr>
            <a:spLocks noGrp="1"/>
          </p:cNvSpPr>
          <p:nvPr>
            <p:ph type="ftr" sz="quarter" idx="11"/>
          </p:nvPr>
        </p:nvSpPr>
        <p:spPr/>
        <p:txBody>
          <a:bodyPr/>
          <a:lstStyle/>
          <a:p>
            <a:r>
              <a:rPr lang="en-US" dirty="0"/>
              <a:t>Department of Integrative Health</a:t>
            </a:r>
            <a:endParaRPr lang="en-US" dirty="0">
              <a:solidFill>
                <a:srgbClr val="000000"/>
              </a:solidFill>
            </a:endParaRPr>
          </a:p>
          <a:p>
            <a:r>
              <a:rPr lang="en-US" dirty="0"/>
              <a:t>Lerner Health Promotion Program</a:t>
            </a:r>
            <a:endParaRPr lang="en-US" dirty="0">
              <a:solidFill>
                <a:srgbClr val="000000"/>
              </a:solidFill>
            </a:endParaRPr>
          </a:p>
          <a:p>
            <a:endParaRPr lang="en-US" dirty="0">
              <a:cs typeface="Arial"/>
            </a:endParaRPr>
          </a:p>
        </p:txBody>
      </p:sp>
      <p:sp>
        <p:nvSpPr>
          <p:cNvPr id="4" name="Content Placeholder 3">
            <a:extLst>
              <a:ext uri="{FF2B5EF4-FFF2-40B4-BE49-F238E27FC236}">
                <a16:creationId xmlns:a16="http://schemas.microsoft.com/office/drawing/2014/main" id="{6BE0A57A-8928-A349-E640-6D1F153874C9}"/>
              </a:ext>
            </a:extLst>
          </p:cNvPr>
          <p:cNvSpPr>
            <a:spLocks noGrp="1"/>
          </p:cNvSpPr>
          <p:nvPr>
            <p:ph sz="quarter" idx="10"/>
          </p:nvPr>
        </p:nvSpPr>
        <p:spPr>
          <a:xfrm>
            <a:off x="502627" y="1552575"/>
            <a:ext cx="7987811" cy="1569280"/>
          </a:xfrm>
        </p:spPr>
        <p:txBody>
          <a:bodyPr vert="horz" lIns="0" tIns="0" rIns="0" bIns="0" rtlCol="0" anchor="t">
            <a:noAutofit/>
          </a:bodyPr>
          <a:lstStyle/>
          <a:p>
            <a:r>
              <a:rPr lang="en-US" sz="1800" dirty="0">
                <a:cs typeface="Arial"/>
              </a:rPr>
              <a:t>Some considerations:</a:t>
            </a:r>
          </a:p>
          <a:p>
            <a:pPr marL="308610" lvl="2" indent="-171450">
              <a:lnSpc>
                <a:spcPct val="100000"/>
              </a:lnSpc>
              <a:buFont typeface="Wingdings,Sans-Serif"/>
              <a:buChar char="§"/>
            </a:pPr>
            <a:r>
              <a:rPr lang="en-US" sz="1800" dirty="0">
                <a:cs typeface="Arial"/>
              </a:rPr>
              <a:t>Umbrella organizations likely have specifications for volunteers/interns, and these processes can take time</a:t>
            </a:r>
          </a:p>
          <a:p>
            <a:pPr marL="308610" lvl="2" indent="-171450">
              <a:lnSpc>
                <a:spcPct val="100000"/>
              </a:lnSpc>
              <a:buFont typeface="Wingdings,Sans-Serif"/>
              <a:buChar char="§"/>
            </a:pPr>
            <a:r>
              <a:rPr lang="en-US" sz="1800" dirty="0">
                <a:cs typeface="Arial"/>
              </a:rPr>
              <a:t>Preparation time needs to be dedicated to organizing the structure of the internship/opportunity, but it can be (refined and) recycled for years to come</a:t>
            </a:r>
          </a:p>
          <a:p>
            <a:pPr lvl="2" indent="0">
              <a:lnSpc>
                <a:spcPct val="100000"/>
              </a:lnSpc>
              <a:buNone/>
            </a:pPr>
            <a:endParaRPr lang="en-US" sz="1800" dirty="0">
              <a:cs typeface="Arial"/>
            </a:endParaRPr>
          </a:p>
          <a:p>
            <a:pPr indent="0">
              <a:buNone/>
            </a:pPr>
            <a:endParaRPr lang="en-US" sz="1800" dirty="0">
              <a:solidFill>
                <a:srgbClr val="8000FF"/>
              </a:solidFill>
              <a:cs typeface="Arial"/>
            </a:endParaRPr>
          </a:p>
          <a:p>
            <a:pPr indent="0">
              <a:buNone/>
            </a:pPr>
            <a:endParaRPr lang="en-US" sz="1800" dirty="0">
              <a:solidFill>
                <a:srgbClr val="8000FF"/>
              </a:solidFill>
              <a:cs typeface="Arial"/>
            </a:endParaRPr>
          </a:p>
        </p:txBody>
      </p:sp>
      <p:sp>
        <p:nvSpPr>
          <p:cNvPr id="5" name="Title 4">
            <a:extLst>
              <a:ext uri="{FF2B5EF4-FFF2-40B4-BE49-F238E27FC236}">
                <a16:creationId xmlns:a16="http://schemas.microsoft.com/office/drawing/2014/main" id="{6640EBF3-7841-CB14-9ECF-43E0D71B6FCE}"/>
              </a:ext>
            </a:extLst>
          </p:cNvPr>
          <p:cNvSpPr>
            <a:spLocks noGrp="1"/>
          </p:cNvSpPr>
          <p:nvPr>
            <p:ph type="title"/>
          </p:nvPr>
        </p:nvSpPr>
        <p:spPr/>
        <p:txBody>
          <a:bodyPr/>
          <a:lstStyle/>
          <a:p>
            <a:r>
              <a:rPr lang="en-US" b="1" dirty="0">
                <a:cs typeface="Arial"/>
              </a:rPr>
              <a:t>Reflections (continued)</a:t>
            </a:r>
          </a:p>
        </p:txBody>
      </p:sp>
    </p:spTree>
    <p:extLst>
      <p:ext uri="{BB962C8B-B14F-4D97-AF65-F5344CB8AC3E}">
        <p14:creationId xmlns:p14="http://schemas.microsoft.com/office/powerpoint/2010/main" val="2160496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6A88453-823A-655B-4DB7-B7A5751492CE}"/>
              </a:ext>
            </a:extLst>
          </p:cNvPr>
          <p:cNvSpPr>
            <a:spLocks noGrp="1"/>
          </p:cNvSpPr>
          <p:nvPr>
            <p:ph type="sldNum" sz="quarter" idx="4"/>
          </p:nvPr>
        </p:nvSpPr>
        <p:spPr>
          <a:xfrm>
            <a:off x="8350421" y="4514316"/>
            <a:ext cx="286597" cy="138499"/>
          </a:xfrm>
        </p:spPr>
        <p:txBody>
          <a:bodyPr/>
          <a:lstStyle/>
          <a:p>
            <a:fld id="{2441C0E6-2A71-4EB3-9E92-A3D15D26B6CA}" type="slidenum">
              <a:rPr lang="en-US" smtClean="0"/>
              <a:pPr/>
              <a:t>41</a:t>
            </a:fld>
            <a:endParaRPr lang="en-US" dirty="0"/>
          </a:p>
        </p:txBody>
      </p:sp>
      <p:sp>
        <p:nvSpPr>
          <p:cNvPr id="6" name="Footer Placeholder 5">
            <a:extLst>
              <a:ext uri="{FF2B5EF4-FFF2-40B4-BE49-F238E27FC236}">
                <a16:creationId xmlns:a16="http://schemas.microsoft.com/office/drawing/2014/main" id="{41B7FE78-2460-4D59-0902-0C421BD9BE35}"/>
              </a:ext>
            </a:extLst>
          </p:cNvPr>
          <p:cNvSpPr>
            <a:spLocks noGrp="1"/>
          </p:cNvSpPr>
          <p:nvPr>
            <p:ph type="ftr" sz="quarter" idx="11"/>
          </p:nvPr>
        </p:nvSpPr>
        <p:spPr>
          <a:xfrm>
            <a:off x="5486400" y="4536400"/>
            <a:ext cx="2705100" cy="138499"/>
          </a:xfrm>
        </p:spPr>
        <p:txBody>
          <a:bodyPr/>
          <a:lstStyle/>
          <a:p>
            <a:r>
              <a:rPr lang="en-US" dirty="0"/>
              <a:t>Department of Integrative Health</a:t>
            </a:r>
            <a:endParaRPr lang="en-US">
              <a:cs typeface="Arial"/>
            </a:endParaRPr>
          </a:p>
          <a:p>
            <a:r>
              <a:rPr lang="en-US" dirty="0"/>
              <a:t>Lerner Health Promotion Program</a:t>
            </a:r>
            <a:endParaRPr lang="en-US" dirty="0">
              <a:cs typeface="Arial"/>
            </a:endParaRPr>
          </a:p>
          <a:p>
            <a:endParaRPr lang="en-US" dirty="0">
              <a:cs typeface="Arial"/>
            </a:endParaRPr>
          </a:p>
        </p:txBody>
      </p:sp>
      <p:sp>
        <p:nvSpPr>
          <p:cNvPr id="2" name="Title 1">
            <a:extLst>
              <a:ext uri="{FF2B5EF4-FFF2-40B4-BE49-F238E27FC236}">
                <a16:creationId xmlns:a16="http://schemas.microsoft.com/office/drawing/2014/main" id="{1179E848-B579-7765-E193-23FBFF3A2ECF}"/>
              </a:ext>
            </a:extLst>
          </p:cNvPr>
          <p:cNvSpPr>
            <a:spLocks noGrp="1"/>
          </p:cNvSpPr>
          <p:nvPr>
            <p:ph type="title"/>
          </p:nvPr>
        </p:nvSpPr>
        <p:spPr>
          <a:xfrm>
            <a:off x="3654424" y="2191067"/>
            <a:ext cx="3661083" cy="1152525"/>
          </a:xfrm>
        </p:spPr>
        <p:txBody>
          <a:bodyPr/>
          <a:lstStyle/>
          <a:p>
            <a:r>
              <a:rPr lang="en-US" dirty="0"/>
              <a:t>Q&amp;A</a:t>
            </a:r>
          </a:p>
        </p:txBody>
      </p:sp>
    </p:spTree>
    <p:extLst>
      <p:ext uri="{BB962C8B-B14F-4D97-AF65-F5344CB8AC3E}">
        <p14:creationId xmlns:p14="http://schemas.microsoft.com/office/powerpoint/2010/main" val="1819258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BA8DD53-FB37-39EC-E28C-630E2A341DAB}"/>
              </a:ext>
            </a:extLst>
          </p:cNvPr>
          <p:cNvSpPr>
            <a:spLocks noGrp="1"/>
          </p:cNvSpPr>
          <p:nvPr>
            <p:ph type="ftr" sz="quarter" idx="11"/>
          </p:nvPr>
        </p:nvSpPr>
        <p:spPr>
          <a:xfrm>
            <a:off x="486870" y="4597360"/>
            <a:ext cx="4978319" cy="233720"/>
          </a:xfrm>
        </p:spPr>
        <p:txBody>
          <a:bodyPr/>
          <a:lstStyle/>
          <a:p>
            <a:r>
              <a:rPr lang="en-US" dirty="0"/>
              <a:t>Department of Integrative Health</a:t>
            </a:r>
          </a:p>
          <a:p>
            <a:r>
              <a:rPr lang="en-US" dirty="0">
                <a:cs typeface="Arial"/>
              </a:rPr>
              <a:t>Lerner Health Promotion Program</a:t>
            </a:r>
          </a:p>
        </p:txBody>
      </p:sp>
      <p:sp>
        <p:nvSpPr>
          <p:cNvPr id="3" name="Subtitle 2">
            <a:extLst>
              <a:ext uri="{FF2B5EF4-FFF2-40B4-BE49-F238E27FC236}">
                <a16:creationId xmlns:a16="http://schemas.microsoft.com/office/drawing/2014/main" id="{629606EE-A00E-DE34-3FA6-FDA2416AAAAD}"/>
              </a:ext>
            </a:extLst>
          </p:cNvPr>
          <p:cNvSpPr>
            <a:spLocks noGrp="1"/>
          </p:cNvSpPr>
          <p:nvPr>
            <p:ph type="subTitle" idx="1"/>
          </p:nvPr>
        </p:nvSpPr>
        <p:spPr>
          <a:xfrm>
            <a:off x="486871" y="3689684"/>
            <a:ext cx="6131286" cy="560867"/>
          </a:xfrm>
        </p:spPr>
        <p:txBody>
          <a:bodyPr/>
          <a:lstStyle/>
          <a:p>
            <a:r>
              <a:rPr lang="en-US" dirty="0"/>
              <a:t>Shari.Esquenazi-Karonika@nyulangone.org</a:t>
            </a:r>
          </a:p>
          <a:p>
            <a:r>
              <a:rPr lang="en-US" dirty="0"/>
              <a:t>Senior Program Director, Healthy Mondays for Hospitals</a:t>
            </a:r>
          </a:p>
        </p:txBody>
      </p:sp>
    </p:spTree>
    <p:extLst>
      <p:ext uri="{BB962C8B-B14F-4D97-AF65-F5344CB8AC3E}">
        <p14:creationId xmlns:p14="http://schemas.microsoft.com/office/powerpoint/2010/main" val="2230794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0B53AB-89D4-4D88-ACE6-1CE2A056C9DA}"/>
              </a:ext>
            </a:extLst>
          </p:cNvPr>
          <p:cNvSpPr>
            <a:spLocks noGrp="1"/>
          </p:cNvSpPr>
          <p:nvPr>
            <p:ph type="ctrTitle"/>
          </p:nvPr>
        </p:nvSpPr>
        <p:spPr>
          <a:xfrm>
            <a:off x="154057" y="0"/>
            <a:ext cx="8835887" cy="1861843"/>
          </a:xfrm>
        </p:spPr>
        <p:txBody>
          <a:bodyPr>
            <a:normAutofit/>
          </a:bodyPr>
          <a:lstStyle/>
          <a:p>
            <a:pPr algn="ctr"/>
            <a:r>
              <a:rPr lang="en-US" sz="2850" dirty="0">
                <a:solidFill>
                  <a:schemeClr val="tx2">
                    <a:lumMod val="75000"/>
                  </a:schemeClr>
                </a:solidFill>
              </a:rPr>
              <a:t>Integrative Health In Employee WELLNESS: </a:t>
            </a:r>
          </a:p>
        </p:txBody>
      </p:sp>
      <p:sp>
        <p:nvSpPr>
          <p:cNvPr id="4" name="Text Placeholder 3">
            <a:extLst>
              <a:ext uri="{FF2B5EF4-FFF2-40B4-BE49-F238E27FC236}">
                <a16:creationId xmlns:a16="http://schemas.microsoft.com/office/drawing/2014/main" id="{62477B19-E7B0-421E-8E95-2DFB11CEA635}"/>
              </a:ext>
            </a:extLst>
          </p:cNvPr>
          <p:cNvSpPr>
            <a:spLocks noGrp="1"/>
          </p:cNvSpPr>
          <p:nvPr>
            <p:ph type="body" sz="quarter" idx="11"/>
          </p:nvPr>
        </p:nvSpPr>
        <p:spPr>
          <a:xfrm>
            <a:off x="284152" y="3345583"/>
            <a:ext cx="5588971" cy="715580"/>
          </a:xfrm>
        </p:spPr>
        <p:txBody>
          <a:bodyPr>
            <a:normAutofit fontScale="92500"/>
          </a:bodyPr>
          <a:lstStyle/>
          <a:p>
            <a:r>
              <a:rPr lang="en-US" dirty="0"/>
              <a:t>Michelle J. Bombacie, MS Dipl. Ac. (NCCAOM) </a:t>
            </a:r>
            <a:r>
              <a:rPr lang="en-US" dirty="0" err="1"/>
              <a:t>L.Ac</a:t>
            </a:r>
            <a:r>
              <a:rPr lang="en-US" dirty="0"/>
              <a:t>., L.M.T.</a:t>
            </a:r>
          </a:p>
          <a:p>
            <a:r>
              <a:rPr lang="en-US" dirty="0"/>
              <a:t>Program Manager, Integrative Therapies Program</a:t>
            </a:r>
          </a:p>
          <a:p>
            <a:r>
              <a:rPr lang="en-US" dirty="0"/>
              <a:t>Division of Pediatric Hematology, Oncology &amp; Stem Cell Transplant</a:t>
            </a:r>
          </a:p>
        </p:txBody>
      </p:sp>
      <p:sp>
        <p:nvSpPr>
          <p:cNvPr id="5" name="TextBox 4">
            <a:extLst>
              <a:ext uri="{FF2B5EF4-FFF2-40B4-BE49-F238E27FC236}">
                <a16:creationId xmlns:a16="http://schemas.microsoft.com/office/drawing/2014/main" id="{076EB352-0F18-4458-94A8-69EA38F5D46A}"/>
              </a:ext>
            </a:extLst>
          </p:cNvPr>
          <p:cNvSpPr txBox="1"/>
          <p:nvPr/>
        </p:nvSpPr>
        <p:spPr>
          <a:xfrm>
            <a:off x="154056" y="1797520"/>
            <a:ext cx="8527774" cy="738664"/>
          </a:xfrm>
          <a:prstGeom prst="rect">
            <a:avLst/>
          </a:prstGeom>
          <a:noFill/>
        </p:spPr>
        <p:txBody>
          <a:bodyPr wrap="square" rtlCol="0">
            <a:spAutoFit/>
          </a:bodyPr>
          <a:lstStyle/>
          <a:p>
            <a:pPr algn="ctr" defTabSz="685783"/>
            <a:r>
              <a:rPr lang="en-US" sz="2100" dirty="0">
                <a:solidFill>
                  <a:srgbClr val="0077C8">
                    <a:lumMod val="75000"/>
                  </a:srgbClr>
                </a:solidFill>
                <a:latin typeface="Arial" panose="020B0604020202020204" pitchFamily="34" charset="0"/>
                <a:cs typeface="Arial" panose="020B0604020202020204" pitchFamily="34" charset="0"/>
              </a:rPr>
              <a:t>Healthy Monday Initiative, Resident Education in Sleep Techniques,</a:t>
            </a:r>
          </a:p>
          <a:p>
            <a:pPr algn="ctr" defTabSz="685783"/>
            <a:r>
              <a:rPr lang="en-US" sz="2100" dirty="0">
                <a:solidFill>
                  <a:srgbClr val="0077C8">
                    <a:lumMod val="75000"/>
                  </a:srgbClr>
                </a:solidFill>
                <a:latin typeface="Arial" panose="020B0604020202020204" pitchFamily="34" charset="0"/>
                <a:cs typeface="Arial" panose="020B0604020202020204" pitchFamily="34" charset="0"/>
              </a:rPr>
              <a:t> and Lerner Scholar Fellowship</a:t>
            </a:r>
          </a:p>
        </p:txBody>
      </p:sp>
    </p:spTree>
    <p:extLst>
      <p:ext uri="{BB962C8B-B14F-4D97-AF65-F5344CB8AC3E}">
        <p14:creationId xmlns:p14="http://schemas.microsoft.com/office/powerpoint/2010/main" val="2540074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54D34F-86FA-AC60-D0BF-A72A7EDB3C87}"/>
              </a:ext>
            </a:extLst>
          </p:cNvPr>
          <p:cNvSpPr>
            <a:spLocks noGrp="1"/>
          </p:cNvSpPr>
          <p:nvPr>
            <p:ph type="body" sz="quarter" idx="16"/>
          </p:nvPr>
        </p:nvSpPr>
        <p:spPr/>
        <p:txBody>
          <a:bodyPr/>
          <a:lstStyle/>
          <a:p>
            <a:pPr marL="0" indent="0">
              <a:buNone/>
            </a:pPr>
            <a:r>
              <a:rPr lang="en-US" dirty="0">
                <a:solidFill>
                  <a:srgbClr val="1D4F91"/>
                </a:solidFill>
              </a:rPr>
              <a:t>I have nothing to disclose. </a:t>
            </a:r>
          </a:p>
          <a:p>
            <a:endParaRPr lang="en-US" dirty="0"/>
          </a:p>
        </p:txBody>
      </p:sp>
      <p:sp>
        <p:nvSpPr>
          <p:cNvPr id="3" name="Title 2">
            <a:extLst>
              <a:ext uri="{FF2B5EF4-FFF2-40B4-BE49-F238E27FC236}">
                <a16:creationId xmlns:a16="http://schemas.microsoft.com/office/drawing/2014/main" id="{1ECEED80-B76F-B36C-CE4B-BCAC58A64F4C}"/>
              </a:ext>
            </a:extLst>
          </p:cNvPr>
          <p:cNvSpPr>
            <a:spLocks noGrp="1"/>
          </p:cNvSpPr>
          <p:nvPr>
            <p:ph type="title"/>
          </p:nvPr>
        </p:nvSpPr>
        <p:spPr>
          <a:xfrm>
            <a:off x="571316" y="0"/>
            <a:ext cx="7886700" cy="651323"/>
          </a:xfrm>
        </p:spPr>
        <p:txBody>
          <a:bodyPr>
            <a:normAutofit/>
          </a:bodyPr>
          <a:lstStyle/>
          <a:p>
            <a:r>
              <a:rPr lang="en-US" sz="2100" dirty="0"/>
              <a:t>Disclosure Statement</a:t>
            </a:r>
          </a:p>
        </p:txBody>
      </p:sp>
    </p:spTree>
    <p:extLst>
      <p:ext uri="{BB962C8B-B14F-4D97-AF65-F5344CB8AC3E}">
        <p14:creationId xmlns:p14="http://schemas.microsoft.com/office/powerpoint/2010/main" val="1978752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C6ED6A-BDBA-BF65-8046-ED84C44FE92B}"/>
              </a:ext>
            </a:extLst>
          </p:cNvPr>
          <p:cNvSpPr>
            <a:spLocks noGrp="1"/>
          </p:cNvSpPr>
          <p:nvPr>
            <p:ph type="body" sz="quarter" idx="16"/>
          </p:nvPr>
        </p:nvSpPr>
        <p:spPr>
          <a:xfrm>
            <a:off x="353314" y="983974"/>
            <a:ext cx="3929684" cy="3564007"/>
          </a:xfrm>
        </p:spPr>
        <p:txBody>
          <a:bodyPr>
            <a:normAutofit fontScale="70000" lnSpcReduction="20000"/>
          </a:bodyPr>
          <a:lstStyle/>
          <a:p>
            <a:pPr>
              <a:lnSpc>
                <a:spcPct val="120000"/>
              </a:lnSpc>
            </a:pPr>
            <a:r>
              <a:rPr lang="en-US" sz="1650" dirty="0">
                <a:solidFill>
                  <a:srgbClr val="1D4F91"/>
                </a:solidFill>
              </a:rPr>
              <a:t>Provide overview and timeline of 3 Healthy Monday integrative health employee wellness initiatives</a:t>
            </a:r>
          </a:p>
          <a:p>
            <a:endParaRPr lang="en-US" sz="1650" dirty="0">
              <a:solidFill>
                <a:srgbClr val="1D4F91"/>
              </a:solidFill>
            </a:endParaRPr>
          </a:p>
          <a:p>
            <a:pPr>
              <a:lnSpc>
                <a:spcPct val="120000"/>
              </a:lnSpc>
            </a:pPr>
            <a:r>
              <a:rPr lang="en-US" sz="1650" dirty="0">
                <a:solidFill>
                  <a:srgbClr val="1D4F91"/>
                </a:solidFill>
              </a:rPr>
              <a:t>Discuss the design, implementation, and evaluation of these programs, and how programming was tailored to specific populations</a:t>
            </a:r>
          </a:p>
          <a:p>
            <a:pPr marL="0" indent="0">
              <a:buNone/>
            </a:pPr>
            <a:endParaRPr lang="en-US" sz="1650" dirty="0">
              <a:solidFill>
                <a:srgbClr val="1D4F91"/>
              </a:solidFill>
            </a:endParaRPr>
          </a:p>
          <a:p>
            <a:pPr>
              <a:lnSpc>
                <a:spcPct val="120000"/>
              </a:lnSpc>
            </a:pPr>
            <a:r>
              <a:rPr lang="en-US" sz="1650" dirty="0">
                <a:solidFill>
                  <a:srgbClr val="1D4F91"/>
                </a:solidFill>
              </a:rPr>
              <a:t>Utilizing the train-the-trainer model, demonstrate how education on integrative health topics combined with experiential modules promotes a culture of self-care </a:t>
            </a:r>
          </a:p>
          <a:p>
            <a:endParaRPr lang="en-US" sz="1650" dirty="0">
              <a:solidFill>
                <a:srgbClr val="1D4F91"/>
              </a:solidFill>
            </a:endParaRPr>
          </a:p>
          <a:p>
            <a:pPr>
              <a:lnSpc>
                <a:spcPct val="120000"/>
              </a:lnSpc>
            </a:pPr>
            <a:r>
              <a:rPr lang="en-US" sz="1650" dirty="0">
                <a:solidFill>
                  <a:srgbClr val="1D4F91"/>
                </a:solidFill>
              </a:rPr>
              <a:t>Discuss essential components for implementation and expansion: establishing wellness ambassadors and fostering partnerships</a:t>
            </a:r>
          </a:p>
          <a:p>
            <a:endParaRPr lang="en-US" sz="1650" dirty="0">
              <a:solidFill>
                <a:srgbClr val="1D4F91"/>
              </a:solidFill>
            </a:endParaRPr>
          </a:p>
          <a:p>
            <a:pPr>
              <a:lnSpc>
                <a:spcPct val="120000"/>
              </a:lnSpc>
            </a:pPr>
            <a:r>
              <a:rPr lang="en-US" sz="1650" dirty="0">
                <a:solidFill>
                  <a:srgbClr val="1D4F91"/>
                </a:solidFill>
              </a:rPr>
              <a:t>Share lessons learned for future programming and adaptation to other settings and populations</a:t>
            </a:r>
          </a:p>
          <a:p>
            <a:endParaRPr lang="en-US" dirty="0">
              <a:solidFill>
                <a:srgbClr val="1D4F91"/>
              </a:solidFill>
            </a:endParaRPr>
          </a:p>
          <a:p>
            <a:endParaRPr lang="en-US" dirty="0">
              <a:solidFill>
                <a:srgbClr val="1D4F91"/>
              </a:solidFill>
            </a:endParaRPr>
          </a:p>
          <a:p>
            <a:endParaRPr lang="en-US" dirty="0"/>
          </a:p>
        </p:txBody>
      </p:sp>
      <p:sp>
        <p:nvSpPr>
          <p:cNvPr id="3" name="Title 2">
            <a:extLst>
              <a:ext uri="{FF2B5EF4-FFF2-40B4-BE49-F238E27FC236}">
                <a16:creationId xmlns:a16="http://schemas.microsoft.com/office/drawing/2014/main" id="{E5074D68-01F2-97F4-0576-608452E5A22C}"/>
              </a:ext>
            </a:extLst>
          </p:cNvPr>
          <p:cNvSpPr>
            <a:spLocks noGrp="1"/>
          </p:cNvSpPr>
          <p:nvPr>
            <p:ph type="title"/>
          </p:nvPr>
        </p:nvSpPr>
        <p:spPr>
          <a:xfrm>
            <a:off x="628650" y="28197"/>
            <a:ext cx="7886700" cy="651323"/>
          </a:xfrm>
        </p:spPr>
        <p:txBody>
          <a:bodyPr>
            <a:normAutofit/>
          </a:bodyPr>
          <a:lstStyle/>
          <a:p>
            <a:pPr algn="ctr"/>
            <a:r>
              <a:rPr lang="en-US" sz="2100" dirty="0"/>
              <a:t>Objectives</a:t>
            </a:r>
          </a:p>
        </p:txBody>
      </p:sp>
      <p:pic>
        <p:nvPicPr>
          <p:cNvPr id="6" name="Picture 5">
            <a:extLst>
              <a:ext uri="{FF2B5EF4-FFF2-40B4-BE49-F238E27FC236}">
                <a16:creationId xmlns:a16="http://schemas.microsoft.com/office/drawing/2014/main" id="{E08106DF-09F8-4BA3-B171-CC69E9240A65}"/>
              </a:ext>
            </a:extLst>
          </p:cNvPr>
          <p:cNvPicPr>
            <a:picLocks noChangeAspect="1"/>
          </p:cNvPicPr>
          <p:nvPr/>
        </p:nvPicPr>
        <p:blipFill>
          <a:blip r:embed="rId2"/>
          <a:stretch>
            <a:fillRect/>
          </a:stretch>
        </p:blipFill>
        <p:spPr>
          <a:xfrm>
            <a:off x="4653524" y="1504798"/>
            <a:ext cx="4137162" cy="2133905"/>
          </a:xfrm>
          <a:prstGeom prst="rect">
            <a:avLst/>
          </a:prstGeom>
        </p:spPr>
      </p:pic>
    </p:spTree>
    <p:extLst>
      <p:ext uri="{BB962C8B-B14F-4D97-AF65-F5344CB8AC3E}">
        <p14:creationId xmlns:p14="http://schemas.microsoft.com/office/powerpoint/2010/main" val="332537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1000"/>
                                        <p:tgtEl>
                                          <p:spTgt spid="2">
                                            <p:txEl>
                                              <p:pRg st="8" end="8"/>
                                            </p:txEl>
                                          </p:spTgt>
                                        </p:tgtEl>
                                      </p:cBhvr>
                                    </p:animEffect>
                                    <p:anim calcmode="lin" valueType="num">
                                      <p:cBhvr>
                                        <p:cTn id="3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3664CE7-DDEE-4EB4-9124-BC1162AD295F}"/>
              </a:ext>
            </a:extLst>
          </p:cNvPr>
          <p:cNvCxnSpPr>
            <a:cxnSpLocks/>
          </p:cNvCxnSpPr>
          <p:nvPr/>
        </p:nvCxnSpPr>
        <p:spPr>
          <a:xfrm>
            <a:off x="105508" y="2488466"/>
            <a:ext cx="88216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3160AE-C721-4B08-A6E8-CD22423C27FC}"/>
              </a:ext>
            </a:extLst>
          </p:cNvPr>
          <p:cNvCxnSpPr>
            <a:cxnSpLocks/>
          </p:cNvCxnSpPr>
          <p:nvPr/>
        </p:nvCxnSpPr>
        <p:spPr>
          <a:xfrm flipH="1" flipV="1">
            <a:off x="1124798" y="1421043"/>
            <a:ext cx="2798" cy="10816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9524B1-8F07-4095-AC1A-22A5BE8E7534}"/>
              </a:ext>
            </a:extLst>
          </p:cNvPr>
          <p:cNvCxnSpPr>
            <a:cxnSpLocks/>
          </p:cNvCxnSpPr>
          <p:nvPr/>
        </p:nvCxnSpPr>
        <p:spPr>
          <a:xfrm flipV="1">
            <a:off x="2256071" y="1415181"/>
            <a:ext cx="0" cy="1087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2D378F-11C0-4DC1-86F6-FD3CAFEE91A1}"/>
              </a:ext>
            </a:extLst>
          </p:cNvPr>
          <p:cNvCxnSpPr>
            <a:cxnSpLocks/>
          </p:cNvCxnSpPr>
          <p:nvPr/>
        </p:nvCxnSpPr>
        <p:spPr>
          <a:xfrm flipV="1">
            <a:off x="3451094" y="1421043"/>
            <a:ext cx="0" cy="10816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13339E-F4B3-44F3-8699-ECBFD11E0A07}"/>
              </a:ext>
            </a:extLst>
          </p:cNvPr>
          <p:cNvCxnSpPr>
            <a:cxnSpLocks/>
          </p:cNvCxnSpPr>
          <p:nvPr/>
        </p:nvCxnSpPr>
        <p:spPr>
          <a:xfrm flipV="1">
            <a:off x="4599038" y="1421043"/>
            <a:ext cx="0" cy="1081697"/>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B4B8CEE-BBF4-4C29-8B6F-877EC57DF10F}"/>
              </a:ext>
            </a:extLst>
          </p:cNvPr>
          <p:cNvSpPr txBox="1"/>
          <p:nvPr/>
        </p:nvSpPr>
        <p:spPr>
          <a:xfrm>
            <a:off x="689840" y="1452188"/>
            <a:ext cx="483576" cy="230832"/>
          </a:xfrm>
          <a:prstGeom prst="rect">
            <a:avLst/>
          </a:prstGeom>
          <a:noFill/>
        </p:spPr>
        <p:txBody>
          <a:bodyPr wrap="square" rtlCol="0">
            <a:spAutoFit/>
          </a:bodyPr>
          <a:lstStyle/>
          <a:p>
            <a:pPr algn="r" defTabSz="685783"/>
            <a:r>
              <a:rPr lang="en-US" sz="900" b="1" dirty="0">
                <a:solidFill>
                  <a:srgbClr val="0077C8">
                    <a:lumMod val="75000"/>
                  </a:srgbClr>
                </a:solidFill>
                <a:latin typeface="Arial" panose="020B0604020202020204" pitchFamily="34" charset="0"/>
                <a:cs typeface="Arial" panose="020B0604020202020204" pitchFamily="34" charset="0"/>
              </a:rPr>
              <a:t>2018</a:t>
            </a:r>
          </a:p>
        </p:txBody>
      </p:sp>
      <p:sp>
        <p:nvSpPr>
          <p:cNvPr id="18" name="TextBox 17">
            <a:extLst>
              <a:ext uri="{FF2B5EF4-FFF2-40B4-BE49-F238E27FC236}">
                <a16:creationId xmlns:a16="http://schemas.microsoft.com/office/drawing/2014/main" id="{FBCB4A98-CDDF-4B4B-9840-04D552DFD371}"/>
              </a:ext>
            </a:extLst>
          </p:cNvPr>
          <p:cNvSpPr txBox="1"/>
          <p:nvPr/>
        </p:nvSpPr>
        <p:spPr>
          <a:xfrm>
            <a:off x="1816883" y="1473960"/>
            <a:ext cx="483576" cy="230832"/>
          </a:xfrm>
          <a:prstGeom prst="rect">
            <a:avLst/>
          </a:prstGeom>
          <a:noFill/>
        </p:spPr>
        <p:txBody>
          <a:bodyPr wrap="square" rtlCol="0">
            <a:spAutoFit/>
          </a:bodyPr>
          <a:lstStyle/>
          <a:p>
            <a:pPr algn="r" defTabSz="685783"/>
            <a:r>
              <a:rPr lang="en-US" sz="900" b="1" dirty="0">
                <a:solidFill>
                  <a:srgbClr val="0077C8">
                    <a:lumMod val="75000"/>
                  </a:srgbClr>
                </a:solidFill>
                <a:latin typeface="Arial" panose="020B0604020202020204" pitchFamily="34" charset="0"/>
                <a:cs typeface="Arial" panose="020B0604020202020204" pitchFamily="34" charset="0"/>
              </a:rPr>
              <a:t>2019</a:t>
            </a:r>
          </a:p>
        </p:txBody>
      </p:sp>
      <p:sp>
        <p:nvSpPr>
          <p:cNvPr id="19" name="TextBox 18">
            <a:extLst>
              <a:ext uri="{FF2B5EF4-FFF2-40B4-BE49-F238E27FC236}">
                <a16:creationId xmlns:a16="http://schemas.microsoft.com/office/drawing/2014/main" id="{113CDD64-94CB-4455-B25D-F6311F2EB7BF}"/>
              </a:ext>
            </a:extLst>
          </p:cNvPr>
          <p:cNvSpPr txBox="1"/>
          <p:nvPr/>
        </p:nvSpPr>
        <p:spPr>
          <a:xfrm>
            <a:off x="2757766" y="1487006"/>
            <a:ext cx="879041" cy="230832"/>
          </a:xfrm>
          <a:prstGeom prst="rect">
            <a:avLst/>
          </a:prstGeom>
          <a:noFill/>
        </p:spPr>
        <p:txBody>
          <a:bodyPr wrap="square" rtlCol="0">
            <a:spAutoFit/>
          </a:bodyPr>
          <a:lstStyle/>
          <a:p>
            <a:pPr defTabSz="685783"/>
            <a:r>
              <a:rPr lang="en-US" sz="900" b="1" dirty="0">
                <a:solidFill>
                  <a:srgbClr val="0077C8">
                    <a:lumMod val="75000"/>
                  </a:srgbClr>
                </a:solidFill>
                <a:latin typeface="Arial" panose="020B0604020202020204" pitchFamily="34" charset="0"/>
                <a:cs typeface="Arial" panose="020B0604020202020204" pitchFamily="34" charset="0"/>
              </a:rPr>
              <a:t>2020 - 2021</a:t>
            </a:r>
          </a:p>
        </p:txBody>
      </p:sp>
      <p:sp>
        <p:nvSpPr>
          <p:cNvPr id="20" name="TextBox 19">
            <a:extLst>
              <a:ext uri="{FF2B5EF4-FFF2-40B4-BE49-F238E27FC236}">
                <a16:creationId xmlns:a16="http://schemas.microsoft.com/office/drawing/2014/main" id="{2AC72CDB-283B-4689-B686-2007B6B93B4E}"/>
              </a:ext>
            </a:extLst>
          </p:cNvPr>
          <p:cNvSpPr txBox="1"/>
          <p:nvPr/>
        </p:nvSpPr>
        <p:spPr>
          <a:xfrm>
            <a:off x="3895664" y="1489055"/>
            <a:ext cx="845055" cy="230832"/>
          </a:xfrm>
          <a:prstGeom prst="rect">
            <a:avLst/>
          </a:prstGeom>
          <a:noFill/>
        </p:spPr>
        <p:txBody>
          <a:bodyPr wrap="square" rtlCol="0">
            <a:spAutoFit/>
          </a:bodyPr>
          <a:lstStyle/>
          <a:p>
            <a:pPr defTabSz="685783"/>
            <a:r>
              <a:rPr lang="en-US" sz="900" b="1" dirty="0">
                <a:solidFill>
                  <a:srgbClr val="0077C8">
                    <a:lumMod val="75000"/>
                  </a:srgbClr>
                </a:solidFill>
                <a:latin typeface="Arial" panose="020B0604020202020204" pitchFamily="34" charset="0"/>
                <a:cs typeface="Arial" panose="020B0604020202020204" pitchFamily="34" charset="0"/>
              </a:rPr>
              <a:t>2022 - 2023</a:t>
            </a:r>
          </a:p>
        </p:txBody>
      </p:sp>
      <p:cxnSp>
        <p:nvCxnSpPr>
          <p:cNvPr id="21" name="Straight Connector 20">
            <a:extLst>
              <a:ext uri="{FF2B5EF4-FFF2-40B4-BE49-F238E27FC236}">
                <a16:creationId xmlns:a16="http://schemas.microsoft.com/office/drawing/2014/main" id="{7CDBF318-F4F1-4065-AE0F-F0A300B948E2}"/>
              </a:ext>
            </a:extLst>
          </p:cNvPr>
          <p:cNvCxnSpPr>
            <a:cxnSpLocks/>
          </p:cNvCxnSpPr>
          <p:nvPr/>
        </p:nvCxnSpPr>
        <p:spPr>
          <a:xfrm flipV="1">
            <a:off x="7287383" y="2488466"/>
            <a:ext cx="0" cy="1097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E7D2307-7A6B-4DDA-BB5F-321B5497879E}"/>
              </a:ext>
            </a:extLst>
          </p:cNvPr>
          <p:cNvCxnSpPr>
            <a:cxnSpLocks/>
          </p:cNvCxnSpPr>
          <p:nvPr/>
        </p:nvCxnSpPr>
        <p:spPr>
          <a:xfrm flipV="1">
            <a:off x="6064661" y="2488465"/>
            <a:ext cx="6631" cy="826085"/>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63241FF-2047-4E37-824D-EFA7D149A7D9}"/>
              </a:ext>
            </a:extLst>
          </p:cNvPr>
          <p:cNvSpPr txBox="1"/>
          <p:nvPr/>
        </p:nvSpPr>
        <p:spPr>
          <a:xfrm>
            <a:off x="6050670" y="3458150"/>
            <a:ext cx="842882" cy="230832"/>
          </a:xfrm>
          <a:prstGeom prst="rect">
            <a:avLst/>
          </a:prstGeom>
          <a:noFill/>
        </p:spPr>
        <p:txBody>
          <a:bodyPr wrap="square" rtlCol="0">
            <a:spAutoFit/>
          </a:bodyPr>
          <a:lstStyle/>
          <a:p>
            <a:pPr algn="r" defTabSz="685783"/>
            <a:r>
              <a:rPr lang="en-US" sz="900" b="1" dirty="0">
                <a:solidFill>
                  <a:srgbClr val="0077C8">
                    <a:lumMod val="75000"/>
                  </a:srgbClr>
                </a:solidFill>
                <a:latin typeface="Arial" panose="020B0604020202020204" pitchFamily="34" charset="0"/>
                <a:cs typeface="Arial" panose="020B0604020202020204" pitchFamily="34" charset="0"/>
              </a:rPr>
              <a:t>2024 - 2025</a:t>
            </a:r>
          </a:p>
        </p:txBody>
      </p:sp>
      <p:sp>
        <p:nvSpPr>
          <p:cNvPr id="25" name="TextBox 24">
            <a:extLst>
              <a:ext uri="{FF2B5EF4-FFF2-40B4-BE49-F238E27FC236}">
                <a16:creationId xmlns:a16="http://schemas.microsoft.com/office/drawing/2014/main" id="{5EC696C1-8F21-4460-81D9-654F011DADC4}"/>
              </a:ext>
            </a:extLst>
          </p:cNvPr>
          <p:cNvSpPr txBox="1"/>
          <p:nvPr/>
        </p:nvSpPr>
        <p:spPr>
          <a:xfrm>
            <a:off x="6839738" y="2610941"/>
            <a:ext cx="483576" cy="230832"/>
          </a:xfrm>
          <a:prstGeom prst="rect">
            <a:avLst/>
          </a:prstGeom>
          <a:noFill/>
        </p:spPr>
        <p:txBody>
          <a:bodyPr wrap="square" rtlCol="0">
            <a:spAutoFit/>
          </a:bodyPr>
          <a:lstStyle/>
          <a:p>
            <a:pPr algn="r" defTabSz="685783"/>
            <a:r>
              <a:rPr lang="en-US" sz="900" b="1" dirty="0">
                <a:solidFill>
                  <a:srgbClr val="0077C8">
                    <a:lumMod val="75000"/>
                  </a:srgbClr>
                </a:solidFill>
                <a:latin typeface="Arial" panose="020B0604020202020204" pitchFamily="34" charset="0"/>
                <a:cs typeface="Arial" panose="020B0604020202020204" pitchFamily="34" charset="0"/>
              </a:rPr>
              <a:t>2024</a:t>
            </a:r>
          </a:p>
        </p:txBody>
      </p:sp>
      <p:sp>
        <p:nvSpPr>
          <p:cNvPr id="26" name="TextBox 25">
            <a:extLst>
              <a:ext uri="{FF2B5EF4-FFF2-40B4-BE49-F238E27FC236}">
                <a16:creationId xmlns:a16="http://schemas.microsoft.com/office/drawing/2014/main" id="{3F60E164-B087-4227-83E3-A9B3C36C2AC3}"/>
              </a:ext>
            </a:extLst>
          </p:cNvPr>
          <p:cNvSpPr txBox="1"/>
          <p:nvPr/>
        </p:nvSpPr>
        <p:spPr>
          <a:xfrm>
            <a:off x="5630349" y="2605631"/>
            <a:ext cx="483576" cy="230832"/>
          </a:xfrm>
          <a:prstGeom prst="rect">
            <a:avLst/>
          </a:prstGeom>
          <a:noFill/>
        </p:spPr>
        <p:txBody>
          <a:bodyPr wrap="square" rtlCol="0">
            <a:spAutoFit/>
          </a:bodyPr>
          <a:lstStyle/>
          <a:p>
            <a:pPr algn="r" defTabSz="685783"/>
            <a:r>
              <a:rPr lang="en-US" sz="900" b="1" dirty="0">
                <a:solidFill>
                  <a:srgbClr val="0077C8">
                    <a:lumMod val="75000"/>
                  </a:srgbClr>
                </a:solidFill>
                <a:latin typeface="Arial" panose="020B0604020202020204" pitchFamily="34" charset="0"/>
                <a:cs typeface="Arial" panose="020B0604020202020204" pitchFamily="34" charset="0"/>
              </a:rPr>
              <a:t>2023</a:t>
            </a:r>
          </a:p>
        </p:txBody>
      </p:sp>
      <p:sp>
        <p:nvSpPr>
          <p:cNvPr id="27" name="TextBox 26">
            <a:extLst>
              <a:ext uri="{FF2B5EF4-FFF2-40B4-BE49-F238E27FC236}">
                <a16:creationId xmlns:a16="http://schemas.microsoft.com/office/drawing/2014/main" id="{11993B97-530D-45AD-9A5D-0D1023CC9F86}"/>
              </a:ext>
            </a:extLst>
          </p:cNvPr>
          <p:cNvSpPr txBox="1"/>
          <p:nvPr/>
        </p:nvSpPr>
        <p:spPr>
          <a:xfrm>
            <a:off x="-50544" y="1694755"/>
            <a:ext cx="1196316" cy="380873"/>
          </a:xfrm>
          <a:prstGeom prst="rect">
            <a:avLst/>
          </a:prstGeom>
          <a:noFill/>
        </p:spPr>
        <p:txBody>
          <a:bodyPr wrap="square" rtlCol="0">
            <a:spAutoFit/>
          </a:bodyPr>
          <a:lstStyle/>
          <a:p>
            <a:pPr algn="r" defTabSz="685783"/>
            <a:r>
              <a:rPr lang="en-US" sz="750" dirty="0">
                <a:solidFill>
                  <a:srgbClr val="0077C8">
                    <a:lumMod val="75000"/>
                  </a:srgbClr>
                </a:solidFill>
                <a:latin typeface="Arial" panose="020B0604020202020204" pitchFamily="34" charset="0"/>
                <a:cs typeface="Arial" panose="020B0604020202020204" pitchFamily="34" charset="0"/>
              </a:rPr>
              <a:t>30 participants</a:t>
            </a:r>
          </a:p>
          <a:p>
            <a:pPr algn="r" defTabSz="685783"/>
            <a:endParaRPr lang="en-US" sz="375" dirty="0">
              <a:solidFill>
                <a:srgbClr val="0077C8">
                  <a:lumMod val="75000"/>
                </a:srgbClr>
              </a:solidFill>
              <a:latin typeface="Arial" panose="020B0604020202020204" pitchFamily="34" charset="0"/>
              <a:cs typeface="Arial" panose="020B0604020202020204" pitchFamily="34" charset="0"/>
            </a:endParaRPr>
          </a:p>
          <a:p>
            <a:pPr algn="r" defTabSz="685783"/>
            <a:r>
              <a:rPr lang="en-US" sz="750" dirty="0">
                <a:solidFill>
                  <a:srgbClr val="0077C8">
                    <a:lumMod val="75000"/>
                  </a:srgbClr>
                </a:solidFill>
                <a:latin typeface="Arial" panose="020B0604020202020204" pitchFamily="34" charset="0"/>
                <a:cs typeface="Arial" panose="020B0604020202020204" pitchFamily="34" charset="0"/>
              </a:rPr>
              <a:t>(Clinic RNs and NPs)</a:t>
            </a:r>
          </a:p>
        </p:txBody>
      </p:sp>
      <p:sp>
        <p:nvSpPr>
          <p:cNvPr id="28" name="TextBox 27">
            <a:extLst>
              <a:ext uri="{FF2B5EF4-FFF2-40B4-BE49-F238E27FC236}">
                <a16:creationId xmlns:a16="http://schemas.microsoft.com/office/drawing/2014/main" id="{89729C55-1A9A-4D84-A708-B1F5D4DFCACB}"/>
              </a:ext>
            </a:extLst>
          </p:cNvPr>
          <p:cNvSpPr txBox="1"/>
          <p:nvPr/>
        </p:nvSpPr>
        <p:spPr>
          <a:xfrm>
            <a:off x="168345" y="773360"/>
            <a:ext cx="4073761" cy="300082"/>
          </a:xfrm>
          <a:prstGeom prst="rect">
            <a:avLst/>
          </a:prstGeom>
          <a:noFill/>
          <a:ln>
            <a:solidFill>
              <a:srgbClr val="002060"/>
            </a:solidFill>
          </a:ln>
        </p:spPr>
        <p:txBody>
          <a:bodyPr wrap="square" rtlCol="0">
            <a:spAutoFit/>
          </a:bodyPr>
          <a:lstStyle/>
          <a:p>
            <a:pPr algn="ctr" defTabSz="685783"/>
            <a:r>
              <a:rPr lang="en-US" sz="1350" dirty="0">
                <a:solidFill>
                  <a:srgbClr val="0077C8">
                    <a:lumMod val="75000"/>
                  </a:srgbClr>
                </a:solidFill>
                <a:latin typeface="Arial" panose="020B0604020202020204" pitchFamily="34" charset="0"/>
                <a:cs typeface="Arial" panose="020B0604020202020204" pitchFamily="34" charset="0"/>
              </a:rPr>
              <a:t>Healthy Monday Employee Wellness Programs</a:t>
            </a:r>
          </a:p>
        </p:txBody>
      </p:sp>
      <p:sp>
        <p:nvSpPr>
          <p:cNvPr id="29" name="TextBox 28">
            <a:extLst>
              <a:ext uri="{FF2B5EF4-FFF2-40B4-BE49-F238E27FC236}">
                <a16:creationId xmlns:a16="http://schemas.microsoft.com/office/drawing/2014/main" id="{C857ADCD-3CC4-4C1B-8964-C08BBF0BF74D}"/>
              </a:ext>
            </a:extLst>
          </p:cNvPr>
          <p:cNvSpPr txBox="1"/>
          <p:nvPr/>
        </p:nvSpPr>
        <p:spPr>
          <a:xfrm>
            <a:off x="1533338" y="1621095"/>
            <a:ext cx="760205" cy="207749"/>
          </a:xfrm>
          <a:prstGeom prst="rect">
            <a:avLst/>
          </a:prstGeom>
          <a:noFill/>
        </p:spPr>
        <p:txBody>
          <a:bodyPr wrap="square" rtlCol="0">
            <a:spAutoFit/>
          </a:bodyPr>
          <a:lstStyle/>
          <a:p>
            <a:pPr algn="r" defTabSz="685783"/>
            <a:r>
              <a:rPr lang="en-US" sz="750" dirty="0">
                <a:solidFill>
                  <a:srgbClr val="0077C8">
                    <a:lumMod val="75000"/>
                  </a:srgbClr>
                </a:solidFill>
                <a:latin typeface="Arial" panose="020B0604020202020204" pitchFamily="34" charset="0"/>
                <a:cs typeface="Arial" panose="020B0604020202020204" pitchFamily="34" charset="0"/>
              </a:rPr>
              <a:t>Group B</a:t>
            </a:r>
          </a:p>
        </p:txBody>
      </p:sp>
      <p:sp>
        <p:nvSpPr>
          <p:cNvPr id="30" name="TextBox 29">
            <a:extLst>
              <a:ext uri="{FF2B5EF4-FFF2-40B4-BE49-F238E27FC236}">
                <a16:creationId xmlns:a16="http://schemas.microsoft.com/office/drawing/2014/main" id="{BCF69F23-7AF1-478B-B4F4-C200AF1D7A98}"/>
              </a:ext>
            </a:extLst>
          </p:cNvPr>
          <p:cNvSpPr txBox="1"/>
          <p:nvPr/>
        </p:nvSpPr>
        <p:spPr>
          <a:xfrm>
            <a:off x="3891403" y="1642162"/>
            <a:ext cx="1051778" cy="207749"/>
          </a:xfrm>
          <a:prstGeom prst="rect">
            <a:avLst/>
          </a:prstGeom>
          <a:noFill/>
        </p:spPr>
        <p:txBody>
          <a:bodyPr wrap="square" rtlCol="0">
            <a:spAutoFit/>
          </a:bodyPr>
          <a:lstStyle/>
          <a:p>
            <a:pPr defTabSz="685783"/>
            <a:r>
              <a:rPr lang="en-US" sz="750" dirty="0">
                <a:solidFill>
                  <a:srgbClr val="0077C8">
                    <a:lumMod val="75000"/>
                  </a:srgbClr>
                </a:solidFill>
                <a:latin typeface="Arial" panose="020B0604020202020204" pitchFamily="34" charset="0"/>
                <a:cs typeface="Arial" panose="020B0604020202020204" pitchFamily="34" charset="0"/>
              </a:rPr>
              <a:t>Group C - IRB</a:t>
            </a:r>
          </a:p>
        </p:txBody>
      </p:sp>
      <p:sp>
        <p:nvSpPr>
          <p:cNvPr id="31" name="TextBox 30">
            <a:extLst>
              <a:ext uri="{FF2B5EF4-FFF2-40B4-BE49-F238E27FC236}">
                <a16:creationId xmlns:a16="http://schemas.microsoft.com/office/drawing/2014/main" id="{64EA66B8-AF49-4C8D-B859-74C05708FBF0}"/>
              </a:ext>
            </a:extLst>
          </p:cNvPr>
          <p:cNvSpPr txBox="1"/>
          <p:nvPr/>
        </p:nvSpPr>
        <p:spPr>
          <a:xfrm>
            <a:off x="2483402" y="1617629"/>
            <a:ext cx="1237161" cy="207749"/>
          </a:xfrm>
          <a:prstGeom prst="rect">
            <a:avLst/>
          </a:prstGeom>
          <a:noFill/>
        </p:spPr>
        <p:txBody>
          <a:bodyPr wrap="square" rtlCol="0">
            <a:spAutoFit/>
          </a:bodyPr>
          <a:lstStyle/>
          <a:p>
            <a:pPr defTabSz="685783"/>
            <a:r>
              <a:rPr lang="en-US" sz="750" dirty="0">
                <a:solidFill>
                  <a:srgbClr val="0077C8">
                    <a:lumMod val="75000"/>
                  </a:srgbClr>
                </a:solidFill>
                <a:latin typeface="Arial" panose="020B0604020202020204" pitchFamily="34" charset="0"/>
                <a:cs typeface="Arial" panose="020B0604020202020204" pitchFamily="34" charset="0"/>
              </a:rPr>
              <a:t>COVID-19 pandemic</a:t>
            </a:r>
          </a:p>
        </p:txBody>
      </p:sp>
      <p:sp>
        <p:nvSpPr>
          <p:cNvPr id="32" name="TextBox 31">
            <a:extLst>
              <a:ext uri="{FF2B5EF4-FFF2-40B4-BE49-F238E27FC236}">
                <a16:creationId xmlns:a16="http://schemas.microsoft.com/office/drawing/2014/main" id="{BF9ECCC0-1F17-44DF-A043-792C3649156C}"/>
              </a:ext>
            </a:extLst>
          </p:cNvPr>
          <p:cNvSpPr txBox="1"/>
          <p:nvPr/>
        </p:nvSpPr>
        <p:spPr>
          <a:xfrm>
            <a:off x="439738" y="1568376"/>
            <a:ext cx="735428" cy="207749"/>
          </a:xfrm>
          <a:prstGeom prst="rect">
            <a:avLst/>
          </a:prstGeom>
          <a:noFill/>
        </p:spPr>
        <p:txBody>
          <a:bodyPr wrap="square" rtlCol="0">
            <a:spAutoFit/>
          </a:bodyPr>
          <a:lstStyle/>
          <a:p>
            <a:pPr algn="r" defTabSz="685783"/>
            <a:r>
              <a:rPr lang="en-US" sz="750" dirty="0">
                <a:solidFill>
                  <a:srgbClr val="0077C8">
                    <a:lumMod val="75000"/>
                  </a:srgbClr>
                </a:solidFill>
                <a:latin typeface="Arial" panose="020B0604020202020204" pitchFamily="34" charset="0"/>
                <a:cs typeface="Arial" panose="020B0604020202020204" pitchFamily="34" charset="0"/>
              </a:rPr>
              <a:t>Group A </a:t>
            </a:r>
            <a:endParaRPr lang="en-US" sz="750" dirty="0">
              <a:solidFill>
                <a:srgbClr val="0077C8">
                  <a:lumMod val="75000"/>
                </a:srgbClr>
              </a:solidFill>
              <a:latin typeface="Times New Roman"/>
            </a:endParaRPr>
          </a:p>
        </p:txBody>
      </p:sp>
      <p:sp>
        <p:nvSpPr>
          <p:cNvPr id="33" name="TextBox 32">
            <a:extLst>
              <a:ext uri="{FF2B5EF4-FFF2-40B4-BE49-F238E27FC236}">
                <a16:creationId xmlns:a16="http://schemas.microsoft.com/office/drawing/2014/main" id="{336DFD9C-44DC-48F6-8E5D-60B8ED162D1E}"/>
              </a:ext>
            </a:extLst>
          </p:cNvPr>
          <p:cNvSpPr txBox="1"/>
          <p:nvPr/>
        </p:nvSpPr>
        <p:spPr>
          <a:xfrm>
            <a:off x="1247193" y="1734494"/>
            <a:ext cx="1065034" cy="727122"/>
          </a:xfrm>
          <a:prstGeom prst="rect">
            <a:avLst/>
          </a:prstGeom>
          <a:noFill/>
        </p:spPr>
        <p:txBody>
          <a:bodyPr wrap="square" rtlCol="0">
            <a:spAutoFit/>
          </a:bodyPr>
          <a:lstStyle/>
          <a:p>
            <a:pPr algn="r" defTabSz="685783"/>
            <a:r>
              <a:rPr lang="en-US" sz="750" dirty="0">
                <a:solidFill>
                  <a:srgbClr val="0077C8">
                    <a:lumMod val="75000"/>
                  </a:srgbClr>
                </a:solidFill>
                <a:latin typeface="Arial" panose="020B0604020202020204" pitchFamily="34" charset="0"/>
                <a:cs typeface="Arial" panose="020B0604020202020204" pitchFamily="34" charset="0"/>
              </a:rPr>
              <a:t>500 participants</a:t>
            </a:r>
          </a:p>
          <a:p>
            <a:pPr algn="r" defTabSz="685783"/>
            <a:endParaRPr lang="en-US" sz="375" dirty="0">
              <a:solidFill>
                <a:srgbClr val="0077C8">
                  <a:lumMod val="75000"/>
                </a:srgbClr>
              </a:solidFill>
              <a:latin typeface="Arial" panose="020B0604020202020204" pitchFamily="34" charset="0"/>
              <a:cs typeface="Arial" panose="020B0604020202020204" pitchFamily="34" charset="0"/>
            </a:endParaRPr>
          </a:p>
          <a:p>
            <a:pPr algn="r" defTabSz="685783"/>
            <a:r>
              <a:rPr lang="en-US" sz="750" dirty="0">
                <a:solidFill>
                  <a:srgbClr val="0077C8">
                    <a:lumMod val="75000"/>
                  </a:srgbClr>
                </a:solidFill>
                <a:latin typeface="Arial" panose="020B0604020202020204" pitchFamily="34" charset="0"/>
                <a:cs typeface="Arial" panose="020B0604020202020204" pitchFamily="34" charset="0"/>
              </a:rPr>
              <a:t>(Clinic and Hospital Staff, Faculty, and Nursing)</a:t>
            </a:r>
          </a:p>
          <a:p>
            <a:pPr defTabSz="685783"/>
            <a:endParaRPr lang="en-US" sz="750" dirty="0">
              <a:solidFill>
                <a:srgbClr val="0077C8">
                  <a:lumMod val="75000"/>
                </a:srgbClr>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6977D8F8-59C3-4905-921B-41406BBED7A9}"/>
              </a:ext>
            </a:extLst>
          </p:cNvPr>
          <p:cNvSpPr txBox="1"/>
          <p:nvPr/>
        </p:nvSpPr>
        <p:spPr>
          <a:xfrm>
            <a:off x="3598933" y="1753041"/>
            <a:ext cx="1051778" cy="611706"/>
          </a:xfrm>
          <a:prstGeom prst="rect">
            <a:avLst/>
          </a:prstGeom>
          <a:noFill/>
        </p:spPr>
        <p:txBody>
          <a:bodyPr wrap="square" rtlCol="0">
            <a:spAutoFit/>
          </a:bodyPr>
          <a:lstStyle/>
          <a:p>
            <a:pPr algn="r" defTabSz="685783"/>
            <a:r>
              <a:rPr lang="en-US" sz="750" dirty="0">
                <a:solidFill>
                  <a:srgbClr val="0077C8">
                    <a:lumMod val="75000"/>
                  </a:srgbClr>
                </a:solidFill>
                <a:latin typeface="Arial" panose="020B0604020202020204" pitchFamily="34" charset="0"/>
                <a:cs typeface="Arial" panose="020B0604020202020204" pitchFamily="34" charset="0"/>
              </a:rPr>
              <a:t>1225 participants</a:t>
            </a:r>
          </a:p>
          <a:p>
            <a:pPr algn="r" defTabSz="685783"/>
            <a:endParaRPr lang="en-US" sz="375" dirty="0">
              <a:solidFill>
                <a:srgbClr val="0077C8">
                  <a:lumMod val="75000"/>
                </a:srgbClr>
              </a:solidFill>
              <a:latin typeface="Arial" panose="020B0604020202020204" pitchFamily="34" charset="0"/>
              <a:cs typeface="Arial" panose="020B0604020202020204" pitchFamily="34" charset="0"/>
            </a:endParaRPr>
          </a:p>
          <a:p>
            <a:pPr algn="r" defTabSz="685783"/>
            <a:r>
              <a:rPr lang="en-US" sz="750" dirty="0">
                <a:solidFill>
                  <a:srgbClr val="0077C8">
                    <a:lumMod val="75000"/>
                  </a:srgbClr>
                </a:solidFill>
                <a:latin typeface="Arial" panose="020B0604020202020204" pitchFamily="34" charset="0"/>
                <a:cs typeface="Arial" panose="020B0604020202020204" pitchFamily="34" charset="0"/>
              </a:rPr>
              <a:t>(Clinic and Hospital Staff, Faculty, and Nursing)</a:t>
            </a:r>
          </a:p>
        </p:txBody>
      </p:sp>
      <p:sp>
        <p:nvSpPr>
          <p:cNvPr id="37" name="TextBox 36">
            <a:extLst>
              <a:ext uri="{FF2B5EF4-FFF2-40B4-BE49-F238E27FC236}">
                <a16:creationId xmlns:a16="http://schemas.microsoft.com/office/drawing/2014/main" id="{B75B5640-E49C-4BD4-893A-A360C8119F63}"/>
              </a:ext>
            </a:extLst>
          </p:cNvPr>
          <p:cNvSpPr txBox="1"/>
          <p:nvPr/>
        </p:nvSpPr>
        <p:spPr>
          <a:xfrm>
            <a:off x="5631437" y="2748571"/>
            <a:ext cx="483576" cy="207749"/>
          </a:xfrm>
          <a:prstGeom prst="rect">
            <a:avLst/>
          </a:prstGeom>
          <a:noFill/>
        </p:spPr>
        <p:txBody>
          <a:bodyPr wrap="square" rtlCol="0">
            <a:spAutoFit/>
          </a:bodyPr>
          <a:lstStyle/>
          <a:p>
            <a:pPr algn="r" defTabSz="685783"/>
            <a:r>
              <a:rPr lang="en-US" sz="750" b="1" dirty="0">
                <a:solidFill>
                  <a:srgbClr val="0077C8">
                    <a:lumMod val="75000"/>
                  </a:srgbClr>
                </a:solidFill>
                <a:latin typeface="Arial" panose="020B0604020202020204" pitchFamily="34" charset="0"/>
                <a:cs typeface="Arial" panose="020B0604020202020204" pitchFamily="34" charset="0"/>
              </a:rPr>
              <a:t>REST</a:t>
            </a:r>
          </a:p>
        </p:txBody>
      </p:sp>
      <p:sp>
        <p:nvSpPr>
          <p:cNvPr id="38" name="TextBox 37">
            <a:extLst>
              <a:ext uri="{FF2B5EF4-FFF2-40B4-BE49-F238E27FC236}">
                <a16:creationId xmlns:a16="http://schemas.microsoft.com/office/drawing/2014/main" id="{24E70DA4-1AD2-491A-A0B5-69CC3D8596B1}"/>
              </a:ext>
            </a:extLst>
          </p:cNvPr>
          <p:cNvSpPr txBox="1"/>
          <p:nvPr/>
        </p:nvSpPr>
        <p:spPr>
          <a:xfrm>
            <a:off x="6334818" y="2748564"/>
            <a:ext cx="1000011" cy="207749"/>
          </a:xfrm>
          <a:prstGeom prst="rect">
            <a:avLst/>
          </a:prstGeom>
          <a:noFill/>
        </p:spPr>
        <p:txBody>
          <a:bodyPr wrap="square" rtlCol="0">
            <a:spAutoFit/>
          </a:bodyPr>
          <a:lstStyle/>
          <a:p>
            <a:pPr algn="r" defTabSz="685783"/>
            <a:r>
              <a:rPr lang="en-US" sz="750" b="1" dirty="0">
                <a:solidFill>
                  <a:srgbClr val="0077C8">
                    <a:lumMod val="75000"/>
                  </a:srgbClr>
                </a:solidFill>
                <a:latin typeface="Arial" panose="020B0604020202020204" pitchFamily="34" charset="0"/>
                <a:cs typeface="Arial" panose="020B0604020202020204" pitchFamily="34" charset="0"/>
              </a:rPr>
              <a:t>HR Caregiver</a:t>
            </a:r>
          </a:p>
        </p:txBody>
      </p:sp>
      <p:sp>
        <p:nvSpPr>
          <p:cNvPr id="39" name="TextBox 38">
            <a:extLst>
              <a:ext uri="{FF2B5EF4-FFF2-40B4-BE49-F238E27FC236}">
                <a16:creationId xmlns:a16="http://schemas.microsoft.com/office/drawing/2014/main" id="{33C1FF30-BABB-4B97-AF6B-0D05D34F2007}"/>
              </a:ext>
            </a:extLst>
          </p:cNvPr>
          <p:cNvSpPr txBox="1"/>
          <p:nvPr/>
        </p:nvSpPr>
        <p:spPr>
          <a:xfrm>
            <a:off x="4853344" y="3880253"/>
            <a:ext cx="754397" cy="207749"/>
          </a:xfrm>
          <a:prstGeom prst="rect">
            <a:avLst/>
          </a:prstGeom>
          <a:noFill/>
        </p:spPr>
        <p:txBody>
          <a:bodyPr wrap="square" rtlCol="0">
            <a:spAutoFit/>
          </a:bodyPr>
          <a:lstStyle/>
          <a:p>
            <a:pPr algn="r" defTabSz="685783"/>
            <a:r>
              <a:rPr lang="en-US" sz="750" b="1" dirty="0">
                <a:solidFill>
                  <a:srgbClr val="0077C8">
                    <a:lumMod val="75000"/>
                  </a:srgbClr>
                </a:solidFill>
                <a:latin typeface="Arial" panose="020B0604020202020204" pitchFamily="34" charset="0"/>
                <a:cs typeface="Arial" panose="020B0604020202020204" pitchFamily="34" charset="0"/>
              </a:rPr>
              <a:t>CALM-PT</a:t>
            </a:r>
          </a:p>
        </p:txBody>
      </p:sp>
      <p:cxnSp>
        <p:nvCxnSpPr>
          <p:cNvPr id="44" name="Straight Connector 43">
            <a:extLst>
              <a:ext uri="{FF2B5EF4-FFF2-40B4-BE49-F238E27FC236}">
                <a16:creationId xmlns:a16="http://schemas.microsoft.com/office/drawing/2014/main" id="{DB39688A-E971-4399-8275-354A0D21D544}"/>
              </a:ext>
            </a:extLst>
          </p:cNvPr>
          <p:cNvCxnSpPr>
            <a:cxnSpLocks/>
            <a:endCxn id="92" idx="0"/>
          </p:cNvCxnSpPr>
          <p:nvPr/>
        </p:nvCxnSpPr>
        <p:spPr>
          <a:xfrm>
            <a:off x="8278745" y="2488466"/>
            <a:ext cx="48924" cy="1098315"/>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403B04F-6A1B-4968-8301-6EC99E1C8DC8}"/>
              </a:ext>
            </a:extLst>
          </p:cNvPr>
          <p:cNvSpPr txBox="1"/>
          <p:nvPr/>
        </p:nvSpPr>
        <p:spPr>
          <a:xfrm>
            <a:off x="7830510" y="2626459"/>
            <a:ext cx="483576" cy="507831"/>
          </a:xfrm>
          <a:prstGeom prst="rect">
            <a:avLst/>
          </a:prstGeom>
          <a:noFill/>
        </p:spPr>
        <p:txBody>
          <a:bodyPr wrap="square" rtlCol="0">
            <a:spAutoFit/>
          </a:bodyPr>
          <a:lstStyle/>
          <a:p>
            <a:pPr algn="r" defTabSz="685783"/>
            <a:r>
              <a:rPr lang="en-US" sz="900" b="1" dirty="0">
                <a:solidFill>
                  <a:srgbClr val="0077C8">
                    <a:lumMod val="75000"/>
                  </a:srgbClr>
                </a:solidFill>
                <a:latin typeface="Arial" panose="020B0604020202020204" pitchFamily="34" charset="0"/>
                <a:cs typeface="Arial" panose="020B0604020202020204" pitchFamily="34" charset="0"/>
              </a:rPr>
              <a:t>2025</a:t>
            </a:r>
          </a:p>
          <a:p>
            <a:pPr algn="r" defTabSz="685783"/>
            <a:endParaRPr lang="en-US" sz="900" b="1" dirty="0">
              <a:solidFill>
                <a:srgbClr val="0077C8">
                  <a:lumMod val="75000"/>
                </a:srgbClr>
              </a:solidFill>
              <a:latin typeface="Arial" panose="020B0604020202020204" pitchFamily="34" charset="0"/>
              <a:cs typeface="Arial" panose="020B0604020202020204" pitchFamily="34" charset="0"/>
            </a:endParaRPr>
          </a:p>
          <a:p>
            <a:pPr algn="r" defTabSz="685783"/>
            <a:endParaRPr lang="en-US" sz="900" b="1" dirty="0">
              <a:solidFill>
                <a:srgbClr val="0077C8">
                  <a:lumMod val="75000"/>
                </a:srgbClr>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629813F-94AC-4E59-9562-83205A31041A}"/>
              </a:ext>
            </a:extLst>
          </p:cNvPr>
          <p:cNvSpPr txBox="1"/>
          <p:nvPr/>
        </p:nvSpPr>
        <p:spPr>
          <a:xfrm>
            <a:off x="7353585" y="2748564"/>
            <a:ext cx="960501" cy="323165"/>
          </a:xfrm>
          <a:prstGeom prst="rect">
            <a:avLst/>
          </a:prstGeom>
          <a:noFill/>
        </p:spPr>
        <p:txBody>
          <a:bodyPr wrap="square" rtlCol="0">
            <a:spAutoFit/>
          </a:bodyPr>
          <a:lstStyle/>
          <a:p>
            <a:pPr algn="r" defTabSz="685783"/>
            <a:r>
              <a:rPr lang="en-US" sz="750" b="1" dirty="0">
                <a:solidFill>
                  <a:srgbClr val="0077C8">
                    <a:lumMod val="75000"/>
                  </a:srgbClr>
                </a:solidFill>
                <a:latin typeface="Arial" panose="020B0604020202020204" pitchFamily="34" charset="0"/>
                <a:cs typeface="Arial" panose="020B0604020202020204" pitchFamily="34" charset="0"/>
              </a:rPr>
              <a:t>NYP Nursing Leadership</a:t>
            </a:r>
          </a:p>
        </p:txBody>
      </p:sp>
      <p:cxnSp>
        <p:nvCxnSpPr>
          <p:cNvPr id="51" name="Straight Connector 50">
            <a:extLst>
              <a:ext uri="{FF2B5EF4-FFF2-40B4-BE49-F238E27FC236}">
                <a16:creationId xmlns:a16="http://schemas.microsoft.com/office/drawing/2014/main" id="{7C855638-157B-4BF3-B7BC-6888B7823F2E}"/>
              </a:ext>
            </a:extLst>
          </p:cNvPr>
          <p:cNvCxnSpPr>
            <a:cxnSpLocks/>
          </p:cNvCxnSpPr>
          <p:nvPr/>
        </p:nvCxnSpPr>
        <p:spPr>
          <a:xfrm>
            <a:off x="6064661" y="3314549"/>
            <a:ext cx="0" cy="445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5C1E7B4-B06E-4D01-8FFB-8516103E90E7}"/>
              </a:ext>
            </a:extLst>
          </p:cNvPr>
          <p:cNvCxnSpPr/>
          <p:nvPr/>
        </p:nvCxnSpPr>
        <p:spPr>
          <a:xfrm flipH="1">
            <a:off x="5753887" y="3757270"/>
            <a:ext cx="308186" cy="243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55F6BF9-9F9D-41EE-88F5-D68E82CE3E60}"/>
              </a:ext>
            </a:extLst>
          </p:cNvPr>
          <p:cNvCxnSpPr>
            <a:cxnSpLocks/>
          </p:cNvCxnSpPr>
          <p:nvPr/>
        </p:nvCxnSpPr>
        <p:spPr>
          <a:xfrm flipH="1" flipV="1">
            <a:off x="6064661" y="3751047"/>
            <a:ext cx="308184" cy="243263"/>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1F626D1-53BD-4ADA-9530-4F17C540E576}"/>
              </a:ext>
            </a:extLst>
          </p:cNvPr>
          <p:cNvSpPr txBox="1"/>
          <p:nvPr/>
        </p:nvSpPr>
        <p:spPr>
          <a:xfrm>
            <a:off x="6445933" y="3875535"/>
            <a:ext cx="1103045" cy="207749"/>
          </a:xfrm>
          <a:prstGeom prst="rect">
            <a:avLst/>
          </a:prstGeom>
          <a:noFill/>
        </p:spPr>
        <p:txBody>
          <a:bodyPr wrap="square" rtlCol="0">
            <a:spAutoFit/>
          </a:bodyPr>
          <a:lstStyle/>
          <a:p>
            <a:pPr algn="ctr" defTabSz="685783"/>
            <a:r>
              <a:rPr lang="en-US" sz="750" b="1" dirty="0">
                <a:solidFill>
                  <a:srgbClr val="0077C8">
                    <a:lumMod val="75000"/>
                  </a:srgbClr>
                </a:solidFill>
                <a:latin typeface="Arial" panose="020B0604020202020204" pitchFamily="34" charset="0"/>
                <a:cs typeface="Arial" panose="020B0604020202020204" pitchFamily="34" charset="0"/>
              </a:rPr>
              <a:t>The HEROES Room</a:t>
            </a:r>
          </a:p>
        </p:txBody>
      </p:sp>
      <p:sp>
        <p:nvSpPr>
          <p:cNvPr id="63" name="Flowchart: Connector 62">
            <a:extLst>
              <a:ext uri="{FF2B5EF4-FFF2-40B4-BE49-F238E27FC236}">
                <a16:creationId xmlns:a16="http://schemas.microsoft.com/office/drawing/2014/main" id="{55A7F297-367A-4D62-9B9B-C9F52A68FB01}"/>
              </a:ext>
            </a:extLst>
          </p:cNvPr>
          <p:cNvSpPr/>
          <p:nvPr/>
        </p:nvSpPr>
        <p:spPr>
          <a:xfrm>
            <a:off x="1063000" y="1276122"/>
            <a:ext cx="133076" cy="1478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66" name="Flowchart: Connector 65">
            <a:extLst>
              <a:ext uri="{FF2B5EF4-FFF2-40B4-BE49-F238E27FC236}">
                <a16:creationId xmlns:a16="http://schemas.microsoft.com/office/drawing/2014/main" id="{407DE479-47CD-41E2-B094-A73BE834AB25}"/>
              </a:ext>
            </a:extLst>
          </p:cNvPr>
          <p:cNvSpPr/>
          <p:nvPr/>
        </p:nvSpPr>
        <p:spPr>
          <a:xfrm>
            <a:off x="1019287" y="1240834"/>
            <a:ext cx="216619" cy="20774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69" name="Flowchart: Connector 68">
            <a:extLst>
              <a:ext uri="{FF2B5EF4-FFF2-40B4-BE49-F238E27FC236}">
                <a16:creationId xmlns:a16="http://schemas.microsoft.com/office/drawing/2014/main" id="{7B0968CD-27DE-4BB0-A73A-0B7E7AC5A458}"/>
              </a:ext>
            </a:extLst>
          </p:cNvPr>
          <p:cNvSpPr/>
          <p:nvPr/>
        </p:nvSpPr>
        <p:spPr>
          <a:xfrm>
            <a:off x="2205612" y="1281454"/>
            <a:ext cx="133076" cy="1478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70" name="Flowchart: Connector 69">
            <a:extLst>
              <a:ext uri="{FF2B5EF4-FFF2-40B4-BE49-F238E27FC236}">
                <a16:creationId xmlns:a16="http://schemas.microsoft.com/office/drawing/2014/main" id="{DE3EC425-7996-4758-A4A7-A055E57C1A94}"/>
              </a:ext>
            </a:extLst>
          </p:cNvPr>
          <p:cNvSpPr/>
          <p:nvPr/>
        </p:nvSpPr>
        <p:spPr>
          <a:xfrm>
            <a:off x="2161899" y="1246166"/>
            <a:ext cx="216619" cy="20774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71" name="Flowchart: Connector 70">
            <a:extLst>
              <a:ext uri="{FF2B5EF4-FFF2-40B4-BE49-F238E27FC236}">
                <a16:creationId xmlns:a16="http://schemas.microsoft.com/office/drawing/2014/main" id="{AC1FBE82-CED9-48BC-AE2C-E8638217ECF9}"/>
              </a:ext>
            </a:extLst>
          </p:cNvPr>
          <p:cNvSpPr/>
          <p:nvPr/>
        </p:nvSpPr>
        <p:spPr>
          <a:xfrm>
            <a:off x="3393385" y="1279892"/>
            <a:ext cx="133076" cy="1478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72" name="Flowchart: Connector 71">
            <a:extLst>
              <a:ext uri="{FF2B5EF4-FFF2-40B4-BE49-F238E27FC236}">
                <a16:creationId xmlns:a16="http://schemas.microsoft.com/office/drawing/2014/main" id="{3548588A-80F3-4C98-B887-602FFAFEE90A}"/>
              </a:ext>
            </a:extLst>
          </p:cNvPr>
          <p:cNvSpPr/>
          <p:nvPr/>
        </p:nvSpPr>
        <p:spPr>
          <a:xfrm>
            <a:off x="3349672" y="1244605"/>
            <a:ext cx="216619" cy="20774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73" name="Flowchart: Connector 72">
            <a:extLst>
              <a:ext uri="{FF2B5EF4-FFF2-40B4-BE49-F238E27FC236}">
                <a16:creationId xmlns:a16="http://schemas.microsoft.com/office/drawing/2014/main" id="{B9CDDB22-0413-49D0-B9A2-F5E5CB435FAF}"/>
              </a:ext>
            </a:extLst>
          </p:cNvPr>
          <p:cNvSpPr/>
          <p:nvPr/>
        </p:nvSpPr>
        <p:spPr>
          <a:xfrm>
            <a:off x="4533017" y="1288569"/>
            <a:ext cx="133076" cy="1478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74" name="Flowchart: Connector 73">
            <a:extLst>
              <a:ext uri="{FF2B5EF4-FFF2-40B4-BE49-F238E27FC236}">
                <a16:creationId xmlns:a16="http://schemas.microsoft.com/office/drawing/2014/main" id="{01419D5D-217B-46B7-BEAA-230F7DE505EC}"/>
              </a:ext>
            </a:extLst>
          </p:cNvPr>
          <p:cNvSpPr/>
          <p:nvPr/>
        </p:nvSpPr>
        <p:spPr>
          <a:xfrm>
            <a:off x="4489304" y="1253281"/>
            <a:ext cx="216619" cy="20774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75" name="Flowchart: Connector 74">
            <a:extLst>
              <a:ext uri="{FF2B5EF4-FFF2-40B4-BE49-F238E27FC236}">
                <a16:creationId xmlns:a16="http://schemas.microsoft.com/office/drawing/2014/main" id="{8E112BB6-F2E9-47BF-9C81-E10579BBDB9E}"/>
              </a:ext>
            </a:extLst>
          </p:cNvPr>
          <p:cNvSpPr/>
          <p:nvPr/>
        </p:nvSpPr>
        <p:spPr>
          <a:xfrm>
            <a:off x="6004753" y="3291020"/>
            <a:ext cx="133076" cy="1478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76" name="Flowchart: Connector 75">
            <a:extLst>
              <a:ext uri="{FF2B5EF4-FFF2-40B4-BE49-F238E27FC236}">
                <a16:creationId xmlns:a16="http://schemas.microsoft.com/office/drawing/2014/main" id="{E23633D8-89B8-4CD1-BE0A-02E152A21F6D}"/>
              </a:ext>
            </a:extLst>
          </p:cNvPr>
          <p:cNvSpPr/>
          <p:nvPr/>
        </p:nvSpPr>
        <p:spPr>
          <a:xfrm>
            <a:off x="5961040" y="3255733"/>
            <a:ext cx="216619" cy="20774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77" name="Flowchart: Connector 76">
            <a:extLst>
              <a:ext uri="{FF2B5EF4-FFF2-40B4-BE49-F238E27FC236}">
                <a16:creationId xmlns:a16="http://schemas.microsoft.com/office/drawing/2014/main" id="{83078FC5-A59B-43A1-A238-9B2A71680924}"/>
              </a:ext>
            </a:extLst>
          </p:cNvPr>
          <p:cNvSpPr/>
          <p:nvPr/>
        </p:nvSpPr>
        <p:spPr>
          <a:xfrm>
            <a:off x="7236524" y="3300241"/>
            <a:ext cx="133076" cy="1478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78" name="Flowchart: Connector 77">
            <a:extLst>
              <a:ext uri="{FF2B5EF4-FFF2-40B4-BE49-F238E27FC236}">
                <a16:creationId xmlns:a16="http://schemas.microsoft.com/office/drawing/2014/main" id="{06FFA55E-E484-469A-90BA-8775DE7D1A42}"/>
              </a:ext>
            </a:extLst>
          </p:cNvPr>
          <p:cNvSpPr/>
          <p:nvPr/>
        </p:nvSpPr>
        <p:spPr>
          <a:xfrm>
            <a:off x="7194753" y="3274090"/>
            <a:ext cx="216619" cy="20774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79" name="Flowchart: Connector 78">
            <a:extLst>
              <a:ext uri="{FF2B5EF4-FFF2-40B4-BE49-F238E27FC236}">
                <a16:creationId xmlns:a16="http://schemas.microsoft.com/office/drawing/2014/main" id="{95FE1BE7-8243-4068-A755-D5747BA1D6BA}"/>
              </a:ext>
            </a:extLst>
          </p:cNvPr>
          <p:cNvSpPr/>
          <p:nvPr/>
        </p:nvSpPr>
        <p:spPr>
          <a:xfrm>
            <a:off x="8214150" y="3305939"/>
            <a:ext cx="133076" cy="1478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80" name="Flowchart: Connector 79">
            <a:extLst>
              <a:ext uri="{FF2B5EF4-FFF2-40B4-BE49-F238E27FC236}">
                <a16:creationId xmlns:a16="http://schemas.microsoft.com/office/drawing/2014/main" id="{6DADACD5-65BF-4730-B33C-709B719D7798}"/>
              </a:ext>
            </a:extLst>
          </p:cNvPr>
          <p:cNvSpPr/>
          <p:nvPr/>
        </p:nvSpPr>
        <p:spPr>
          <a:xfrm>
            <a:off x="8170437" y="3270652"/>
            <a:ext cx="216619" cy="20774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56" name="TextBox 55">
            <a:extLst>
              <a:ext uri="{FF2B5EF4-FFF2-40B4-BE49-F238E27FC236}">
                <a16:creationId xmlns:a16="http://schemas.microsoft.com/office/drawing/2014/main" id="{90CB5C49-1096-4317-B5EF-FE90E8BE89B9}"/>
              </a:ext>
            </a:extLst>
          </p:cNvPr>
          <p:cNvSpPr txBox="1"/>
          <p:nvPr/>
        </p:nvSpPr>
        <p:spPr>
          <a:xfrm>
            <a:off x="4972408" y="2890441"/>
            <a:ext cx="1138143" cy="438582"/>
          </a:xfrm>
          <a:prstGeom prst="rect">
            <a:avLst/>
          </a:prstGeom>
          <a:noFill/>
        </p:spPr>
        <p:txBody>
          <a:bodyPr wrap="square" rtlCol="0">
            <a:spAutoFit/>
          </a:bodyPr>
          <a:lstStyle/>
          <a:p>
            <a:pPr algn="r" defTabSz="685783"/>
            <a:r>
              <a:rPr lang="en-US" sz="750" dirty="0">
                <a:solidFill>
                  <a:srgbClr val="0077C8">
                    <a:lumMod val="75000"/>
                  </a:srgbClr>
                </a:solidFill>
                <a:latin typeface="Arial" panose="020B0604020202020204" pitchFamily="34" charset="0"/>
                <a:cs typeface="Arial" panose="020B0604020202020204" pitchFamily="34" charset="0"/>
              </a:rPr>
              <a:t>12 participants</a:t>
            </a:r>
          </a:p>
          <a:p>
            <a:pPr algn="r" defTabSz="685783"/>
            <a:r>
              <a:rPr lang="en-US" sz="750" dirty="0">
                <a:solidFill>
                  <a:srgbClr val="0077C8">
                    <a:lumMod val="75000"/>
                  </a:srgbClr>
                </a:solidFill>
                <a:latin typeface="Arial" panose="020B0604020202020204" pitchFamily="34" charset="0"/>
                <a:cs typeface="Arial" panose="020B0604020202020204" pitchFamily="34" charset="0"/>
              </a:rPr>
              <a:t>(Pediatric Residents and Fellows)</a:t>
            </a:r>
          </a:p>
        </p:txBody>
      </p:sp>
      <p:sp>
        <p:nvSpPr>
          <p:cNvPr id="57" name="TextBox 56">
            <a:extLst>
              <a:ext uri="{FF2B5EF4-FFF2-40B4-BE49-F238E27FC236}">
                <a16:creationId xmlns:a16="http://schemas.microsoft.com/office/drawing/2014/main" id="{1FCAE27A-A928-4EF4-B98D-4A7F1EF008E2}"/>
              </a:ext>
            </a:extLst>
          </p:cNvPr>
          <p:cNvSpPr txBox="1"/>
          <p:nvPr/>
        </p:nvSpPr>
        <p:spPr>
          <a:xfrm>
            <a:off x="6331444" y="2908891"/>
            <a:ext cx="998316" cy="323165"/>
          </a:xfrm>
          <a:prstGeom prst="rect">
            <a:avLst/>
          </a:prstGeom>
          <a:noFill/>
        </p:spPr>
        <p:txBody>
          <a:bodyPr wrap="square" rtlCol="0">
            <a:spAutoFit/>
          </a:bodyPr>
          <a:lstStyle/>
          <a:p>
            <a:pPr algn="r" defTabSz="685783"/>
            <a:r>
              <a:rPr lang="en-US" sz="750" dirty="0">
                <a:solidFill>
                  <a:srgbClr val="0077C8">
                    <a:lumMod val="75000"/>
                  </a:srgbClr>
                </a:solidFill>
                <a:latin typeface="Arial" panose="020B0604020202020204" pitchFamily="34" charset="0"/>
                <a:cs typeface="Arial" panose="020B0604020202020204" pitchFamily="34" charset="0"/>
              </a:rPr>
              <a:t>Projected 150 participants</a:t>
            </a:r>
          </a:p>
        </p:txBody>
      </p:sp>
      <p:sp>
        <p:nvSpPr>
          <p:cNvPr id="58" name="TextBox 57">
            <a:extLst>
              <a:ext uri="{FF2B5EF4-FFF2-40B4-BE49-F238E27FC236}">
                <a16:creationId xmlns:a16="http://schemas.microsoft.com/office/drawing/2014/main" id="{28EB8158-EE41-444C-9228-5B7416F9C3FB}"/>
              </a:ext>
            </a:extLst>
          </p:cNvPr>
          <p:cNvSpPr txBox="1"/>
          <p:nvPr/>
        </p:nvSpPr>
        <p:spPr>
          <a:xfrm>
            <a:off x="7588585" y="2990938"/>
            <a:ext cx="725501" cy="323165"/>
          </a:xfrm>
          <a:prstGeom prst="rect">
            <a:avLst/>
          </a:prstGeom>
          <a:noFill/>
        </p:spPr>
        <p:txBody>
          <a:bodyPr wrap="square" rtlCol="0">
            <a:spAutoFit/>
          </a:bodyPr>
          <a:lstStyle/>
          <a:p>
            <a:pPr algn="r" defTabSz="685783"/>
            <a:r>
              <a:rPr lang="en-US" sz="750" dirty="0">
                <a:solidFill>
                  <a:srgbClr val="0077C8">
                    <a:lumMod val="75000"/>
                  </a:srgbClr>
                </a:solidFill>
                <a:latin typeface="Arial" panose="020B0604020202020204" pitchFamily="34" charset="0"/>
                <a:cs typeface="Arial" panose="020B0604020202020204" pitchFamily="34" charset="0"/>
              </a:rPr>
              <a:t>Projected 30 participants</a:t>
            </a:r>
          </a:p>
        </p:txBody>
      </p:sp>
      <p:sp>
        <p:nvSpPr>
          <p:cNvPr id="64" name="Flowchart: Connector 63">
            <a:extLst>
              <a:ext uri="{FF2B5EF4-FFF2-40B4-BE49-F238E27FC236}">
                <a16:creationId xmlns:a16="http://schemas.microsoft.com/office/drawing/2014/main" id="{B9E317E2-0E84-4234-AF40-14E8FBC68E56}"/>
              </a:ext>
            </a:extLst>
          </p:cNvPr>
          <p:cNvSpPr/>
          <p:nvPr/>
        </p:nvSpPr>
        <p:spPr>
          <a:xfrm>
            <a:off x="5681353" y="3967638"/>
            <a:ext cx="133076" cy="1478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65" name="Flowchart: Connector 64">
            <a:extLst>
              <a:ext uri="{FF2B5EF4-FFF2-40B4-BE49-F238E27FC236}">
                <a16:creationId xmlns:a16="http://schemas.microsoft.com/office/drawing/2014/main" id="{31D05BE8-C85A-4B57-A8F4-C63ACFB962BB}"/>
              </a:ext>
            </a:extLst>
          </p:cNvPr>
          <p:cNvSpPr/>
          <p:nvPr/>
        </p:nvSpPr>
        <p:spPr>
          <a:xfrm>
            <a:off x="5637639" y="3932350"/>
            <a:ext cx="216619" cy="20774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67" name="Flowchart: Connector 66">
            <a:extLst>
              <a:ext uri="{FF2B5EF4-FFF2-40B4-BE49-F238E27FC236}">
                <a16:creationId xmlns:a16="http://schemas.microsoft.com/office/drawing/2014/main" id="{50174CBC-CF49-4555-AABD-E89DC4FA1BDA}"/>
              </a:ext>
            </a:extLst>
          </p:cNvPr>
          <p:cNvSpPr/>
          <p:nvPr/>
        </p:nvSpPr>
        <p:spPr>
          <a:xfrm>
            <a:off x="6331443" y="3967637"/>
            <a:ext cx="133076" cy="1478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68" name="Flowchart: Connector 67">
            <a:extLst>
              <a:ext uri="{FF2B5EF4-FFF2-40B4-BE49-F238E27FC236}">
                <a16:creationId xmlns:a16="http://schemas.microsoft.com/office/drawing/2014/main" id="{1D9DBD50-A3EF-4E68-B758-B044F4203DC9}"/>
              </a:ext>
            </a:extLst>
          </p:cNvPr>
          <p:cNvSpPr/>
          <p:nvPr/>
        </p:nvSpPr>
        <p:spPr>
          <a:xfrm>
            <a:off x="6287730" y="3932350"/>
            <a:ext cx="216619" cy="20774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0">
              <a:solidFill>
                <a:srgbClr val="0077C8">
                  <a:lumMod val="75000"/>
                </a:srgbClr>
              </a:solidFill>
              <a:latin typeface="Times New Roman"/>
            </a:endParaRPr>
          </a:p>
        </p:txBody>
      </p:sp>
      <p:sp>
        <p:nvSpPr>
          <p:cNvPr id="81" name="TextBox 80">
            <a:extLst>
              <a:ext uri="{FF2B5EF4-FFF2-40B4-BE49-F238E27FC236}">
                <a16:creationId xmlns:a16="http://schemas.microsoft.com/office/drawing/2014/main" id="{2C06E701-9EDA-43B0-B98B-C8CDA54BD7B2}"/>
              </a:ext>
            </a:extLst>
          </p:cNvPr>
          <p:cNvSpPr txBox="1"/>
          <p:nvPr/>
        </p:nvSpPr>
        <p:spPr>
          <a:xfrm>
            <a:off x="4062413" y="3998666"/>
            <a:ext cx="1611363" cy="323165"/>
          </a:xfrm>
          <a:prstGeom prst="rect">
            <a:avLst/>
          </a:prstGeom>
          <a:noFill/>
        </p:spPr>
        <p:txBody>
          <a:bodyPr wrap="square" rtlCol="0">
            <a:spAutoFit/>
          </a:bodyPr>
          <a:lstStyle/>
          <a:p>
            <a:pPr algn="r" defTabSz="685783"/>
            <a:r>
              <a:rPr lang="en-US" sz="750" dirty="0">
                <a:solidFill>
                  <a:srgbClr val="0077C8">
                    <a:lumMod val="75000"/>
                  </a:srgbClr>
                </a:solidFill>
                <a:latin typeface="Arial" panose="020B0604020202020204" pitchFamily="34" charset="0"/>
                <a:cs typeface="Arial" panose="020B0604020202020204" pitchFamily="34" charset="0"/>
              </a:rPr>
              <a:t>85 participants</a:t>
            </a:r>
          </a:p>
          <a:p>
            <a:pPr algn="r" defTabSz="685783"/>
            <a:r>
              <a:rPr lang="en-US" sz="750" dirty="0">
                <a:solidFill>
                  <a:srgbClr val="0077C8">
                    <a:lumMod val="75000"/>
                  </a:srgbClr>
                </a:solidFill>
                <a:latin typeface="Arial" panose="020B0604020202020204" pitchFamily="34" charset="0"/>
                <a:cs typeface="Arial" panose="020B0604020202020204" pitchFamily="34" charset="0"/>
              </a:rPr>
              <a:t>(Pediatric Residents)</a:t>
            </a:r>
          </a:p>
        </p:txBody>
      </p:sp>
      <p:sp>
        <p:nvSpPr>
          <p:cNvPr id="82" name="TextBox 81">
            <a:extLst>
              <a:ext uri="{FF2B5EF4-FFF2-40B4-BE49-F238E27FC236}">
                <a16:creationId xmlns:a16="http://schemas.microsoft.com/office/drawing/2014/main" id="{28FECF58-9E40-4118-A4AA-C20544AE4D65}"/>
              </a:ext>
            </a:extLst>
          </p:cNvPr>
          <p:cNvSpPr txBox="1"/>
          <p:nvPr/>
        </p:nvSpPr>
        <p:spPr>
          <a:xfrm>
            <a:off x="6021201" y="3967638"/>
            <a:ext cx="1370199" cy="438582"/>
          </a:xfrm>
          <a:prstGeom prst="rect">
            <a:avLst/>
          </a:prstGeom>
          <a:noFill/>
        </p:spPr>
        <p:txBody>
          <a:bodyPr wrap="square" rtlCol="0">
            <a:spAutoFit/>
          </a:bodyPr>
          <a:lstStyle/>
          <a:p>
            <a:pPr algn="r" defTabSz="685783"/>
            <a:r>
              <a:rPr lang="en-US" sz="750" dirty="0">
                <a:solidFill>
                  <a:srgbClr val="0077C8">
                    <a:lumMod val="75000"/>
                  </a:srgbClr>
                </a:solidFill>
                <a:latin typeface="Arial" panose="020B0604020202020204" pitchFamily="34" charset="0"/>
                <a:cs typeface="Arial" panose="020B0604020202020204" pitchFamily="34" charset="0"/>
              </a:rPr>
              <a:t>100 participants</a:t>
            </a:r>
          </a:p>
          <a:p>
            <a:pPr algn="r" defTabSz="685783"/>
            <a:r>
              <a:rPr lang="en-US" sz="750" dirty="0">
                <a:solidFill>
                  <a:srgbClr val="0077C8">
                    <a:lumMod val="75000"/>
                  </a:srgbClr>
                </a:solidFill>
                <a:latin typeface="Arial" panose="020B0604020202020204" pitchFamily="34" charset="0"/>
                <a:cs typeface="Arial" panose="020B0604020202020204" pitchFamily="34" charset="0"/>
              </a:rPr>
              <a:t>(Division of Gastroenterology)</a:t>
            </a:r>
          </a:p>
        </p:txBody>
      </p:sp>
      <p:sp>
        <p:nvSpPr>
          <p:cNvPr id="4" name="TextBox 3">
            <a:extLst>
              <a:ext uri="{FF2B5EF4-FFF2-40B4-BE49-F238E27FC236}">
                <a16:creationId xmlns:a16="http://schemas.microsoft.com/office/drawing/2014/main" id="{EE0D20F0-B16C-4EBF-837A-162B1D8C28E9}"/>
              </a:ext>
            </a:extLst>
          </p:cNvPr>
          <p:cNvSpPr txBox="1"/>
          <p:nvPr/>
        </p:nvSpPr>
        <p:spPr>
          <a:xfrm>
            <a:off x="422596" y="125503"/>
            <a:ext cx="8298809" cy="415498"/>
          </a:xfrm>
          <a:prstGeom prst="rect">
            <a:avLst/>
          </a:prstGeom>
          <a:noFill/>
        </p:spPr>
        <p:txBody>
          <a:bodyPr wrap="square" rtlCol="0">
            <a:spAutoFit/>
          </a:bodyPr>
          <a:lstStyle/>
          <a:p>
            <a:pPr algn="ctr" defTabSz="685783"/>
            <a:r>
              <a:rPr lang="en-US" sz="2100" dirty="0">
                <a:solidFill>
                  <a:srgbClr val="0077C8">
                    <a:lumMod val="75000"/>
                  </a:srgbClr>
                </a:solidFill>
                <a:latin typeface="Arial" panose="020B0604020202020204" pitchFamily="34" charset="0"/>
                <a:cs typeface="Arial" panose="020B0604020202020204" pitchFamily="34" charset="0"/>
              </a:rPr>
              <a:t>Healthy Monday Program Timeline and Demographics</a:t>
            </a:r>
          </a:p>
        </p:txBody>
      </p:sp>
      <p:sp>
        <p:nvSpPr>
          <p:cNvPr id="83" name="TextBox 82">
            <a:extLst>
              <a:ext uri="{FF2B5EF4-FFF2-40B4-BE49-F238E27FC236}">
                <a16:creationId xmlns:a16="http://schemas.microsoft.com/office/drawing/2014/main" id="{7E40B17A-EC8D-449B-BAF5-06A8F73C6CBD}"/>
              </a:ext>
            </a:extLst>
          </p:cNvPr>
          <p:cNvSpPr txBox="1"/>
          <p:nvPr/>
        </p:nvSpPr>
        <p:spPr>
          <a:xfrm>
            <a:off x="4621595" y="4373239"/>
            <a:ext cx="4073761" cy="300082"/>
          </a:xfrm>
          <a:prstGeom prst="rect">
            <a:avLst/>
          </a:prstGeom>
          <a:noFill/>
          <a:ln>
            <a:solidFill>
              <a:srgbClr val="002060"/>
            </a:solidFill>
          </a:ln>
        </p:spPr>
        <p:txBody>
          <a:bodyPr wrap="square" rtlCol="0">
            <a:spAutoFit/>
          </a:bodyPr>
          <a:lstStyle/>
          <a:p>
            <a:pPr algn="ctr" defTabSz="685783"/>
            <a:r>
              <a:rPr lang="en-US" sz="1350" dirty="0">
                <a:solidFill>
                  <a:srgbClr val="0077C8">
                    <a:lumMod val="75000"/>
                  </a:srgbClr>
                </a:solidFill>
                <a:latin typeface="Arial" panose="020B0604020202020204" pitchFamily="34" charset="0"/>
                <a:cs typeface="Arial" panose="020B0604020202020204" pitchFamily="34" charset="0"/>
              </a:rPr>
              <a:t>Additional Monday Campaigns Programming</a:t>
            </a:r>
          </a:p>
        </p:txBody>
      </p:sp>
      <p:sp>
        <p:nvSpPr>
          <p:cNvPr id="84" name="TextBox 83">
            <a:extLst>
              <a:ext uri="{FF2B5EF4-FFF2-40B4-BE49-F238E27FC236}">
                <a16:creationId xmlns:a16="http://schemas.microsoft.com/office/drawing/2014/main" id="{5F4C64BE-0D2B-4B2B-996A-155101EE9024}"/>
              </a:ext>
            </a:extLst>
          </p:cNvPr>
          <p:cNvSpPr txBox="1"/>
          <p:nvPr/>
        </p:nvSpPr>
        <p:spPr>
          <a:xfrm>
            <a:off x="2376385" y="3762449"/>
            <a:ext cx="1319216" cy="507831"/>
          </a:xfrm>
          <a:prstGeom prst="rect">
            <a:avLst/>
          </a:prstGeom>
          <a:noFill/>
          <a:ln>
            <a:solidFill>
              <a:schemeClr val="accent1">
                <a:lumMod val="75000"/>
              </a:schemeClr>
            </a:solidFill>
          </a:ln>
        </p:spPr>
        <p:txBody>
          <a:bodyPr wrap="square" rtlCol="0">
            <a:spAutoFit/>
          </a:bodyPr>
          <a:lstStyle/>
          <a:p>
            <a:pPr defTabSz="685783"/>
            <a:r>
              <a:rPr lang="en-US" sz="675" u="sng" dirty="0">
                <a:solidFill>
                  <a:srgbClr val="0077C8">
                    <a:lumMod val="75000"/>
                  </a:srgbClr>
                </a:solidFill>
                <a:latin typeface="Arial" panose="020B0604020202020204" pitchFamily="34" charset="0"/>
                <a:cs typeface="Arial" panose="020B0604020202020204" pitchFamily="34" charset="0"/>
              </a:rPr>
              <a:t>NYU Collaborations</a:t>
            </a:r>
          </a:p>
          <a:p>
            <a:pPr marL="128588" indent="-128588" defTabSz="685783">
              <a:buFont typeface="Arial" panose="020B0604020202020204" pitchFamily="34" charset="0"/>
              <a:buChar char="•"/>
            </a:pPr>
            <a:r>
              <a:rPr lang="en-US" sz="675" dirty="0">
                <a:solidFill>
                  <a:srgbClr val="0077C8">
                    <a:lumMod val="75000"/>
                  </a:srgbClr>
                </a:solidFill>
                <a:latin typeface="Arial" panose="020B0604020202020204" pitchFamily="34" charset="0"/>
                <a:cs typeface="Arial" panose="020B0604020202020204" pitchFamily="34" charset="0"/>
              </a:rPr>
              <a:t>Urgent self-care (6 weeks)</a:t>
            </a:r>
          </a:p>
          <a:p>
            <a:pPr marL="128588" indent="-128588" defTabSz="685783">
              <a:buFont typeface="Arial" panose="020B0604020202020204" pitchFamily="34" charset="0"/>
              <a:buChar char="•"/>
            </a:pPr>
            <a:r>
              <a:rPr lang="en-US" sz="675" dirty="0">
                <a:solidFill>
                  <a:srgbClr val="0077C8">
                    <a:lumMod val="75000"/>
                  </a:srgbClr>
                </a:solidFill>
                <a:latin typeface="Arial" panose="020B0604020202020204" pitchFamily="34" charset="0"/>
                <a:cs typeface="Arial" panose="020B0604020202020204" pitchFamily="34" charset="0"/>
              </a:rPr>
              <a:t>Integrative Health and 5 Senses (5 weeks)</a:t>
            </a:r>
          </a:p>
        </p:txBody>
      </p:sp>
      <p:sp>
        <p:nvSpPr>
          <p:cNvPr id="85" name="TextBox 84">
            <a:extLst>
              <a:ext uri="{FF2B5EF4-FFF2-40B4-BE49-F238E27FC236}">
                <a16:creationId xmlns:a16="http://schemas.microsoft.com/office/drawing/2014/main" id="{F70F6B2B-EC6E-43D3-8C2F-F386CB9D36B5}"/>
              </a:ext>
            </a:extLst>
          </p:cNvPr>
          <p:cNvSpPr txBox="1"/>
          <p:nvPr/>
        </p:nvSpPr>
        <p:spPr>
          <a:xfrm>
            <a:off x="2556117" y="1747056"/>
            <a:ext cx="1036546" cy="323165"/>
          </a:xfrm>
          <a:prstGeom prst="rect">
            <a:avLst/>
          </a:prstGeom>
          <a:noFill/>
        </p:spPr>
        <p:txBody>
          <a:bodyPr wrap="square" rtlCol="0">
            <a:spAutoFit/>
          </a:bodyPr>
          <a:lstStyle/>
          <a:p>
            <a:pPr defTabSz="685783"/>
            <a:r>
              <a:rPr lang="en-US" sz="750" dirty="0">
                <a:solidFill>
                  <a:srgbClr val="0077C8">
                    <a:lumMod val="75000"/>
                  </a:srgbClr>
                </a:solidFill>
                <a:latin typeface="Arial" panose="020B0604020202020204" pitchFamily="34" charset="0"/>
                <a:cs typeface="Arial" panose="020B0604020202020204" pitchFamily="34" charset="0"/>
              </a:rPr>
              <a:t>20,179 participants</a:t>
            </a:r>
          </a:p>
          <a:p>
            <a:pPr defTabSz="685783"/>
            <a:endParaRPr lang="en-US" sz="750" dirty="0">
              <a:solidFill>
                <a:srgbClr val="0077C8">
                  <a:lumMod val="75000"/>
                </a:srgbClr>
              </a:solidFill>
              <a:latin typeface="Arial" panose="020B0604020202020204" pitchFamily="34" charset="0"/>
              <a:cs typeface="Arial" panose="020B0604020202020204" pitchFamily="34" charset="0"/>
            </a:endParaRPr>
          </a:p>
        </p:txBody>
      </p:sp>
      <p:cxnSp>
        <p:nvCxnSpPr>
          <p:cNvPr id="86" name="Straight Connector 85">
            <a:extLst>
              <a:ext uri="{FF2B5EF4-FFF2-40B4-BE49-F238E27FC236}">
                <a16:creationId xmlns:a16="http://schemas.microsoft.com/office/drawing/2014/main" id="{CF8DB2AE-B020-4E14-8996-36492DC84BE9}"/>
              </a:ext>
            </a:extLst>
          </p:cNvPr>
          <p:cNvCxnSpPr>
            <a:cxnSpLocks/>
          </p:cNvCxnSpPr>
          <p:nvPr/>
        </p:nvCxnSpPr>
        <p:spPr>
          <a:xfrm flipV="1">
            <a:off x="3444802" y="2502740"/>
            <a:ext cx="6887" cy="404684"/>
          </a:xfrm>
          <a:prstGeom prst="line">
            <a:avLst/>
          </a:prstGeom>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8D69648B-96ED-4514-AA77-0C69584FD284}"/>
              </a:ext>
            </a:extLst>
          </p:cNvPr>
          <p:cNvSpPr txBox="1"/>
          <p:nvPr/>
        </p:nvSpPr>
        <p:spPr>
          <a:xfrm>
            <a:off x="2970741" y="2907424"/>
            <a:ext cx="978581" cy="715581"/>
          </a:xfrm>
          <a:prstGeom prst="rect">
            <a:avLst/>
          </a:prstGeom>
          <a:noFill/>
          <a:ln>
            <a:solidFill>
              <a:schemeClr val="accent1">
                <a:lumMod val="75000"/>
              </a:schemeClr>
            </a:solidFill>
          </a:ln>
        </p:spPr>
        <p:txBody>
          <a:bodyPr wrap="square" rtlCol="0">
            <a:spAutoFit/>
          </a:bodyPr>
          <a:lstStyle/>
          <a:p>
            <a:pPr defTabSz="685783"/>
            <a:r>
              <a:rPr lang="en-US" sz="675" dirty="0">
                <a:solidFill>
                  <a:srgbClr val="0077C8">
                    <a:lumMod val="75000"/>
                  </a:srgbClr>
                </a:solidFill>
                <a:latin typeface="Arial" panose="020B0604020202020204" pitchFamily="34" charset="0"/>
                <a:cs typeface="Arial" panose="020B0604020202020204" pitchFamily="34" charset="0"/>
              </a:rPr>
              <a:t>Collaboration with:</a:t>
            </a:r>
          </a:p>
          <a:p>
            <a:pPr marL="128588" indent="-128588" defTabSz="685783">
              <a:buFont typeface="Arial" panose="020B0604020202020204" pitchFamily="34" charset="0"/>
              <a:buChar char="•"/>
            </a:pPr>
            <a:r>
              <a:rPr lang="en-US" sz="675" dirty="0" err="1">
                <a:solidFill>
                  <a:srgbClr val="0077C8">
                    <a:lumMod val="75000"/>
                  </a:srgbClr>
                </a:solidFill>
                <a:latin typeface="Arial" panose="020B0604020202020204" pitchFamily="34" charset="0"/>
                <a:cs typeface="Arial" panose="020B0604020202020204" pitchFamily="34" charset="0"/>
              </a:rPr>
              <a:t>NYP</a:t>
            </a:r>
            <a:r>
              <a:rPr lang="en-US" sz="675" i="1" dirty="0" err="1">
                <a:solidFill>
                  <a:srgbClr val="0077C8">
                    <a:lumMod val="75000"/>
                  </a:srgbClr>
                </a:solidFill>
                <a:latin typeface="Arial" panose="020B0604020202020204" pitchFamily="34" charset="0"/>
                <a:cs typeface="Arial" panose="020B0604020202020204" pitchFamily="34" charset="0"/>
              </a:rPr>
              <a:t>Behealthy</a:t>
            </a:r>
            <a:endParaRPr lang="en-US" sz="675" i="1" dirty="0">
              <a:solidFill>
                <a:srgbClr val="0077C8">
                  <a:lumMod val="75000"/>
                </a:srgbClr>
              </a:solidFill>
              <a:latin typeface="Arial" panose="020B0604020202020204" pitchFamily="34" charset="0"/>
              <a:cs typeface="Arial" panose="020B0604020202020204" pitchFamily="34" charset="0"/>
            </a:endParaRPr>
          </a:p>
          <a:p>
            <a:pPr marL="128588" indent="-128588" defTabSz="685783">
              <a:buFont typeface="Arial" panose="020B0604020202020204" pitchFamily="34" charset="0"/>
              <a:buChar char="•"/>
            </a:pPr>
            <a:r>
              <a:rPr lang="en-US" sz="675" dirty="0">
                <a:solidFill>
                  <a:srgbClr val="0077C8">
                    <a:lumMod val="75000"/>
                  </a:srgbClr>
                </a:solidFill>
                <a:latin typeface="Arial" panose="020B0604020202020204" pitchFamily="34" charset="0"/>
                <a:cs typeface="Arial" panose="020B0604020202020204" pitchFamily="34" charset="0"/>
              </a:rPr>
              <a:t>CU Work Life</a:t>
            </a:r>
          </a:p>
          <a:p>
            <a:pPr marL="128588" indent="-128588" defTabSz="685783">
              <a:buFont typeface="Arial" panose="020B0604020202020204" pitchFamily="34" charset="0"/>
              <a:buChar char="•"/>
            </a:pPr>
            <a:r>
              <a:rPr lang="en-US" sz="675" dirty="0">
                <a:solidFill>
                  <a:srgbClr val="0077C8">
                    <a:lumMod val="75000"/>
                  </a:srgbClr>
                </a:solidFill>
                <a:latin typeface="Arial" panose="020B0604020202020204" pitchFamily="34" charset="0"/>
                <a:cs typeface="Arial" panose="020B0604020202020204" pitchFamily="34" charset="0"/>
              </a:rPr>
              <a:t>Department of Pediatrics </a:t>
            </a:r>
          </a:p>
          <a:p>
            <a:pPr marL="128588" indent="-128588" defTabSz="685783">
              <a:buFont typeface="Arial" panose="020B0604020202020204" pitchFamily="34" charset="0"/>
              <a:buChar char="•"/>
            </a:pPr>
            <a:r>
              <a:rPr lang="en-US" sz="675" dirty="0">
                <a:solidFill>
                  <a:srgbClr val="0077C8">
                    <a:lumMod val="75000"/>
                  </a:srgbClr>
                </a:solidFill>
                <a:latin typeface="Arial" panose="020B0604020202020204" pitchFamily="34" charset="0"/>
                <a:cs typeface="Arial" panose="020B0604020202020204" pitchFamily="34" charset="0"/>
              </a:rPr>
              <a:t>SBHC</a:t>
            </a:r>
          </a:p>
        </p:txBody>
      </p:sp>
      <p:cxnSp>
        <p:nvCxnSpPr>
          <p:cNvPr id="89" name="Straight Connector 88">
            <a:extLst>
              <a:ext uri="{FF2B5EF4-FFF2-40B4-BE49-F238E27FC236}">
                <a16:creationId xmlns:a16="http://schemas.microsoft.com/office/drawing/2014/main" id="{20F1FD8B-11FB-464A-A23E-0ECD4F802F38}"/>
              </a:ext>
            </a:extLst>
          </p:cNvPr>
          <p:cNvCxnSpPr>
            <a:cxnSpLocks/>
          </p:cNvCxnSpPr>
          <p:nvPr/>
        </p:nvCxnSpPr>
        <p:spPr>
          <a:xfrm>
            <a:off x="2805421" y="2704155"/>
            <a:ext cx="63511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130758B-5700-4B55-936C-39DFB7CA5DF3}"/>
              </a:ext>
            </a:extLst>
          </p:cNvPr>
          <p:cNvCxnSpPr>
            <a:cxnSpLocks/>
          </p:cNvCxnSpPr>
          <p:nvPr/>
        </p:nvCxnSpPr>
        <p:spPr>
          <a:xfrm>
            <a:off x="2805422" y="2704154"/>
            <a:ext cx="0" cy="1058295"/>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5F44478E-5349-4C7E-9B60-E43993CDD982}"/>
              </a:ext>
            </a:extLst>
          </p:cNvPr>
          <p:cNvSpPr txBox="1"/>
          <p:nvPr/>
        </p:nvSpPr>
        <p:spPr>
          <a:xfrm>
            <a:off x="1205959" y="2813956"/>
            <a:ext cx="978581" cy="507831"/>
          </a:xfrm>
          <a:prstGeom prst="rect">
            <a:avLst/>
          </a:prstGeom>
          <a:noFill/>
          <a:ln>
            <a:solidFill>
              <a:schemeClr val="accent1">
                <a:lumMod val="75000"/>
              </a:schemeClr>
            </a:solidFill>
          </a:ln>
        </p:spPr>
        <p:txBody>
          <a:bodyPr wrap="square" rtlCol="0">
            <a:spAutoFit/>
          </a:bodyPr>
          <a:lstStyle/>
          <a:p>
            <a:pPr algn="ctr" defTabSz="685783"/>
            <a:r>
              <a:rPr lang="en-US" sz="675" dirty="0">
                <a:solidFill>
                  <a:srgbClr val="0077C8">
                    <a:lumMod val="75000"/>
                  </a:srgbClr>
                </a:solidFill>
                <a:latin typeface="Arial" panose="020B0604020202020204" pitchFamily="34" charset="0"/>
                <a:cs typeface="Arial" panose="020B0604020202020204" pitchFamily="34" charset="0"/>
              </a:rPr>
              <a:t>Pediatric Division of Hematology, Oncology, &amp; Stem Cell Transplant</a:t>
            </a:r>
          </a:p>
        </p:txBody>
      </p:sp>
      <p:sp>
        <p:nvSpPr>
          <p:cNvPr id="2" name="TextBox 1">
            <a:extLst>
              <a:ext uri="{FF2B5EF4-FFF2-40B4-BE49-F238E27FC236}">
                <a16:creationId xmlns:a16="http://schemas.microsoft.com/office/drawing/2014/main" id="{F483C56B-AAB9-4E74-B0B9-245C066E71F2}"/>
              </a:ext>
            </a:extLst>
          </p:cNvPr>
          <p:cNvSpPr txBox="1"/>
          <p:nvPr/>
        </p:nvSpPr>
        <p:spPr>
          <a:xfrm>
            <a:off x="6050670" y="3581010"/>
            <a:ext cx="1070565" cy="207749"/>
          </a:xfrm>
          <a:prstGeom prst="rect">
            <a:avLst/>
          </a:prstGeom>
          <a:noFill/>
          <a:ln>
            <a:noFill/>
          </a:ln>
        </p:spPr>
        <p:txBody>
          <a:bodyPr wrap="square" rtlCol="0">
            <a:spAutoFit/>
          </a:bodyPr>
          <a:lstStyle/>
          <a:p>
            <a:pPr defTabSz="685783"/>
            <a:r>
              <a:rPr lang="en-US" sz="750" dirty="0">
                <a:solidFill>
                  <a:srgbClr val="0077C8">
                    <a:lumMod val="75000"/>
                  </a:srgbClr>
                </a:solidFill>
                <a:latin typeface="Arial" panose="020B0604020202020204" pitchFamily="34" charset="0"/>
                <a:cs typeface="Arial" panose="020B0604020202020204" pitchFamily="34" charset="0"/>
              </a:rPr>
              <a:t>Lerner Scholars </a:t>
            </a:r>
          </a:p>
        </p:txBody>
      </p:sp>
      <p:sp>
        <p:nvSpPr>
          <p:cNvPr id="35" name="Rectangle 34">
            <a:extLst>
              <a:ext uri="{FF2B5EF4-FFF2-40B4-BE49-F238E27FC236}">
                <a16:creationId xmlns:a16="http://schemas.microsoft.com/office/drawing/2014/main" id="{1C487E90-8691-4441-9A41-56C0539F8D8F}"/>
              </a:ext>
            </a:extLst>
          </p:cNvPr>
          <p:cNvSpPr/>
          <p:nvPr/>
        </p:nvSpPr>
        <p:spPr>
          <a:xfrm>
            <a:off x="4235108" y="2710652"/>
            <a:ext cx="766445" cy="403957"/>
          </a:xfrm>
          <a:prstGeom prst="rect">
            <a:avLst/>
          </a:prstGeom>
          <a:ln>
            <a:solidFill>
              <a:schemeClr val="accent1">
                <a:lumMod val="75000"/>
              </a:schemeClr>
            </a:solidFill>
          </a:ln>
        </p:spPr>
        <p:txBody>
          <a:bodyPr wrap="square">
            <a:spAutoFit/>
          </a:bodyPr>
          <a:lstStyle/>
          <a:p>
            <a:pPr defTabSz="685783"/>
            <a:r>
              <a:rPr lang="en-US" sz="675" dirty="0">
                <a:solidFill>
                  <a:srgbClr val="0077C8">
                    <a:lumMod val="75000"/>
                  </a:srgbClr>
                </a:solidFill>
                <a:latin typeface="Arial" panose="020B0604020202020204" pitchFamily="34" charset="0"/>
                <a:cs typeface="Arial" panose="020B0604020202020204" pitchFamily="34" charset="0"/>
              </a:rPr>
              <a:t>Department of Pediatrics</a:t>
            </a:r>
          </a:p>
          <a:p>
            <a:pPr defTabSz="685783"/>
            <a:r>
              <a:rPr lang="en-US" sz="675" dirty="0">
                <a:solidFill>
                  <a:srgbClr val="0077C8">
                    <a:lumMod val="75000"/>
                  </a:srgbClr>
                </a:solidFill>
                <a:latin typeface="Arial" panose="020B0604020202020204" pitchFamily="34" charset="0"/>
                <a:cs typeface="Arial" panose="020B0604020202020204" pitchFamily="34" charset="0"/>
              </a:rPr>
              <a:t>and CUSON</a:t>
            </a:r>
            <a:endParaRPr lang="en-US" sz="675" dirty="0">
              <a:solidFill>
                <a:srgbClr val="0077C8">
                  <a:lumMod val="75000"/>
                </a:srgbClr>
              </a:solidFill>
              <a:latin typeface="Times New Roman"/>
            </a:endParaRPr>
          </a:p>
        </p:txBody>
      </p:sp>
      <p:cxnSp>
        <p:nvCxnSpPr>
          <p:cNvPr id="60" name="Connector: Elbow 59">
            <a:extLst>
              <a:ext uri="{FF2B5EF4-FFF2-40B4-BE49-F238E27FC236}">
                <a16:creationId xmlns:a16="http://schemas.microsoft.com/office/drawing/2014/main" id="{66D8B615-BFCF-4E23-A8FA-138DC2C55EE9}"/>
              </a:ext>
            </a:extLst>
          </p:cNvPr>
          <p:cNvCxnSpPr>
            <a:endCxn id="91" idx="1"/>
          </p:cNvCxnSpPr>
          <p:nvPr/>
        </p:nvCxnSpPr>
        <p:spPr>
          <a:xfrm rot="16200000" flipH="1">
            <a:off x="882812" y="2744724"/>
            <a:ext cx="565133" cy="8116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8363FE1C-33B3-4271-98CF-1695E0383279}"/>
              </a:ext>
            </a:extLst>
          </p:cNvPr>
          <p:cNvCxnSpPr>
            <a:endCxn id="91" idx="3"/>
          </p:cNvCxnSpPr>
          <p:nvPr/>
        </p:nvCxnSpPr>
        <p:spPr>
          <a:xfrm rot="5400000">
            <a:off x="1937740" y="2749539"/>
            <a:ext cx="565134" cy="7153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7F3AAEB-E6CA-46EE-86DE-13A627212DF3}"/>
              </a:ext>
            </a:extLst>
          </p:cNvPr>
          <p:cNvCxnSpPr>
            <a:cxnSpLocks/>
          </p:cNvCxnSpPr>
          <p:nvPr/>
        </p:nvCxnSpPr>
        <p:spPr>
          <a:xfrm>
            <a:off x="4599038" y="2496242"/>
            <a:ext cx="0" cy="207912"/>
          </a:xfrm>
          <a:prstGeom prst="line">
            <a:avLst/>
          </a:prstGeom>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3F303250-6238-4036-91AC-257D90D99A76}"/>
              </a:ext>
            </a:extLst>
          </p:cNvPr>
          <p:cNvSpPr/>
          <p:nvPr/>
        </p:nvSpPr>
        <p:spPr>
          <a:xfrm>
            <a:off x="7081526" y="3577923"/>
            <a:ext cx="540540" cy="196208"/>
          </a:xfrm>
          <a:prstGeom prst="rect">
            <a:avLst/>
          </a:prstGeom>
          <a:ln>
            <a:solidFill>
              <a:schemeClr val="accent1">
                <a:lumMod val="75000"/>
              </a:schemeClr>
            </a:solidFill>
          </a:ln>
        </p:spPr>
        <p:txBody>
          <a:bodyPr wrap="square">
            <a:spAutoFit/>
          </a:bodyPr>
          <a:lstStyle/>
          <a:p>
            <a:pPr defTabSz="685783"/>
            <a:r>
              <a:rPr lang="en-US" sz="675" dirty="0">
                <a:solidFill>
                  <a:srgbClr val="0077C8">
                    <a:lumMod val="75000"/>
                  </a:srgbClr>
                </a:solidFill>
                <a:latin typeface="Arial" panose="020B0604020202020204" pitchFamily="34" charset="0"/>
                <a:cs typeface="Arial" panose="020B0604020202020204" pitchFamily="34" charset="0"/>
              </a:rPr>
              <a:t>CUIMC</a:t>
            </a:r>
            <a:endParaRPr lang="en-US" sz="675" dirty="0">
              <a:solidFill>
                <a:srgbClr val="0077C8">
                  <a:lumMod val="75000"/>
                </a:srgbClr>
              </a:solidFill>
              <a:latin typeface="Times New Roman"/>
            </a:endParaRPr>
          </a:p>
        </p:txBody>
      </p:sp>
      <p:sp>
        <p:nvSpPr>
          <p:cNvPr id="92" name="Rectangle 91">
            <a:extLst>
              <a:ext uri="{FF2B5EF4-FFF2-40B4-BE49-F238E27FC236}">
                <a16:creationId xmlns:a16="http://schemas.microsoft.com/office/drawing/2014/main" id="{63318D5E-0021-4A3A-81CB-7EFE03104C53}"/>
              </a:ext>
            </a:extLst>
          </p:cNvPr>
          <p:cNvSpPr/>
          <p:nvPr/>
        </p:nvSpPr>
        <p:spPr>
          <a:xfrm>
            <a:off x="8033192" y="3586781"/>
            <a:ext cx="588953" cy="196208"/>
          </a:xfrm>
          <a:prstGeom prst="rect">
            <a:avLst/>
          </a:prstGeom>
          <a:ln>
            <a:solidFill>
              <a:schemeClr val="accent1">
                <a:lumMod val="75000"/>
              </a:schemeClr>
            </a:solidFill>
          </a:ln>
        </p:spPr>
        <p:txBody>
          <a:bodyPr wrap="square">
            <a:spAutoFit/>
          </a:bodyPr>
          <a:lstStyle/>
          <a:p>
            <a:pPr defTabSz="685783"/>
            <a:r>
              <a:rPr lang="en-US" sz="675" dirty="0">
                <a:solidFill>
                  <a:srgbClr val="0077C8">
                    <a:lumMod val="75000"/>
                  </a:srgbClr>
                </a:solidFill>
                <a:latin typeface="Arial" panose="020B0604020202020204" pitchFamily="34" charset="0"/>
                <a:cs typeface="Arial" panose="020B0604020202020204" pitchFamily="34" charset="0"/>
              </a:rPr>
              <a:t>CHONY</a:t>
            </a:r>
            <a:endParaRPr lang="en-US" sz="675" dirty="0">
              <a:solidFill>
                <a:srgbClr val="0077C8">
                  <a:lumMod val="75000"/>
                </a:srgbClr>
              </a:solidFill>
              <a:latin typeface="Times New Roman"/>
            </a:endParaRPr>
          </a:p>
        </p:txBody>
      </p:sp>
      <p:sp>
        <p:nvSpPr>
          <p:cNvPr id="93" name="Rectangle 92">
            <a:extLst>
              <a:ext uri="{FF2B5EF4-FFF2-40B4-BE49-F238E27FC236}">
                <a16:creationId xmlns:a16="http://schemas.microsoft.com/office/drawing/2014/main" id="{0BE0038D-E4CB-4EA4-BCB2-CFF75BB7369F}"/>
              </a:ext>
            </a:extLst>
          </p:cNvPr>
          <p:cNvSpPr/>
          <p:nvPr/>
        </p:nvSpPr>
        <p:spPr>
          <a:xfrm>
            <a:off x="6658475" y="783268"/>
            <a:ext cx="2159648" cy="1015663"/>
          </a:xfrm>
          <a:prstGeom prst="rect">
            <a:avLst/>
          </a:prstGeom>
          <a:ln>
            <a:solidFill>
              <a:schemeClr val="accent1">
                <a:lumMod val="75000"/>
              </a:schemeClr>
            </a:solidFill>
          </a:ln>
        </p:spPr>
        <p:txBody>
          <a:bodyPr wrap="square">
            <a:spAutoFit/>
          </a:bodyPr>
          <a:lstStyle/>
          <a:p>
            <a:pPr defTabSz="685783"/>
            <a:r>
              <a:rPr lang="en-US" sz="600" dirty="0">
                <a:solidFill>
                  <a:srgbClr val="0077C8">
                    <a:lumMod val="75000"/>
                  </a:srgbClr>
                </a:solidFill>
                <a:latin typeface="Arial" panose="020B0604020202020204" pitchFamily="34" charset="0"/>
                <a:cs typeface="Arial" panose="020B0604020202020204" pitchFamily="34" charset="0"/>
              </a:rPr>
              <a:t>RN: Registered Nurse</a:t>
            </a:r>
          </a:p>
          <a:p>
            <a:pPr defTabSz="685783"/>
            <a:r>
              <a:rPr lang="en-US" sz="600" dirty="0">
                <a:solidFill>
                  <a:srgbClr val="0077C8">
                    <a:lumMod val="75000"/>
                  </a:srgbClr>
                </a:solidFill>
                <a:latin typeface="Arial" panose="020B0604020202020204" pitchFamily="34" charset="0"/>
                <a:cs typeface="Arial" panose="020B0604020202020204" pitchFamily="34" charset="0"/>
              </a:rPr>
              <a:t>NP: Nurse Practitioner </a:t>
            </a:r>
          </a:p>
          <a:p>
            <a:pPr defTabSz="685783"/>
            <a:r>
              <a:rPr lang="en-US" sz="600" dirty="0">
                <a:solidFill>
                  <a:srgbClr val="0077C8">
                    <a:lumMod val="75000"/>
                  </a:srgbClr>
                </a:solidFill>
                <a:latin typeface="Arial" panose="020B0604020202020204" pitchFamily="34" charset="0"/>
                <a:cs typeface="Arial" panose="020B0604020202020204" pitchFamily="34" charset="0"/>
              </a:rPr>
              <a:t>NYP: New York Presbyterian</a:t>
            </a:r>
          </a:p>
          <a:p>
            <a:pPr defTabSz="685783"/>
            <a:r>
              <a:rPr lang="en-US" sz="600" dirty="0">
                <a:solidFill>
                  <a:srgbClr val="0077C8">
                    <a:lumMod val="75000"/>
                  </a:srgbClr>
                </a:solidFill>
                <a:latin typeface="Arial" panose="020B0604020202020204" pitchFamily="34" charset="0"/>
                <a:cs typeface="Arial" panose="020B0604020202020204" pitchFamily="34" charset="0"/>
              </a:rPr>
              <a:t>CU: Columbia University</a:t>
            </a:r>
          </a:p>
          <a:p>
            <a:pPr defTabSz="685783"/>
            <a:r>
              <a:rPr lang="en-US" sz="600" dirty="0">
                <a:solidFill>
                  <a:srgbClr val="0077C8">
                    <a:lumMod val="75000"/>
                  </a:srgbClr>
                </a:solidFill>
                <a:latin typeface="Arial" panose="020B0604020202020204" pitchFamily="34" charset="0"/>
                <a:cs typeface="Arial" panose="020B0604020202020204" pitchFamily="34" charset="0"/>
              </a:rPr>
              <a:t>SBHC: School-Based Health Center</a:t>
            </a:r>
          </a:p>
          <a:p>
            <a:pPr defTabSz="685783"/>
            <a:r>
              <a:rPr lang="en-US" sz="600" dirty="0">
                <a:solidFill>
                  <a:srgbClr val="0077C8">
                    <a:lumMod val="75000"/>
                  </a:srgbClr>
                </a:solidFill>
                <a:latin typeface="Arial" panose="020B0604020202020204" pitchFamily="34" charset="0"/>
                <a:cs typeface="Arial" panose="020B0604020202020204" pitchFamily="34" charset="0"/>
              </a:rPr>
              <a:t>NYU: New York University</a:t>
            </a:r>
          </a:p>
          <a:p>
            <a:pPr defTabSz="685783"/>
            <a:r>
              <a:rPr lang="en-US" sz="600" dirty="0">
                <a:solidFill>
                  <a:srgbClr val="0077C8">
                    <a:lumMod val="75000"/>
                  </a:srgbClr>
                </a:solidFill>
                <a:latin typeface="Arial" panose="020B0604020202020204" pitchFamily="34" charset="0"/>
                <a:cs typeface="Arial" panose="020B0604020202020204" pitchFamily="34" charset="0"/>
              </a:rPr>
              <a:t>CUSON: Columbia University School of Nursing</a:t>
            </a:r>
          </a:p>
          <a:p>
            <a:pPr defTabSz="685783"/>
            <a:r>
              <a:rPr lang="en-US" sz="600" dirty="0">
                <a:solidFill>
                  <a:srgbClr val="0077C8">
                    <a:lumMod val="75000"/>
                  </a:srgbClr>
                </a:solidFill>
                <a:latin typeface="Arial" panose="020B0604020202020204" pitchFamily="34" charset="0"/>
                <a:cs typeface="Arial" panose="020B0604020202020204" pitchFamily="34" charset="0"/>
              </a:rPr>
              <a:t>HR: Human Resources</a:t>
            </a:r>
          </a:p>
          <a:p>
            <a:pPr defTabSz="685783"/>
            <a:r>
              <a:rPr lang="en-US" sz="600" dirty="0">
                <a:solidFill>
                  <a:srgbClr val="0077C8">
                    <a:lumMod val="75000"/>
                  </a:srgbClr>
                </a:solidFill>
                <a:latin typeface="Arial" panose="020B0604020202020204" pitchFamily="34" charset="0"/>
                <a:cs typeface="Arial" panose="020B0604020202020204" pitchFamily="34" charset="0"/>
              </a:rPr>
              <a:t>CUIMC: Columbia University Irving Medical Center</a:t>
            </a:r>
          </a:p>
          <a:p>
            <a:pPr defTabSz="685783"/>
            <a:r>
              <a:rPr lang="en-US" sz="600" dirty="0">
                <a:solidFill>
                  <a:srgbClr val="0077C8">
                    <a:lumMod val="75000"/>
                  </a:srgbClr>
                </a:solidFill>
                <a:latin typeface="Arial" panose="020B0604020202020204" pitchFamily="34" charset="0"/>
                <a:cs typeface="Arial" panose="020B0604020202020204" pitchFamily="34" charset="0"/>
              </a:rPr>
              <a:t>CHONY: Children’s Hospital of New York</a:t>
            </a:r>
          </a:p>
        </p:txBody>
      </p:sp>
      <p:cxnSp>
        <p:nvCxnSpPr>
          <p:cNvPr id="9" name="Straight Connector 8">
            <a:extLst>
              <a:ext uri="{FF2B5EF4-FFF2-40B4-BE49-F238E27FC236}">
                <a16:creationId xmlns:a16="http://schemas.microsoft.com/office/drawing/2014/main" id="{1AAD3F1C-3F06-4E77-9681-12FCD8C468EA}"/>
              </a:ext>
            </a:extLst>
          </p:cNvPr>
          <p:cNvCxnSpPr>
            <a:stCxn id="78" idx="4"/>
            <a:endCxn id="78" idx="4"/>
          </p:cNvCxnSpPr>
          <p:nvPr/>
        </p:nvCxnSpPr>
        <p:spPr>
          <a:xfrm>
            <a:off x="7303063" y="348183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pPr defTabSz="685783"/>
            <a:endParaRPr lang="en-US" sz="1350">
              <a:solidFill>
                <a:srgbClr val="53565A"/>
              </a:solidFill>
              <a:latin typeface="Times New Roman"/>
            </a:endParaRPr>
          </a:p>
        </p:txBody>
      </p:sp>
      <p:sp>
        <p:nvSpPr>
          <p:cNvPr id="6" name="Slide Number Placeholder 5"/>
          <p:cNvSpPr>
            <a:spLocks noGrp="1"/>
          </p:cNvSpPr>
          <p:nvPr>
            <p:ph type="sldNum" sz="quarter" idx="12"/>
          </p:nvPr>
        </p:nvSpPr>
        <p:spPr/>
        <p:txBody>
          <a:bodyPr/>
          <a:lstStyle/>
          <a:p>
            <a:pPr defTabSz="685783"/>
            <a:fld id="{34DCED6E-7CFF-44FE-8627-4CD6CCCCF4CD}" type="slidenum">
              <a:rPr lang="en-US" sz="1350">
                <a:solidFill>
                  <a:srgbClr val="53565A"/>
                </a:solidFill>
                <a:latin typeface="Times New Roman"/>
              </a:rPr>
              <a:pPr defTabSz="685783"/>
              <a:t>46</a:t>
            </a:fld>
            <a:endParaRPr lang="en-US" sz="1350">
              <a:solidFill>
                <a:srgbClr val="53565A"/>
              </a:solidFill>
              <a:latin typeface="Times New Roman"/>
            </a:endParaRPr>
          </a:p>
        </p:txBody>
      </p:sp>
    </p:spTree>
    <p:extLst>
      <p:ext uri="{BB962C8B-B14F-4D97-AF65-F5344CB8AC3E}">
        <p14:creationId xmlns:p14="http://schemas.microsoft.com/office/powerpoint/2010/main" val="31978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1000"/>
                                        <p:tgtEl>
                                          <p:spTgt spid="85"/>
                                        </p:tgtEl>
                                      </p:cBhvr>
                                    </p:animEffect>
                                    <p:anim calcmode="lin" valueType="num">
                                      <p:cBhvr>
                                        <p:cTn id="22" dur="1000" fill="hold"/>
                                        <p:tgtEl>
                                          <p:spTgt spid="85"/>
                                        </p:tgtEl>
                                        <p:attrNameLst>
                                          <p:attrName>ppt_x</p:attrName>
                                        </p:attrNameLst>
                                      </p:cBhvr>
                                      <p:tavLst>
                                        <p:tav tm="0">
                                          <p:val>
                                            <p:strVal val="#ppt_x"/>
                                          </p:val>
                                        </p:tav>
                                        <p:tav tm="100000">
                                          <p:val>
                                            <p:strVal val="#ppt_x"/>
                                          </p:val>
                                        </p:tav>
                                      </p:tavLst>
                                    </p:anim>
                                    <p:anim calcmode="lin" valueType="num">
                                      <p:cBhvr>
                                        <p:cTn id="23"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0"/>
                                        <p:tgtEl>
                                          <p:spTgt spid="56"/>
                                        </p:tgtEl>
                                      </p:cBhvr>
                                    </p:animEffect>
                                    <p:anim calcmode="lin" valueType="num">
                                      <p:cBhvr>
                                        <p:cTn id="36" dur="1000" fill="hold"/>
                                        <p:tgtEl>
                                          <p:spTgt spid="56"/>
                                        </p:tgtEl>
                                        <p:attrNameLst>
                                          <p:attrName>ppt_x</p:attrName>
                                        </p:attrNameLst>
                                      </p:cBhvr>
                                      <p:tavLst>
                                        <p:tav tm="0">
                                          <p:val>
                                            <p:strVal val="#ppt_x"/>
                                          </p:val>
                                        </p:tav>
                                        <p:tav tm="100000">
                                          <p:val>
                                            <p:strVal val="#ppt_x"/>
                                          </p:val>
                                        </p:tav>
                                      </p:tavLst>
                                    </p:anim>
                                    <p:anim calcmode="lin" valueType="num">
                                      <p:cBhvr>
                                        <p:cTn id="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1000"/>
                                        <p:tgtEl>
                                          <p:spTgt spid="81"/>
                                        </p:tgtEl>
                                      </p:cBhvr>
                                    </p:animEffect>
                                    <p:anim calcmode="lin" valueType="num">
                                      <p:cBhvr>
                                        <p:cTn id="48" dur="1000" fill="hold"/>
                                        <p:tgtEl>
                                          <p:spTgt spid="81"/>
                                        </p:tgtEl>
                                        <p:attrNameLst>
                                          <p:attrName>ppt_x</p:attrName>
                                        </p:attrNameLst>
                                      </p:cBhvr>
                                      <p:tavLst>
                                        <p:tav tm="0">
                                          <p:val>
                                            <p:strVal val="#ppt_x"/>
                                          </p:val>
                                        </p:tav>
                                        <p:tav tm="100000">
                                          <p:val>
                                            <p:strVal val="#ppt_x"/>
                                          </p:val>
                                        </p:tav>
                                      </p:tavLst>
                                    </p:anim>
                                    <p:anim calcmode="lin" valueType="num">
                                      <p:cBhvr>
                                        <p:cTn id="49" dur="1000" fill="hold"/>
                                        <p:tgtEl>
                                          <p:spTgt spid="8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1000"/>
                                        <p:tgtEl>
                                          <p:spTgt spid="82"/>
                                        </p:tgtEl>
                                      </p:cBhvr>
                                    </p:animEffect>
                                    <p:anim calcmode="lin" valueType="num">
                                      <p:cBhvr>
                                        <p:cTn id="53" dur="1000" fill="hold"/>
                                        <p:tgtEl>
                                          <p:spTgt spid="82"/>
                                        </p:tgtEl>
                                        <p:attrNameLst>
                                          <p:attrName>ppt_x</p:attrName>
                                        </p:attrNameLst>
                                      </p:cBhvr>
                                      <p:tavLst>
                                        <p:tav tm="0">
                                          <p:val>
                                            <p:strVal val="#ppt_x"/>
                                          </p:val>
                                        </p:tav>
                                        <p:tav tm="100000">
                                          <p:val>
                                            <p:strVal val="#ppt_x"/>
                                          </p:val>
                                        </p:tav>
                                      </p:tavLst>
                                    </p:anim>
                                    <p:anim calcmode="lin" valueType="num">
                                      <p:cBhvr>
                                        <p:cTn id="54"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1000"/>
                                        <p:tgtEl>
                                          <p:spTgt spid="57"/>
                                        </p:tgtEl>
                                      </p:cBhvr>
                                    </p:animEffect>
                                    <p:anim calcmode="lin" valueType="num">
                                      <p:cBhvr>
                                        <p:cTn id="60" dur="1000" fill="hold"/>
                                        <p:tgtEl>
                                          <p:spTgt spid="57"/>
                                        </p:tgtEl>
                                        <p:attrNameLst>
                                          <p:attrName>ppt_x</p:attrName>
                                        </p:attrNameLst>
                                      </p:cBhvr>
                                      <p:tavLst>
                                        <p:tav tm="0">
                                          <p:val>
                                            <p:strVal val="#ppt_x"/>
                                          </p:val>
                                        </p:tav>
                                        <p:tav tm="100000">
                                          <p:val>
                                            <p:strVal val="#ppt_x"/>
                                          </p:val>
                                        </p:tav>
                                      </p:tavLst>
                                    </p:anim>
                                    <p:anim calcmode="lin" valueType="num">
                                      <p:cBhvr>
                                        <p:cTn id="6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1000"/>
                                        <p:tgtEl>
                                          <p:spTgt spid="58"/>
                                        </p:tgtEl>
                                      </p:cBhvr>
                                    </p:animEffect>
                                    <p:anim calcmode="lin" valueType="num">
                                      <p:cBhvr>
                                        <p:cTn id="67" dur="1000" fill="hold"/>
                                        <p:tgtEl>
                                          <p:spTgt spid="58"/>
                                        </p:tgtEl>
                                        <p:attrNameLst>
                                          <p:attrName>ppt_x</p:attrName>
                                        </p:attrNameLst>
                                      </p:cBhvr>
                                      <p:tavLst>
                                        <p:tav tm="0">
                                          <p:val>
                                            <p:strVal val="#ppt_x"/>
                                          </p:val>
                                        </p:tav>
                                        <p:tav tm="100000">
                                          <p:val>
                                            <p:strVal val="#ppt_x"/>
                                          </p:val>
                                        </p:tav>
                                      </p:tavLst>
                                    </p:anim>
                                    <p:anim calcmode="lin" valueType="num">
                                      <p:cBhvr>
                                        <p:cTn id="6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34" grpId="0"/>
      <p:bldP spid="56" grpId="0"/>
      <p:bldP spid="57" grpId="0"/>
      <p:bldP spid="58" grpId="0"/>
      <p:bldP spid="81" grpId="0"/>
      <p:bldP spid="82" grpId="0"/>
      <p:bldP spid="85"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FD5219-BC1B-404F-013E-2719BA761596}"/>
              </a:ext>
            </a:extLst>
          </p:cNvPr>
          <p:cNvSpPr>
            <a:spLocks noGrp="1"/>
          </p:cNvSpPr>
          <p:nvPr>
            <p:ph type="body" sz="quarter" idx="16"/>
          </p:nvPr>
        </p:nvSpPr>
        <p:spPr>
          <a:xfrm>
            <a:off x="235731" y="1240145"/>
            <a:ext cx="6232601" cy="3396749"/>
          </a:xfrm>
        </p:spPr>
        <p:txBody>
          <a:bodyPr>
            <a:normAutofit fontScale="62500" lnSpcReduction="20000"/>
          </a:bodyPr>
          <a:lstStyle/>
          <a:p>
            <a:pPr marL="0" indent="0">
              <a:buNone/>
            </a:pPr>
            <a:r>
              <a:rPr lang="en-US" b="1" u="sng" dirty="0">
                <a:solidFill>
                  <a:schemeClr val="tx2">
                    <a:lumMod val="75000"/>
                  </a:schemeClr>
                </a:solidFill>
              </a:rPr>
              <a:t>Objectives:</a:t>
            </a:r>
          </a:p>
          <a:p>
            <a:pPr>
              <a:lnSpc>
                <a:spcPct val="120000"/>
              </a:lnSpc>
            </a:pPr>
            <a:r>
              <a:rPr lang="en-US" dirty="0">
                <a:solidFill>
                  <a:schemeClr val="tx2">
                    <a:lumMod val="75000"/>
                  </a:schemeClr>
                </a:solidFill>
              </a:rPr>
              <a:t>To systematically explore the impact of Healthy Monday Program and if weekly self-care practices could improve self-reported measures of perceive stress, burnout, self-efficacy, and importance of self-care among healthcare practitioners (HCPs). </a:t>
            </a:r>
          </a:p>
          <a:p>
            <a:pPr marL="0" indent="0">
              <a:buNone/>
            </a:pPr>
            <a:endParaRPr lang="en-US" dirty="0">
              <a:solidFill>
                <a:schemeClr val="tx2">
                  <a:lumMod val="75000"/>
                </a:schemeClr>
              </a:solidFill>
            </a:endParaRPr>
          </a:p>
          <a:p>
            <a:pPr marL="0" indent="0">
              <a:buNone/>
            </a:pPr>
            <a:r>
              <a:rPr lang="en-US" b="1" u="sng" dirty="0">
                <a:solidFill>
                  <a:schemeClr val="tx2">
                    <a:lumMod val="75000"/>
                  </a:schemeClr>
                </a:solidFill>
              </a:rPr>
              <a:t>Methods:</a:t>
            </a:r>
          </a:p>
          <a:p>
            <a:pPr>
              <a:lnSpc>
                <a:spcPct val="120000"/>
              </a:lnSpc>
            </a:pPr>
            <a:r>
              <a:rPr lang="en-US" dirty="0">
                <a:solidFill>
                  <a:schemeClr val="tx2">
                    <a:lumMod val="75000"/>
                  </a:schemeClr>
                </a:solidFill>
              </a:rPr>
              <a:t>The evaluation of the 24-week Healthy Monday Program was part of an IRB-approved (protocol # AAAS6653) prospective cohort study. </a:t>
            </a:r>
          </a:p>
          <a:p>
            <a:pPr>
              <a:lnSpc>
                <a:spcPct val="120000"/>
              </a:lnSpc>
            </a:pPr>
            <a:r>
              <a:rPr lang="en-US" dirty="0">
                <a:solidFill>
                  <a:schemeClr val="tx2">
                    <a:lumMod val="75000"/>
                  </a:schemeClr>
                </a:solidFill>
              </a:rPr>
              <a:t>The program delivered wellness content to approximately 1225 participants, consisting of clinical and non-clinical faculty and staff in two cohorts between September 2022 and October 2023. </a:t>
            </a:r>
          </a:p>
          <a:p>
            <a:pPr>
              <a:lnSpc>
                <a:spcPct val="120000"/>
              </a:lnSpc>
            </a:pPr>
            <a:r>
              <a:rPr lang="en-US" dirty="0">
                <a:solidFill>
                  <a:schemeClr val="tx2">
                    <a:lumMod val="75000"/>
                  </a:schemeClr>
                </a:solidFill>
              </a:rPr>
              <a:t>Participants completed anonymous retrospective post program survey</a:t>
            </a:r>
          </a:p>
          <a:p>
            <a:pPr lvl="1">
              <a:lnSpc>
                <a:spcPct val="120000"/>
              </a:lnSpc>
            </a:pPr>
            <a:r>
              <a:rPr lang="en-US" dirty="0">
                <a:solidFill>
                  <a:schemeClr val="tx2">
                    <a:lumMod val="75000"/>
                  </a:schemeClr>
                </a:solidFill>
              </a:rPr>
              <a:t>Demographics </a:t>
            </a:r>
          </a:p>
          <a:p>
            <a:pPr lvl="1"/>
            <a:r>
              <a:rPr lang="en-US" dirty="0">
                <a:solidFill>
                  <a:schemeClr val="tx2">
                    <a:lumMod val="75000"/>
                  </a:schemeClr>
                </a:solidFill>
              </a:rPr>
              <a:t>Validated Measures</a:t>
            </a:r>
          </a:p>
          <a:p>
            <a:pPr lvl="2"/>
            <a:r>
              <a:rPr lang="en-US" dirty="0">
                <a:solidFill>
                  <a:schemeClr val="tx2">
                    <a:lumMod val="75000"/>
                  </a:schemeClr>
                </a:solidFill>
              </a:rPr>
              <a:t>New General Self-Efficacy Scale (8-item)</a:t>
            </a:r>
          </a:p>
          <a:p>
            <a:pPr lvl="2"/>
            <a:r>
              <a:rPr lang="en-US" dirty="0">
                <a:solidFill>
                  <a:schemeClr val="tx2">
                    <a:lumMod val="75000"/>
                  </a:schemeClr>
                </a:solidFill>
              </a:rPr>
              <a:t>Perceived Stress Scale (4-item)</a:t>
            </a:r>
          </a:p>
          <a:p>
            <a:pPr lvl="2"/>
            <a:r>
              <a:rPr lang="en-US" dirty="0">
                <a:solidFill>
                  <a:schemeClr val="tx2">
                    <a:lumMod val="75000"/>
                  </a:schemeClr>
                </a:solidFill>
              </a:rPr>
              <a:t>Single-item Burnout Measure</a:t>
            </a:r>
          </a:p>
          <a:p>
            <a:pPr lvl="1"/>
            <a:r>
              <a:rPr lang="en-US" dirty="0">
                <a:solidFill>
                  <a:schemeClr val="tx2">
                    <a:lumMod val="75000"/>
                  </a:schemeClr>
                </a:solidFill>
              </a:rPr>
              <a:t>De novo single-item measures</a:t>
            </a:r>
          </a:p>
          <a:p>
            <a:pPr lvl="2"/>
            <a:r>
              <a:rPr lang="en-US" dirty="0">
                <a:solidFill>
                  <a:schemeClr val="tx2">
                    <a:lumMod val="75000"/>
                  </a:schemeClr>
                </a:solidFill>
              </a:rPr>
              <a:t>“How important do you think self-care is to your overall well-being?”</a:t>
            </a:r>
          </a:p>
          <a:p>
            <a:pPr lvl="2"/>
            <a:r>
              <a:rPr lang="en-US" dirty="0">
                <a:solidFill>
                  <a:schemeClr val="tx2">
                    <a:lumMod val="75000"/>
                  </a:schemeClr>
                </a:solidFill>
              </a:rPr>
              <a:t>“How likely are you to recommend this Healthy Monday program to a friend or colleague? </a:t>
            </a:r>
          </a:p>
          <a:p>
            <a:endParaRPr lang="en-US" dirty="0">
              <a:solidFill>
                <a:schemeClr val="tx2">
                  <a:lumMod val="75000"/>
                </a:schemeClr>
              </a:solidFill>
              <a:cs typeface="Arial" panose="020B0604020202020204" pitchFamily="34" charset="0"/>
            </a:endParaRPr>
          </a:p>
          <a:p>
            <a:endParaRPr lang="en-US" dirty="0">
              <a:solidFill>
                <a:schemeClr val="tx2">
                  <a:lumMod val="75000"/>
                </a:schemeClr>
              </a:solidFill>
            </a:endParaRPr>
          </a:p>
        </p:txBody>
      </p:sp>
      <p:sp>
        <p:nvSpPr>
          <p:cNvPr id="3" name="Title 2">
            <a:extLst>
              <a:ext uri="{FF2B5EF4-FFF2-40B4-BE49-F238E27FC236}">
                <a16:creationId xmlns:a16="http://schemas.microsoft.com/office/drawing/2014/main" id="{D6E3CDD1-E699-E1E0-7B79-F876D71BCB61}"/>
              </a:ext>
            </a:extLst>
          </p:cNvPr>
          <p:cNvSpPr>
            <a:spLocks noGrp="1"/>
          </p:cNvSpPr>
          <p:nvPr>
            <p:ph type="title"/>
          </p:nvPr>
        </p:nvSpPr>
        <p:spPr>
          <a:xfrm>
            <a:off x="62346" y="-113612"/>
            <a:ext cx="8845924" cy="1353756"/>
          </a:xfrm>
        </p:spPr>
        <p:txBody>
          <a:bodyPr>
            <a:noAutofit/>
          </a:bodyPr>
          <a:lstStyle/>
          <a:p>
            <a:pPr algn="ctr">
              <a:lnSpc>
                <a:spcPct val="100000"/>
              </a:lnSpc>
            </a:pPr>
            <a:r>
              <a:rPr lang="en-US" sz="2100" dirty="0">
                <a:solidFill>
                  <a:schemeClr val="tx2">
                    <a:lumMod val="75000"/>
                  </a:schemeClr>
                </a:solidFill>
              </a:rPr>
              <a:t>Assessment of the Healthy Monday Program: </a:t>
            </a:r>
            <a:br>
              <a:rPr lang="en-US" sz="2100" dirty="0">
                <a:solidFill>
                  <a:schemeClr val="tx2">
                    <a:lumMod val="75000"/>
                  </a:schemeClr>
                </a:solidFill>
              </a:rPr>
            </a:br>
            <a:r>
              <a:rPr lang="en-US" sz="2100" dirty="0">
                <a:solidFill>
                  <a:schemeClr val="tx2">
                    <a:lumMod val="75000"/>
                  </a:schemeClr>
                </a:solidFill>
              </a:rPr>
              <a:t>An Employee Wellness Initiative for Healthcare Professions (HCPs) </a:t>
            </a:r>
            <a:br>
              <a:rPr lang="en-US" sz="1800" b="1" dirty="0">
                <a:solidFill>
                  <a:schemeClr val="tx2">
                    <a:lumMod val="75000"/>
                  </a:schemeClr>
                </a:solidFill>
              </a:rPr>
            </a:br>
            <a:r>
              <a:rPr lang="en-US" altLang="en-US" sz="1050" i="1" dirty="0">
                <a:solidFill>
                  <a:schemeClr val="tx2">
                    <a:lumMod val="75000"/>
                  </a:schemeClr>
                </a:solidFill>
                <a:ea typeface="Helvetica Neue Medium" panose="02000503000000020004" pitchFamily="2" charset="0"/>
              </a:rPr>
              <a:t>Michelle J. Bombacie, Melanie A. Gold, Taylor B. Sewell, Pooja Vyas, Zhezhen Jin, and Elena J. Ladas</a:t>
            </a:r>
            <a:br>
              <a:rPr lang="en-US" sz="1800" dirty="0">
                <a:solidFill>
                  <a:schemeClr val="tx2">
                    <a:lumMod val="75000"/>
                  </a:schemeClr>
                </a:solidFill>
              </a:rPr>
            </a:br>
            <a:endParaRPr lang="en-US" sz="1800" dirty="0">
              <a:solidFill>
                <a:schemeClr val="tx2">
                  <a:lumMod val="75000"/>
                </a:schemeClr>
              </a:solidFill>
            </a:endParaRPr>
          </a:p>
        </p:txBody>
      </p:sp>
      <p:pic>
        <p:nvPicPr>
          <p:cNvPr id="4" name="Picture 3" descr="Image of individual in nature  inhaling flowers to benefit mind, body, and soul.&#10;">
            <a:extLst>
              <a:ext uri="{FF2B5EF4-FFF2-40B4-BE49-F238E27FC236}">
                <a16:creationId xmlns:a16="http://schemas.microsoft.com/office/drawing/2014/main" id="{8B1A1FD8-9187-4081-8771-2CC667B783FB}"/>
              </a:ext>
            </a:extLst>
          </p:cNvPr>
          <p:cNvPicPr>
            <a:picLocks noChangeAspect="1"/>
          </p:cNvPicPr>
          <p:nvPr/>
        </p:nvPicPr>
        <p:blipFill>
          <a:blip r:embed="rId3"/>
          <a:stretch>
            <a:fillRect/>
          </a:stretch>
        </p:blipFill>
        <p:spPr>
          <a:xfrm>
            <a:off x="6592810" y="2067494"/>
            <a:ext cx="2357438" cy="2350294"/>
          </a:xfrm>
          <a:prstGeom prst="rect">
            <a:avLst/>
          </a:prstGeom>
        </p:spPr>
      </p:pic>
    </p:spTree>
    <p:extLst>
      <p:ext uri="{BB962C8B-B14F-4D97-AF65-F5344CB8AC3E}">
        <p14:creationId xmlns:p14="http://schemas.microsoft.com/office/powerpoint/2010/main" val="419764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fade">
                                      <p:cBhvr>
                                        <p:cTn id="36" dur="1000"/>
                                        <p:tgtEl>
                                          <p:spTgt spid="2">
                                            <p:txEl>
                                              <p:pRg st="6" end="6"/>
                                            </p:txEl>
                                          </p:spTgt>
                                        </p:tgtEl>
                                      </p:cBhvr>
                                    </p:animEffect>
                                    <p:anim calcmode="lin" valueType="num">
                                      <p:cBhvr>
                                        <p:cTn id="3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fade">
                                      <p:cBhvr>
                                        <p:cTn id="41" dur="1000"/>
                                        <p:tgtEl>
                                          <p:spTgt spid="2">
                                            <p:txEl>
                                              <p:pRg st="7" end="7"/>
                                            </p:txEl>
                                          </p:spTgt>
                                        </p:tgtEl>
                                      </p:cBhvr>
                                    </p:animEffect>
                                    <p:anim calcmode="lin" valueType="num">
                                      <p:cBhvr>
                                        <p:cTn id="4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Effect transition="in" filter="fade">
                                      <p:cBhvr>
                                        <p:cTn id="46" dur="1000"/>
                                        <p:tgtEl>
                                          <p:spTgt spid="2">
                                            <p:txEl>
                                              <p:pRg st="8" end="8"/>
                                            </p:txEl>
                                          </p:spTgt>
                                        </p:tgtEl>
                                      </p:cBhvr>
                                    </p:animEffect>
                                    <p:anim calcmode="lin" valueType="num">
                                      <p:cBhvr>
                                        <p:cTn id="47"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Effect transition="in" filter="fade">
                                      <p:cBhvr>
                                        <p:cTn id="51" dur="1000"/>
                                        <p:tgtEl>
                                          <p:spTgt spid="2">
                                            <p:txEl>
                                              <p:pRg st="9" end="9"/>
                                            </p:txEl>
                                          </p:spTgt>
                                        </p:tgtEl>
                                      </p:cBhvr>
                                    </p:animEffect>
                                    <p:anim calcmode="lin" valueType="num">
                                      <p:cBhvr>
                                        <p:cTn id="52"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9" end="9"/>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
                                            <p:txEl>
                                              <p:pRg st="10" end="10"/>
                                            </p:txEl>
                                          </p:spTgt>
                                        </p:tgtEl>
                                        <p:attrNameLst>
                                          <p:attrName>style.visibility</p:attrName>
                                        </p:attrNameLst>
                                      </p:cBhvr>
                                      <p:to>
                                        <p:strVal val="visible"/>
                                      </p:to>
                                    </p:set>
                                    <p:animEffect transition="in" filter="fade">
                                      <p:cBhvr>
                                        <p:cTn id="56" dur="1000"/>
                                        <p:tgtEl>
                                          <p:spTgt spid="2">
                                            <p:txEl>
                                              <p:pRg st="10" end="10"/>
                                            </p:txEl>
                                          </p:spTgt>
                                        </p:tgtEl>
                                      </p:cBhvr>
                                    </p:animEffect>
                                    <p:anim calcmode="lin" valueType="num">
                                      <p:cBhvr>
                                        <p:cTn id="57"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
                                            <p:txEl>
                                              <p:pRg st="11" end="11"/>
                                            </p:txEl>
                                          </p:spTgt>
                                        </p:tgtEl>
                                        <p:attrNameLst>
                                          <p:attrName>style.visibility</p:attrName>
                                        </p:attrNameLst>
                                      </p:cBhvr>
                                      <p:to>
                                        <p:strVal val="visible"/>
                                      </p:to>
                                    </p:set>
                                    <p:animEffect transition="in" filter="fade">
                                      <p:cBhvr>
                                        <p:cTn id="61" dur="1000"/>
                                        <p:tgtEl>
                                          <p:spTgt spid="2">
                                            <p:txEl>
                                              <p:pRg st="11" end="11"/>
                                            </p:txEl>
                                          </p:spTgt>
                                        </p:tgtEl>
                                      </p:cBhvr>
                                    </p:animEffect>
                                    <p:anim calcmode="lin" valueType="num">
                                      <p:cBhvr>
                                        <p:cTn id="62"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
                                            <p:txEl>
                                              <p:pRg st="12" end="12"/>
                                            </p:txEl>
                                          </p:spTgt>
                                        </p:tgtEl>
                                        <p:attrNameLst>
                                          <p:attrName>style.visibility</p:attrName>
                                        </p:attrNameLst>
                                      </p:cBhvr>
                                      <p:to>
                                        <p:strVal val="visible"/>
                                      </p:to>
                                    </p:set>
                                    <p:animEffect transition="in" filter="fade">
                                      <p:cBhvr>
                                        <p:cTn id="66" dur="1000"/>
                                        <p:tgtEl>
                                          <p:spTgt spid="2">
                                            <p:txEl>
                                              <p:pRg st="12" end="12"/>
                                            </p:txEl>
                                          </p:spTgt>
                                        </p:tgtEl>
                                      </p:cBhvr>
                                    </p:animEffect>
                                    <p:anim calcmode="lin" valueType="num">
                                      <p:cBhvr>
                                        <p:cTn id="67"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68"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
                                            <p:txEl>
                                              <p:pRg st="13" end="13"/>
                                            </p:txEl>
                                          </p:spTgt>
                                        </p:tgtEl>
                                        <p:attrNameLst>
                                          <p:attrName>style.visibility</p:attrName>
                                        </p:attrNameLst>
                                      </p:cBhvr>
                                      <p:to>
                                        <p:strVal val="visible"/>
                                      </p:to>
                                    </p:set>
                                    <p:animEffect transition="in" filter="fade">
                                      <p:cBhvr>
                                        <p:cTn id="71" dur="1000"/>
                                        <p:tgtEl>
                                          <p:spTgt spid="2">
                                            <p:txEl>
                                              <p:pRg st="13" end="13"/>
                                            </p:txEl>
                                          </p:spTgt>
                                        </p:tgtEl>
                                      </p:cBhvr>
                                    </p:animEffect>
                                    <p:anim calcmode="lin" valueType="num">
                                      <p:cBhvr>
                                        <p:cTn id="72"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73"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2">
                                            <p:txEl>
                                              <p:pRg st="14" end="14"/>
                                            </p:txEl>
                                          </p:spTgt>
                                        </p:tgtEl>
                                        <p:attrNameLst>
                                          <p:attrName>style.visibility</p:attrName>
                                        </p:attrNameLst>
                                      </p:cBhvr>
                                      <p:to>
                                        <p:strVal val="visible"/>
                                      </p:to>
                                    </p:set>
                                    <p:animEffect transition="in" filter="fade">
                                      <p:cBhvr>
                                        <p:cTn id="76" dur="1000"/>
                                        <p:tgtEl>
                                          <p:spTgt spid="2">
                                            <p:txEl>
                                              <p:pRg st="14" end="14"/>
                                            </p:txEl>
                                          </p:spTgt>
                                        </p:tgtEl>
                                      </p:cBhvr>
                                    </p:animEffect>
                                    <p:anim calcmode="lin" valueType="num">
                                      <p:cBhvr>
                                        <p:cTn id="77"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78"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64019" y="911366"/>
            <a:ext cx="5669215" cy="3279552"/>
          </a:xfrm>
          <a:prstGeom prst="rect">
            <a:avLst/>
          </a:prstGeom>
        </p:spPr>
        <p:txBody>
          <a:bodyPr vert="horz" wrap="square" lIns="0" tIns="17145" rIns="0" bIns="0" rtlCol="0">
            <a:spAutoFit/>
          </a:bodyPr>
          <a:lstStyle/>
          <a:p>
            <a:pPr marL="223838" marR="86201" indent="-214313" defTabSz="685783">
              <a:lnSpc>
                <a:spcPts val="1425"/>
              </a:lnSpc>
              <a:spcBef>
                <a:spcPts val="135"/>
              </a:spcBef>
              <a:buClr>
                <a:srgbClr val="1D4F91"/>
              </a:buClr>
              <a:buFont typeface="Arial" panose="020B0604020202020204" pitchFamily="34" charset="0"/>
              <a:buChar char="•"/>
              <a:tabLst>
                <a:tab pos="223838" algn="l"/>
              </a:tabLst>
            </a:pPr>
            <a:r>
              <a:rPr sz="1200" b="1" dirty="0">
                <a:solidFill>
                  <a:srgbClr val="0077C8">
                    <a:lumMod val="75000"/>
                  </a:srgbClr>
                </a:solidFill>
                <a:latin typeface="Arial"/>
                <a:cs typeface="Arial"/>
              </a:rPr>
              <a:t>Program</a:t>
            </a:r>
            <a:r>
              <a:rPr sz="1200" b="1" spc="-23" dirty="0">
                <a:solidFill>
                  <a:srgbClr val="0077C8">
                    <a:lumMod val="75000"/>
                  </a:srgbClr>
                </a:solidFill>
                <a:latin typeface="Arial"/>
                <a:cs typeface="Arial"/>
              </a:rPr>
              <a:t> </a:t>
            </a:r>
            <a:r>
              <a:rPr sz="1200" b="1" dirty="0">
                <a:solidFill>
                  <a:srgbClr val="0077C8">
                    <a:lumMod val="75000"/>
                  </a:srgbClr>
                </a:solidFill>
                <a:latin typeface="Arial"/>
                <a:cs typeface="Arial"/>
              </a:rPr>
              <a:t>Content</a:t>
            </a:r>
            <a:r>
              <a:rPr sz="1200" dirty="0">
                <a:solidFill>
                  <a:srgbClr val="0077C8">
                    <a:lumMod val="75000"/>
                  </a:srgbClr>
                </a:solidFill>
                <a:latin typeface="Arial"/>
                <a:cs typeface="Arial"/>
              </a:rPr>
              <a:t>:</a:t>
            </a:r>
            <a:r>
              <a:rPr lang="en-US" sz="1200" spc="-19" dirty="0">
                <a:solidFill>
                  <a:srgbClr val="0077C8">
                    <a:lumMod val="75000"/>
                  </a:srgbClr>
                </a:solidFill>
                <a:latin typeface="Arial"/>
                <a:cs typeface="Arial"/>
              </a:rPr>
              <a:t> </a:t>
            </a:r>
            <a:r>
              <a:rPr lang="en-US" sz="1200" dirty="0">
                <a:solidFill>
                  <a:srgbClr val="0077C8">
                    <a:lumMod val="75000"/>
                  </a:srgbClr>
                </a:solidFill>
                <a:latin typeface="Arial" panose="020B0604020202020204" pitchFamily="34" charset="0"/>
                <a:cs typeface="Arial" panose="020B0604020202020204" pitchFamily="34" charset="0"/>
              </a:rPr>
              <a:t>Content consisted of evidence-based self-care practices, including mind-body techniques and movement and nutrition tips, that were delivered via email every Monday.</a:t>
            </a:r>
          </a:p>
          <a:p>
            <a:pPr defTabSz="685783">
              <a:spcBef>
                <a:spcPts val="386"/>
              </a:spcBef>
              <a:buClr>
                <a:srgbClr val="1D4F91"/>
              </a:buClr>
            </a:pPr>
            <a:endParaRPr sz="1200" dirty="0">
              <a:solidFill>
                <a:srgbClr val="0077C8">
                  <a:lumMod val="75000"/>
                </a:srgbClr>
              </a:solidFill>
              <a:latin typeface="Arial"/>
              <a:cs typeface="Arial"/>
            </a:endParaRPr>
          </a:p>
          <a:p>
            <a:pPr marL="223838" marR="3810" indent="-214313" defTabSz="685783">
              <a:lnSpc>
                <a:spcPct val="103699"/>
              </a:lnSpc>
              <a:buFont typeface="Arial" panose="020B0604020202020204" pitchFamily="34" charset="0"/>
              <a:buChar char="•"/>
              <a:tabLst>
                <a:tab pos="223838" algn="l"/>
              </a:tabLst>
            </a:pPr>
            <a:r>
              <a:rPr sz="1200" b="1" dirty="0">
                <a:solidFill>
                  <a:srgbClr val="0077C8">
                    <a:lumMod val="75000"/>
                  </a:srgbClr>
                </a:solidFill>
                <a:latin typeface="Arial"/>
                <a:cs typeface="Arial"/>
              </a:rPr>
              <a:t>Week</a:t>
            </a:r>
            <a:r>
              <a:rPr sz="1200" b="1" spc="-15" dirty="0">
                <a:solidFill>
                  <a:srgbClr val="0077C8">
                    <a:lumMod val="75000"/>
                  </a:srgbClr>
                </a:solidFill>
                <a:latin typeface="Arial"/>
                <a:cs typeface="Arial"/>
              </a:rPr>
              <a:t> </a:t>
            </a:r>
            <a:r>
              <a:rPr sz="1200" b="1" dirty="0">
                <a:solidFill>
                  <a:srgbClr val="0077C8">
                    <a:lumMod val="75000"/>
                  </a:srgbClr>
                </a:solidFill>
                <a:latin typeface="Arial"/>
                <a:cs typeface="Arial"/>
              </a:rPr>
              <a:t>1</a:t>
            </a:r>
            <a:r>
              <a:rPr sz="1200" b="1" spc="-15" dirty="0">
                <a:solidFill>
                  <a:srgbClr val="0077C8">
                    <a:lumMod val="75000"/>
                  </a:srgbClr>
                </a:solidFill>
                <a:latin typeface="Arial"/>
                <a:cs typeface="Arial"/>
              </a:rPr>
              <a:t> </a:t>
            </a:r>
            <a:r>
              <a:rPr sz="1200" b="1" dirty="0">
                <a:solidFill>
                  <a:srgbClr val="0077C8">
                    <a:lumMod val="75000"/>
                  </a:srgbClr>
                </a:solidFill>
                <a:latin typeface="Arial"/>
                <a:cs typeface="Arial"/>
              </a:rPr>
              <a:t>-</a:t>
            </a:r>
            <a:r>
              <a:rPr sz="1200" b="1" spc="-8" dirty="0">
                <a:solidFill>
                  <a:srgbClr val="0077C8">
                    <a:lumMod val="75000"/>
                  </a:srgbClr>
                </a:solidFill>
                <a:latin typeface="Arial"/>
                <a:cs typeface="Arial"/>
              </a:rPr>
              <a:t> </a:t>
            </a:r>
            <a:r>
              <a:rPr sz="1200" b="1" dirty="0">
                <a:solidFill>
                  <a:srgbClr val="0077C8">
                    <a:lumMod val="75000"/>
                  </a:srgbClr>
                </a:solidFill>
                <a:latin typeface="Arial"/>
                <a:cs typeface="Arial"/>
              </a:rPr>
              <a:t>12</a:t>
            </a:r>
            <a:r>
              <a:rPr sz="1200" b="1" spc="-15" dirty="0">
                <a:solidFill>
                  <a:srgbClr val="0077C8">
                    <a:lumMod val="75000"/>
                  </a:srgbClr>
                </a:solidFill>
                <a:latin typeface="Arial"/>
                <a:cs typeface="Arial"/>
              </a:rPr>
              <a:t> </a:t>
            </a:r>
            <a:r>
              <a:rPr sz="1200" dirty="0">
                <a:solidFill>
                  <a:srgbClr val="0077C8">
                    <a:lumMod val="75000"/>
                  </a:srgbClr>
                </a:solidFill>
                <a:latin typeface="Arial"/>
                <a:cs typeface="Arial"/>
              </a:rPr>
              <a:t>introduces</a:t>
            </a:r>
            <a:r>
              <a:rPr sz="1200" spc="-11" dirty="0">
                <a:solidFill>
                  <a:srgbClr val="0077C8">
                    <a:lumMod val="75000"/>
                  </a:srgbClr>
                </a:solidFill>
                <a:latin typeface="Arial"/>
                <a:cs typeface="Arial"/>
              </a:rPr>
              <a:t> </a:t>
            </a:r>
            <a:r>
              <a:rPr sz="1200" dirty="0">
                <a:solidFill>
                  <a:srgbClr val="0077C8">
                    <a:lumMod val="75000"/>
                  </a:srgbClr>
                </a:solidFill>
                <a:latin typeface="Arial"/>
                <a:cs typeface="Arial"/>
              </a:rPr>
              <a:t>healthy</a:t>
            </a:r>
            <a:r>
              <a:rPr sz="1200" spc="-11" dirty="0">
                <a:solidFill>
                  <a:srgbClr val="0077C8">
                    <a:lumMod val="75000"/>
                  </a:srgbClr>
                </a:solidFill>
                <a:latin typeface="Arial"/>
                <a:cs typeface="Arial"/>
              </a:rPr>
              <a:t> </a:t>
            </a:r>
            <a:r>
              <a:rPr sz="1200" dirty="0">
                <a:solidFill>
                  <a:srgbClr val="0077C8">
                    <a:lumMod val="75000"/>
                  </a:srgbClr>
                </a:solidFill>
                <a:latin typeface="Arial"/>
                <a:cs typeface="Arial"/>
              </a:rPr>
              <a:t>practices</a:t>
            </a:r>
            <a:r>
              <a:rPr sz="1200" spc="-11" dirty="0">
                <a:solidFill>
                  <a:srgbClr val="0077C8">
                    <a:lumMod val="75000"/>
                  </a:srgbClr>
                </a:solidFill>
                <a:latin typeface="Arial"/>
                <a:cs typeface="Arial"/>
              </a:rPr>
              <a:t> </a:t>
            </a:r>
            <a:r>
              <a:rPr sz="1200" dirty="0">
                <a:solidFill>
                  <a:srgbClr val="0077C8">
                    <a:lumMod val="75000"/>
                  </a:srgbClr>
                </a:solidFill>
                <a:latin typeface="Arial"/>
                <a:cs typeface="Arial"/>
              </a:rPr>
              <a:t>at</a:t>
            </a:r>
            <a:r>
              <a:rPr sz="1200" spc="-8" dirty="0">
                <a:solidFill>
                  <a:srgbClr val="0077C8">
                    <a:lumMod val="75000"/>
                  </a:srgbClr>
                </a:solidFill>
                <a:latin typeface="Arial"/>
                <a:cs typeface="Arial"/>
              </a:rPr>
              <a:t> </a:t>
            </a:r>
            <a:r>
              <a:rPr sz="1200" dirty="0">
                <a:solidFill>
                  <a:srgbClr val="0077C8">
                    <a:lumMod val="75000"/>
                  </a:srgbClr>
                </a:solidFill>
                <a:latin typeface="Arial"/>
                <a:cs typeface="Arial"/>
              </a:rPr>
              <a:t>a</a:t>
            </a:r>
            <a:r>
              <a:rPr sz="1200" spc="-15" dirty="0">
                <a:solidFill>
                  <a:srgbClr val="0077C8">
                    <a:lumMod val="75000"/>
                  </a:srgbClr>
                </a:solidFill>
                <a:latin typeface="Arial"/>
                <a:cs typeface="Arial"/>
              </a:rPr>
              <a:t> </a:t>
            </a:r>
            <a:r>
              <a:rPr sz="1200" dirty="0">
                <a:solidFill>
                  <a:srgbClr val="0077C8">
                    <a:lumMod val="75000"/>
                  </a:srgbClr>
                </a:solidFill>
                <a:latin typeface="Arial"/>
                <a:cs typeface="Arial"/>
              </a:rPr>
              <a:t>level</a:t>
            </a:r>
            <a:r>
              <a:rPr sz="1200" spc="-15" dirty="0">
                <a:solidFill>
                  <a:srgbClr val="0077C8">
                    <a:lumMod val="75000"/>
                  </a:srgbClr>
                </a:solidFill>
                <a:latin typeface="Arial"/>
                <a:cs typeface="Arial"/>
              </a:rPr>
              <a:t> </a:t>
            </a:r>
            <a:r>
              <a:rPr sz="1200" spc="-19" dirty="0">
                <a:solidFill>
                  <a:srgbClr val="0077C8">
                    <a:lumMod val="75000"/>
                  </a:srgbClr>
                </a:solidFill>
                <a:latin typeface="Arial"/>
                <a:cs typeface="Arial"/>
              </a:rPr>
              <a:t>to </a:t>
            </a:r>
            <a:r>
              <a:rPr sz="1200" dirty="0">
                <a:solidFill>
                  <a:srgbClr val="0077C8">
                    <a:lumMod val="75000"/>
                  </a:srgbClr>
                </a:solidFill>
                <a:latin typeface="Arial"/>
                <a:cs typeface="Arial"/>
              </a:rPr>
              <a:t>someone</a:t>
            </a:r>
            <a:r>
              <a:rPr sz="1200" spc="-15" dirty="0">
                <a:solidFill>
                  <a:srgbClr val="0077C8">
                    <a:lumMod val="75000"/>
                  </a:srgbClr>
                </a:solidFill>
                <a:latin typeface="Arial"/>
                <a:cs typeface="Arial"/>
              </a:rPr>
              <a:t> </a:t>
            </a:r>
            <a:r>
              <a:rPr sz="1200" dirty="0">
                <a:solidFill>
                  <a:srgbClr val="0077C8">
                    <a:lumMod val="75000"/>
                  </a:srgbClr>
                </a:solidFill>
                <a:latin typeface="Arial"/>
                <a:cs typeface="Arial"/>
              </a:rPr>
              <a:t>who</a:t>
            </a:r>
            <a:r>
              <a:rPr sz="1200" spc="-11" dirty="0">
                <a:solidFill>
                  <a:srgbClr val="0077C8">
                    <a:lumMod val="75000"/>
                  </a:srgbClr>
                </a:solidFill>
                <a:latin typeface="Arial"/>
                <a:cs typeface="Arial"/>
              </a:rPr>
              <a:t> </a:t>
            </a:r>
            <a:r>
              <a:rPr sz="1200" dirty="0">
                <a:solidFill>
                  <a:srgbClr val="0077C8">
                    <a:lumMod val="75000"/>
                  </a:srgbClr>
                </a:solidFill>
                <a:latin typeface="Arial"/>
                <a:cs typeface="Arial"/>
              </a:rPr>
              <a:t>is</a:t>
            </a:r>
            <a:r>
              <a:rPr sz="1200" spc="-11" dirty="0">
                <a:solidFill>
                  <a:srgbClr val="0077C8">
                    <a:lumMod val="75000"/>
                  </a:srgbClr>
                </a:solidFill>
                <a:latin typeface="Arial"/>
                <a:cs typeface="Arial"/>
              </a:rPr>
              <a:t> </a:t>
            </a:r>
            <a:r>
              <a:rPr sz="1200" dirty="0">
                <a:solidFill>
                  <a:srgbClr val="0077C8">
                    <a:lumMod val="75000"/>
                  </a:srgbClr>
                </a:solidFill>
                <a:latin typeface="Arial"/>
                <a:cs typeface="Arial"/>
              </a:rPr>
              <a:t>new</a:t>
            </a:r>
            <a:r>
              <a:rPr sz="1200" spc="-11" dirty="0">
                <a:solidFill>
                  <a:srgbClr val="0077C8">
                    <a:lumMod val="75000"/>
                  </a:srgbClr>
                </a:solidFill>
                <a:latin typeface="Arial"/>
                <a:cs typeface="Arial"/>
              </a:rPr>
              <a:t> </a:t>
            </a:r>
            <a:r>
              <a:rPr sz="1200" dirty="0">
                <a:solidFill>
                  <a:srgbClr val="0077C8">
                    <a:lumMod val="75000"/>
                  </a:srgbClr>
                </a:solidFill>
                <a:latin typeface="Arial"/>
                <a:cs typeface="Arial"/>
              </a:rPr>
              <a:t>to</a:t>
            </a:r>
            <a:r>
              <a:rPr sz="1200" spc="-11" dirty="0">
                <a:solidFill>
                  <a:srgbClr val="0077C8">
                    <a:lumMod val="75000"/>
                  </a:srgbClr>
                </a:solidFill>
                <a:latin typeface="Arial"/>
                <a:cs typeface="Arial"/>
              </a:rPr>
              <a:t> </a:t>
            </a:r>
            <a:r>
              <a:rPr sz="1200" dirty="0">
                <a:solidFill>
                  <a:srgbClr val="0077C8">
                    <a:lumMod val="75000"/>
                  </a:srgbClr>
                </a:solidFill>
                <a:latin typeface="Arial"/>
                <a:cs typeface="Arial"/>
              </a:rPr>
              <a:t>a</a:t>
            </a:r>
            <a:r>
              <a:rPr sz="1200" spc="-15" dirty="0">
                <a:solidFill>
                  <a:srgbClr val="0077C8">
                    <a:lumMod val="75000"/>
                  </a:srgbClr>
                </a:solidFill>
                <a:latin typeface="Arial"/>
                <a:cs typeface="Arial"/>
              </a:rPr>
              <a:t> </a:t>
            </a:r>
            <a:r>
              <a:rPr sz="1200" dirty="0">
                <a:solidFill>
                  <a:srgbClr val="0077C8">
                    <a:lumMod val="75000"/>
                  </a:srgbClr>
                </a:solidFill>
                <a:latin typeface="Arial"/>
                <a:cs typeface="Arial"/>
              </a:rPr>
              <a:t>lifestyle</a:t>
            </a:r>
            <a:r>
              <a:rPr sz="1200" spc="-11" dirty="0">
                <a:solidFill>
                  <a:srgbClr val="0077C8">
                    <a:lumMod val="75000"/>
                  </a:srgbClr>
                </a:solidFill>
                <a:latin typeface="Arial"/>
                <a:cs typeface="Arial"/>
              </a:rPr>
              <a:t> </a:t>
            </a:r>
            <a:r>
              <a:rPr sz="1200" spc="-8" dirty="0">
                <a:solidFill>
                  <a:srgbClr val="0077C8">
                    <a:lumMod val="75000"/>
                  </a:srgbClr>
                </a:solidFill>
                <a:latin typeface="Arial"/>
                <a:cs typeface="Arial"/>
              </a:rPr>
              <a:t>change</a:t>
            </a:r>
            <a:endParaRPr sz="1200" dirty="0">
              <a:solidFill>
                <a:srgbClr val="0077C8">
                  <a:lumMod val="75000"/>
                </a:srgbClr>
              </a:solidFill>
              <a:latin typeface="Arial"/>
              <a:cs typeface="Arial"/>
            </a:endParaRPr>
          </a:p>
          <a:p>
            <a:pPr marL="737711" lvl="1" indent="-214313" defTabSz="685783">
              <a:spcBef>
                <a:spcPts val="289"/>
              </a:spcBef>
              <a:buFont typeface="Arial" panose="020B0604020202020204" pitchFamily="34" charset="0"/>
              <a:buChar char="•"/>
              <a:tabLst>
                <a:tab pos="651986" algn="l"/>
              </a:tabLst>
            </a:pPr>
            <a:r>
              <a:rPr sz="1200" dirty="0">
                <a:solidFill>
                  <a:srgbClr val="0077C8">
                    <a:lumMod val="75000"/>
                  </a:srgbClr>
                </a:solidFill>
                <a:latin typeface="Arial"/>
                <a:cs typeface="Arial"/>
              </a:rPr>
              <a:t>CUIMC/NYP</a:t>
            </a:r>
            <a:r>
              <a:rPr sz="1200" spc="-60" dirty="0">
                <a:solidFill>
                  <a:srgbClr val="0077C8">
                    <a:lumMod val="75000"/>
                  </a:srgbClr>
                </a:solidFill>
                <a:latin typeface="Arial"/>
                <a:cs typeface="Arial"/>
              </a:rPr>
              <a:t> </a:t>
            </a:r>
            <a:r>
              <a:rPr sz="1200" dirty="0">
                <a:solidFill>
                  <a:srgbClr val="0077C8">
                    <a:lumMod val="75000"/>
                  </a:srgbClr>
                </a:solidFill>
                <a:latin typeface="Arial"/>
                <a:cs typeface="Arial"/>
              </a:rPr>
              <a:t>expert</a:t>
            </a:r>
            <a:r>
              <a:rPr sz="1200" spc="-34" dirty="0">
                <a:solidFill>
                  <a:srgbClr val="0077C8">
                    <a:lumMod val="75000"/>
                  </a:srgbClr>
                </a:solidFill>
                <a:latin typeface="Arial"/>
                <a:cs typeface="Arial"/>
              </a:rPr>
              <a:t> </a:t>
            </a:r>
            <a:r>
              <a:rPr sz="1200" spc="-8" dirty="0">
                <a:solidFill>
                  <a:srgbClr val="0077C8">
                    <a:lumMod val="75000"/>
                  </a:srgbClr>
                </a:solidFill>
                <a:latin typeface="Arial"/>
                <a:cs typeface="Arial"/>
              </a:rPr>
              <a:t>videos</a:t>
            </a:r>
            <a:r>
              <a:rPr lang="en-US" sz="1200" dirty="0">
                <a:solidFill>
                  <a:srgbClr val="0077C8">
                    <a:lumMod val="75000"/>
                  </a:srgbClr>
                </a:solidFill>
                <a:latin typeface="Arial"/>
                <a:cs typeface="Arial"/>
              </a:rPr>
              <a:t> (</a:t>
            </a:r>
            <a:r>
              <a:rPr sz="1200" dirty="0">
                <a:solidFill>
                  <a:srgbClr val="0077C8">
                    <a:lumMod val="75000"/>
                  </a:srgbClr>
                </a:solidFill>
                <a:latin typeface="Arial"/>
                <a:cs typeface="Arial"/>
              </a:rPr>
              <a:t>10</a:t>
            </a:r>
            <a:r>
              <a:rPr sz="1200" spc="-11" dirty="0">
                <a:solidFill>
                  <a:srgbClr val="0077C8">
                    <a:lumMod val="75000"/>
                  </a:srgbClr>
                </a:solidFill>
                <a:latin typeface="Arial"/>
                <a:cs typeface="Arial"/>
              </a:rPr>
              <a:t> </a:t>
            </a:r>
            <a:r>
              <a:rPr sz="1200" dirty="0">
                <a:solidFill>
                  <a:srgbClr val="0077C8">
                    <a:lumMod val="75000"/>
                  </a:srgbClr>
                </a:solidFill>
                <a:latin typeface="Arial"/>
                <a:cs typeface="Arial"/>
              </a:rPr>
              <a:t>- 20</a:t>
            </a:r>
            <a:r>
              <a:rPr sz="1200" spc="-11" dirty="0">
                <a:solidFill>
                  <a:srgbClr val="0077C8">
                    <a:lumMod val="75000"/>
                  </a:srgbClr>
                </a:solidFill>
                <a:latin typeface="Arial"/>
                <a:cs typeface="Arial"/>
              </a:rPr>
              <a:t> </a:t>
            </a:r>
            <a:r>
              <a:rPr sz="1200" dirty="0">
                <a:solidFill>
                  <a:srgbClr val="0077C8">
                    <a:lumMod val="75000"/>
                  </a:srgbClr>
                </a:solidFill>
                <a:latin typeface="Arial"/>
                <a:cs typeface="Arial"/>
              </a:rPr>
              <a:t>minutes</a:t>
            </a:r>
            <a:r>
              <a:rPr sz="1200" spc="-4" dirty="0">
                <a:solidFill>
                  <a:srgbClr val="0077C8">
                    <a:lumMod val="75000"/>
                  </a:srgbClr>
                </a:solidFill>
                <a:latin typeface="Arial"/>
                <a:cs typeface="Arial"/>
              </a:rPr>
              <a:t> </a:t>
            </a:r>
            <a:r>
              <a:rPr sz="1200" dirty="0">
                <a:solidFill>
                  <a:srgbClr val="0077C8">
                    <a:lumMod val="75000"/>
                  </a:srgbClr>
                </a:solidFill>
                <a:latin typeface="Arial"/>
                <a:cs typeface="Arial"/>
              </a:rPr>
              <a:t>in</a:t>
            </a:r>
            <a:r>
              <a:rPr sz="1200" spc="-11" dirty="0">
                <a:solidFill>
                  <a:srgbClr val="0077C8">
                    <a:lumMod val="75000"/>
                  </a:srgbClr>
                </a:solidFill>
                <a:latin typeface="Arial"/>
                <a:cs typeface="Arial"/>
              </a:rPr>
              <a:t> </a:t>
            </a:r>
            <a:r>
              <a:rPr sz="1200" spc="-8" dirty="0">
                <a:solidFill>
                  <a:srgbClr val="0077C8">
                    <a:lumMod val="75000"/>
                  </a:srgbClr>
                </a:solidFill>
                <a:latin typeface="Arial"/>
                <a:cs typeface="Arial"/>
              </a:rPr>
              <a:t>length</a:t>
            </a:r>
            <a:r>
              <a:rPr lang="en-US" sz="1200" spc="-8" dirty="0">
                <a:solidFill>
                  <a:srgbClr val="0077C8">
                    <a:lumMod val="75000"/>
                  </a:srgbClr>
                </a:solidFill>
                <a:latin typeface="Arial"/>
                <a:cs typeface="Arial"/>
              </a:rPr>
              <a:t>)</a:t>
            </a:r>
          </a:p>
          <a:p>
            <a:pPr marL="737711" lvl="1" indent="-214313" defTabSz="685783">
              <a:spcBef>
                <a:spcPts val="289"/>
              </a:spcBef>
              <a:buFont typeface="Arial" panose="020B0604020202020204" pitchFamily="34" charset="0"/>
              <a:buChar char="•"/>
              <a:tabLst>
                <a:tab pos="651986" algn="l"/>
              </a:tabLst>
            </a:pPr>
            <a:r>
              <a:rPr lang="en-US" sz="1200" dirty="0">
                <a:solidFill>
                  <a:srgbClr val="0077C8">
                    <a:lumMod val="75000"/>
                  </a:srgbClr>
                </a:solidFill>
                <a:latin typeface="Arial"/>
                <a:cs typeface="Arial"/>
              </a:rPr>
              <a:t>Examples of Video Topics: Setting Intentions, Positive Emotions, Managing Anger, Dealing with Burnout, Emotional Freedom Technique (EFT) Tapping for Discomfort, Self-Massage, Dancing, Chair Yoga, Mindful Eating  </a:t>
            </a:r>
            <a:endParaRPr sz="1200" dirty="0">
              <a:solidFill>
                <a:srgbClr val="0077C8">
                  <a:lumMod val="75000"/>
                </a:srgbClr>
              </a:solidFill>
              <a:latin typeface="Arial"/>
              <a:cs typeface="Arial"/>
            </a:endParaRPr>
          </a:p>
          <a:p>
            <a:pPr marL="223838" marR="136684" indent="-214313" defTabSz="685783">
              <a:lnSpc>
                <a:spcPct val="101299"/>
              </a:lnSpc>
              <a:spcBef>
                <a:spcPts val="413"/>
              </a:spcBef>
              <a:buFont typeface="Arial" panose="020B0604020202020204" pitchFamily="34" charset="0"/>
              <a:buChar char="•"/>
              <a:tabLst>
                <a:tab pos="223838" algn="l"/>
              </a:tabLst>
            </a:pPr>
            <a:endParaRPr lang="en-US" sz="1200" b="1" dirty="0">
              <a:solidFill>
                <a:srgbClr val="0077C8">
                  <a:lumMod val="75000"/>
                </a:srgbClr>
              </a:solidFill>
              <a:latin typeface="Arial"/>
              <a:cs typeface="Arial"/>
            </a:endParaRPr>
          </a:p>
          <a:p>
            <a:pPr marL="223838" marR="136684" indent="-214313" defTabSz="685783">
              <a:lnSpc>
                <a:spcPct val="101299"/>
              </a:lnSpc>
              <a:spcBef>
                <a:spcPts val="413"/>
              </a:spcBef>
              <a:buFont typeface="Arial" panose="020B0604020202020204" pitchFamily="34" charset="0"/>
              <a:buChar char="•"/>
              <a:tabLst>
                <a:tab pos="223838" algn="l"/>
              </a:tabLst>
            </a:pPr>
            <a:r>
              <a:rPr sz="1200" b="1" dirty="0">
                <a:solidFill>
                  <a:srgbClr val="0077C8">
                    <a:lumMod val="75000"/>
                  </a:srgbClr>
                </a:solidFill>
                <a:latin typeface="Arial"/>
                <a:cs typeface="Arial"/>
              </a:rPr>
              <a:t>Week</a:t>
            </a:r>
            <a:r>
              <a:rPr sz="1200" b="1" spc="-15" dirty="0">
                <a:solidFill>
                  <a:srgbClr val="0077C8">
                    <a:lumMod val="75000"/>
                  </a:srgbClr>
                </a:solidFill>
                <a:latin typeface="Arial"/>
                <a:cs typeface="Arial"/>
              </a:rPr>
              <a:t> </a:t>
            </a:r>
            <a:r>
              <a:rPr sz="1200" b="1" dirty="0">
                <a:solidFill>
                  <a:srgbClr val="0077C8">
                    <a:lumMod val="75000"/>
                  </a:srgbClr>
                </a:solidFill>
                <a:latin typeface="Arial"/>
                <a:cs typeface="Arial"/>
              </a:rPr>
              <a:t>13</a:t>
            </a:r>
            <a:r>
              <a:rPr sz="1200" b="1" spc="-11" dirty="0">
                <a:solidFill>
                  <a:srgbClr val="0077C8">
                    <a:lumMod val="75000"/>
                  </a:srgbClr>
                </a:solidFill>
                <a:latin typeface="Arial"/>
                <a:cs typeface="Arial"/>
              </a:rPr>
              <a:t> </a:t>
            </a:r>
            <a:r>
              <a:rPr sz="1200" b="1" dirty="0">
                <a:solidFill>
                  <a:srgbClr val="0077C8">
                    <a:lumMod val="75000"/>
                  </a:srgbClr>
                </a:solidFill>
                <a:latin typeface="Arial"/>
                <a:cs typeface="Arial"/>
              </a:rPr>
              <a:t>–</a:t>
            </a:r>
            <a:r>
              <a:rPr sz="1200" b="1" spc="-11" dirty="0">
                <a:solidFill>
                  <a:srgbClr val="0077C8">
                    <a:lumMod val="75000"/>
                  </a:srgbClr>
                </a:solidFill>
                <a:latin typeface="Arial"/>
                <a:cs typeface="Arial"/>
              </a:rPr>
              <a:t> </a:t>
            </a:r>
            <a:r>
              <a:rPr sz="1200" b="1" dirty="0">
                <a:solidFill>
                  <a:srgbClr val="0077C8">
                    <a:lumMod val="75000"/>
                  </a:srgbClr>
                </a:solidFill>
                <a:latin typeface="Arial"/>
                <a:cs typeface="Arial"/>
              </a:rPr>
              <a:t>24</a:t>
            </a:r>
            <a:r>
              <a:rPr sz="1200" b="1" spc="-11" dirty="0">
                <a:solidFill>
                  <a:srgbClr val="0077C8">
                    <a:lumMod val="75000"/>
                  </a:srgbClr>
                </a:solidFill>
                <a:latin typeface="Arial"/>
                <a:cs typeface="Arial"/>
              </a:rPr>
              <a:t> </a:t>
            </a:r>
            <a:r>
              <a:rPr sz="1200" dirty="0">
                <a:solidFill>
                  <a:srgbClr val="0077C8">
                    <a:lumMod val="75000"/>
                  </a:srgbClr>
                </a:solidFill>
                <a:latin typeface="Arial"/>
                <a:cs typeface="Arial"/>
              </a:rPr>
              <a:t>is</a:t>
            </a:r>
            <a:r>
              <a:rPr sz="1200" spc="-8" dirty="0">
                <a:solidFill>
                  <a:srgbClr val="0077C8">
                    <a:lumMod val="75000"/>
                  </a:srgbClr>
                </a:solidFill>
                <a:latin typeface="Arial"/>
                <a:cs typeface="Arial"/>
              </a:rPr>
              <a:t> </a:t>
            </a:r>
            <a:r>
              <a:rPr sz="1200" dirty="0">
                <a:solidFill>
                  <a:srgbClr val="0077C8">
                    <a:lumMod val="75000"/>
                  </a:srgbClr>
                </a:solidFill>
                <a:latin typeface="Arial"/>
                <a:cs typeface="Arial"/>
              </a:rPr>
              <a:t>structured</a:t>
            </a:r>
            <a:r>
              <a:rPr sz="1200" spc="-15" dirty="0">
                <a:solidFill>
                  <a:srgbClr val="0077C8">
                    <a:lumMod val="75000"/>
                  </a:srgbClr>
                </a:solidFill>
                <a:latin typeface="Arial"/>
                <a:cs typeface="Arial"/>
              </a:rPr>
              <a:t> </a:t>
            </a:r>
            <a:r>
              <a:rPr sz="1200" dirty="0">
                <a:solidFill>
                  <a:srgbClr val="0077C8">
                    <a:lumMod val="75000"/>
                  </a:srgbClr>
                </a:solidFill>
                <a:latin typeface="Arial"/>
                <a:cs typeface="Arial"/>
              </a:rPr>
              <a:t>with</a:t>
            </a:r>
            <a:r>
              <a:rPr sz="1200" spc="-11" dirty="0">
                <a:solidFill>
                  <a:srgbClr val="0077C8">
                    <a:lumMod val="75000"/>
                  </a:srgbClr>
                </a:solidFill>
                <a:latin typeface="Arial"/>
                <a:cs typeface="Arial"/>
              </a:rPr>
              <a:t> </a:t>
            </a:r>
            <a:r>
              <a:rPr sz="1200" dirty="0">
                <a:solidFill>
                  <a:srgbClr val="0077C8">
                    <a:lumMod val="75000"/>
                  </a:srgbClr>
                </a:solidFill>
                <a:latin typeface="Arial"/>
                <a:cs typeface="Arial"/>
              </a:rPr>
              <a:t>the</a:t>
            </a:r>
            <a:r>
              <a:rPr sz="1200" spc="-11" dirty="0">
                <a:solidFill>
                  <a:srgbClr val="0077C8">
                    <a:lumMod val="75000"/>
                  </a:srgbClr>
                </a:solidFill>
                <a:latin typeface="Arial"/>
                <a:cs typeface="Arial"/>
              </a:rPr>
              <a:t> </a:t>
            </a:r>
            <a:r>
              <a:rPr sz="1200" spc="-8" dirty="0">
                <a:solidFill>
                  <a:srgbClr val="0077C8">
                    <a:lumMod val="75000"/>
                  </a:srgbClr>
                </a:solidFill>
                <a:latin typeface="Arial"/>
                <a:cs typeface="Arial"/>
              </a:rPr>
              <a:t>understanding </a:t>
            </a:r>
            <a:r>
              <a:rPr sz="1200" dirty="0">
                <a:solidFill>
                  <a:srgbClr val="0077C8">
                    <a:lumMod val="75000"/>
                  </a:srgbClr>
                </a:solidFill>
                <a:latin typeface="Arial"/>
                <a:cs typeface="Arial"/>
              </a:rPr>
              <a:t>that</a:t>
            </a:r>
            <a:r>
              <a:rPr sz="1200" spc="-11" dirty="0">
                <a:solidFill>
                  <a:srgbClr val="0077C8">
                    <a:lumMod val="75000"/>
                  </a:srgbClr>
                </a:solidFill>
                <a:latin typeface="Arial"/>
                <a:cs typeface="Arial"/>
              </a:rPr>
              <a:t> </a:t>
            </a:r>
            <a:r>
              <a:rPr sz="1200" dirty="0">
                <a:solidFill>
                  <a:srgbClr val="0077C8">
                    <a:lumMod val="75000"/>
                  </a:srgbClr>
                </a:solidFill>
                <a:latin typeface="Arial"/>
                <a:cs typeface="Arial"/>
              </a:rPr>
              <a:t>participants</a:t>
            </a:r>
            <a:r>
              <a:rPr sz="1200" spc="-15" dirty="0">
                <a:solidFill>
                  <a:srgbClr val="0077C8">
                    <a:lumMod val="75000"/>
                  </a:srgbClr>
                </a:solidFill>
                <a:latin typeface="Arial"/>
                <a:cs typeface="Arial"/>
              </a:rPr>
              <a:t> </a:t>
            </a:r>
            <a:r>
              <a:rPr sz="1200" dirty="0">
                <a:solidFill>
                  <a:srgbClr val="0077C8">
                    <a:lumMod val="75000"/>
                  </a:srgbClr>
                </a:solidFill>
                <a:latin typeface="Arial"/>
                <a:cs typeface="Arial"/>
              </a:rPr>
              <a:t>have</a:t>
            </a:r>
            <a:r>
              <a:rPr sz="1200" spc="-19" dirty="0">
                <a:solidFill>
                  <a:srgbClr val="0077C8">
                    <a:lumMod val="75000"/>
                  </a:srgbClr>
                </a:solidFill>
                <a:latin typeface="Arial"/>
                <a:cs typeface="Arial"/>
              </a:rPr>
              <a:t> </a:t>
            </a:r>
            <a:r>
              <a:rPr sz="1200" dirty="0">
                <a:solidFill>
                  <a:srgbClr val="0077C8">
                    <a:lumMod val="75000"/>
                  </a:srgbClr>
                </a:solidFill>
                <a:latin typeface="Arial"/>
                <a:cs typeface="Arial"/>
              </a:rPr>
              <a:t>built</a:t>
            </a:r>
            <a:r>
              <a:rPr sz="1200" spc="-11" dirty="0">
                <a:solidFill>
                  <a:srgbClr val="0077C8">
                    <a:lumMod val="75000"/>
                  </a:srgbClr>
                </a:solidFill>
                <a:latin typeface="Arial"/>
                <a:cs typeface="Arial"/>
              </a:rPr>
              <a:t> </a:t>
            </a:r>
            <a:r>
              <a:rPr sz="1200" dirty="0">
                <a:solidFill>
                  <a:srgbClr val="0077C8">
                    <a:lumMod val="75000"/>
                  </a:srgbClr>
                </a:solidFill>
                <a:latin typeface="Arial"/>
                <a:cs typeface="Arial"/>
              </a:rPr>
              <a:t>a</a:t>
            </a:r>
            <a:r>
              <a:rPr sz="1200" spc="-19" dirty="0">
                <a:solidFill>
                  <a:srgbClr val="0077C8">
                    <a:lumMod val="75000"/>
                  </a:srgbClr>
                </a:solidFill>
                <a:latin typeface="Arial"/>
                <a:cs typeface="Arial"/>
              </a:rPr>
              <a:t> </a:t>
            </a:r>
            <a:r>
              <a:rPr sz="1200" dirty="0">
                <a:solidFill>
                  <a:srgbClr val="0077C8">
                    <a:lumMod val="75000"/>
                  </a:srgbClr>
                </a:solidFill>
                <a:latin typeface="Arial"/>
                <a:cs typeface="Arial"/>
              </a:rPr>
              <a:t>foundation</a:t>
            </a:r>
            <a:r>
              <a:rPr sz="1200" spc="-15" dirty="0">
                <a:solidFill>
                  <a:srgbClr val="0077C8">
                    <a:lumMod val="75000"/>
                  </a:srgbClr>
                </a:solidFill>
                <a:latin typeface="Arial"/>
                <a:cs typeface="Arial"/>
              </a:rPr>
              <a:t> </a:t>
            </a:r>
            <a:r>
              <a:rPr sz="1200" dirty="0">
                <a:solidFill>
                  <a:srgbClr val="0077C8">
                    <a:lumMod val="75000"/>
                  </a:srgbClr>
                </a:solidFill>
                <a:latin typeface="Arial"/>
                <a:cs typeface="Arial"/>
              </a:rPr>
              <a:t>of</a:t>
            </a:r>
            <a:r>
              <a:rPr sz="1200" spc="-11" dirty="0">
                <a:solidFill>
                  <a:srgbClr val="0077C8">
                    <a:lumMod val="75000"/>
                  </a:srgbClr>
                </a:solidFill>
                <a:latin typeface="Arial"/>
                <a:cs typeface="Arial"/>
              </a:rPr>
              <a:t> </a:t>
            </a:r>
            <a:r>
              <a:rPr sz="1200" spc="-8" dirty="0">
                <a:solidFill>
                  <a:srgbClr val="0077C8">
                    <a:lumMod val="75000"/>
                  </a:srgbClr>
                </a:solidFill>
                <a:latin typeface="Arial"/>
                <a:cs typeface="Arial"/>
              </a:rPr>
              <a:t>self-</a:t>
            </a:r>
            <a:r>
              <a:rPr sz="1200" spc="-15" dirty="0">
                <a:solidFill>
                  <a:srgbClr val="0077C8">
                    <a:lumMod val="75000"/>
                  </a:srgbClr>
                </a:solidFill>
                <a:latin typeface="Arial"/>
                <a:cs typeface="Arial"/>
              </a:rPr>
              <a:t>care </a:t>
            </a:r>
            <a:r>
              <a:rPr sz="1200" dirty="0">
                <a:solidFill>
                  <a:srgbClr val="0077C8">
                    <a:lumMod val="75000"/>
                  </a:srgbClr>
                </a:solidFill>
                <a:latin typeface="Arial"/>
                <a:cs typeface="Arial"/>
              </a:rPr>
              <a:t>knowledge</a:t>
            </a:r>
            <a:r>
              <a:rPr sz="1200" spc="-23" dirty="0">
                <a:solidFill>
                  <a:srgbClr val="0077C8">
                    <a:lumMod val="75000"/>
                  </a:srgbClr>
                </a:solidFill>
                <a:latin typeface="Arial"/>
                <a:cs typeface="Arial"/>
              </a:rPr>
              <a:t> </a:t>
            </a:r>
            <a:r>
              <a:rPr sz="1200" dirty="0">
                <a:solidFill>
                  <a:srgbClr val="0077C8">
                    <a:lumMod val="75000"/>
                  </a:srgbClr>
                </a:solidFill>
                <a:latin typeface="Arial"/>
                <a:cs typeface="Arial"/>
              </a:rPr>
              <a:t>and</a:t>
            </a:r>
            <a:r>
              <a:rPr sz="1200" spc="-23" dirty="0">
                <a:solidFill>
                  <a:srgbClr val="0077C8">
                    <a:lumMod val="75000"/>
                  </a:srgbClr>
                </a:solidFill>
                <a:latin typeface="Arial"/>
                <a:cs typeface="Arial"/>
              </a:rPr>
              <a:t> </a:t>
            </a:r>
            <a:r>
              <a:rPr sz="1200" dirty="0">
                <a:solidFill>
                  <a:srgbClr val="0077C8">
                    <a:lumMod val="75000"/>
                  </a:srgbClr>
                </a:solidFill>
                <a:latin typeface="Arial"/>
                <a:cs typeface="Arial"/>
              </a:rPr>
              <a:t>possibly</a:t>
            </a:r>
            <a:r>
              <a:rPr sz="1200" spc="-15" dirty="0">
                <a:solidFill>
                  <a:srgbClr val="0077C8">
                    <a:lumMod val="75000"/>
                  </a:srgbClr>
                </a:solidFill>
                <a:latin typeface="Arial"/>
                <a:cs typeface="Arial"/>
              </a:rPr>
              <a:t> </a:t>
            </a:r>
            <a:r>
              <a:rPr sz="1200" dirty="0">
                <a:solidFill>
                  <a:srgbClr val="0077C8">
                    <a:lumMod val="75000"/>
                  </a:srgbClr>
                </a:solidFill>
                <a:latin typeface="Arial"/>
                <a:cs typeface="Arial"/>
              </a:rPr>
              <a:t>a</a:t>
            </a:r>
            <a:r>
              <a:rPr sz="1200" spc="-23" dirty="0">
                <a:solidFill>
                  <a:srgbClr val="0077C8">
                    <a:lumMod val="75000"/>
                  </a:srgbClr>
                </a:solidFill>
                <a:latin typeface="Arial"/>
                <a:cs typeface="Arial"/>
              </a:rPr>
              <a:t> </a:t>
            </a:r>
            <a:r>
              <a:rPr sz="1200" dirty="0">
                <a:solidFill>
                  <a:srgbClr val="0077C8">
                    <a:lumMod val="75000"/>
                  </a:srgbClr>
                </a:solidFill>
                <a:latin typeface="Arial"/>
                <a:cs typeface="Arial"/>
              </a:rPr>
              <a:t>regular</a:t>
            </a:r>
            <a:r>
              <a:rPr sz="1200" spc="-15" dirty="0">
                <a:solidFill>
                  <a:srgbClr val="0077C8">
                    <a:lumMod val="75000"/>
                  </a:srgbClr>
                </a:solidFill>
                <a:latin typeface="Arial"/>
                <a:cs typeface="Arial"/>
              </a:rPr>
              <a:t> </a:t>
            </a:r>
            <a:r>
              <a:rPr sz="1200" dirty="0">
                <a:solidFill>
                  <a:srgbClr val="0077C8">
                    <a:lumMod val="75000"/>
                  </a:srgbClr>
                </a:solidFill>
                <a:latin typeface="Arial"/>
                <a:cs typeface="Arial"/>
              </a:rPr>
              <a:t>Monday</a:t>
            </a:r>
            <a:r>
              <a:rPr sz="1200" spc="-15" dirty="0">
                <a:solidFill>
                  <a:srgbClr val="0077C8">
                    <a:lumMod val="75000"/>
                  </a:srgbClr>
                </a:solidFill>
                <a:latin typeface="Arial"/>
                <a:cs typeface="Arial"/>
              </a:rPr>
              <a:t> </a:t>
            </a:r>
            <a:r>
              <a:rPr sz="1200" spc="-8" dirty="0">
                <a:solidFill>
                  <a:srgbClr val="0077C8">
                    <a:lumMod val="75000"/>
                  </a:srgbClr>
                </a:solidFill>
                <a:latin typeface="Arial"/>
                <a:cs typeface="Arial"/>
              </a:rPr>
              <a:t>routine</a:t>
            </a:r>
            <a:endParaRPr sz="1200" dirty="0">
              <a:solidFill>
                <a:srgbClr val="0077C8">
                  <a:lumMod val="75000"/>
                </a:srgbClr>
              </a:solidFill>
              <a:latin typeface="Arial"/>
              <a:cs typeface="Arial"/>
            </a:endParaRPr>
          </a:p>
          <a:p>
            <a:pPr marL="214313" indent="-214313" defTabSz="685783">
              <a:spcBef>
                <a:spcPts val="551"/>
              </a:spcBef>
              <a:buClr>
                <a:srgbClr val="1D4F91"/>
              </a:buClr>
              <a:buFont typeface="Arial" panose="020B0604020202020204" pitchFamily="34" charset="0"/>
              <a:buChar char="•"/>
            </a:pPr>
            <a:endParaRPr sz="1200" dirty="0">
              <a:solidFill>
                <a:srgbClr val="0077C8">
                  <a:lumMod val="75000"/>
                </a:srgbClr>
              </a:solidFill>
              <a:latin typeface="Arial"/>
              <a:cs typeface="Arial"/>
            </a:endParaRPr>
          </a:p>
          <a:p>
            <a:pPr marL="223838" marR="166211" indent="-214313" defTabSz="685783">
              <a:lnSpc>
                <a:spcPts val="1425"/>
              </a:lnSpc>
              <a:buClr>
                <a:srgbClr val="1D4F91"/>
              </a:buClr>
              <a:buFont typeface="Arial" panose="020B0604020202020204" pitchFamily="34" charset="0"/>
              <a:buChar char="•"/>
              <a:tabLst>
                <a:tab pos="223838" algn="l"/>
              </a:tabLst>
            </a:pPr>
            <a:r>
              <a:rPr sz="1200" dirty="0">
                <a:solidFill>
                  <a:srgbClr val="0077C8">
                    <a:lumMod val="75000"/>
                  </a:srgbClr>
                </a:solidFill>
                <a:latin typeface="Arial"/>
                <a:cs typeface="Arial"/>
              </a:rPr>
              <a:t>Additional</a:t>
            </a:r>
            <a:r>
              <a:rPr sz="1200" spc="-26" dirty="0">
                <a:solidFill>
                  <a:srgbClr val="0077C8">
                    <a:lumMod val="75000"/>
                  </a:srgbClr>
                </a:solidFill>
                <a:latin typeface="Arial"/>
                <a:cs typeface="Arial"/>
              </a:rPr>
              <a:t> </a:t>
            </a:r>
            <a:r>
              <a:rPr sz="1200" dirty="0">
                <a:solidFill>
                  <a:srgbClr val="0077C8">
                    <a:lumMod val="75000"/>
                  </a:srgbClr>
                </a:solidFill>
                <a:latin typeface="Arial"/>
                <a:cs typeface="Arial"/>
              </a:rPr>
              <a:t>resources</a:t>
            </a:r>
            <a:r>
              <a:rPr sz="1200" spc="-19" dirty="0">
                <a:solidFill>
                  <a:srgbClr val="0077C8">
                    <a:lumMod val="75000"/>
                  </a:srgbClr>
                </a:solidFill>
                <a:latin typeface="Arial"/>
                <a:cs typeface="Arial"/>
              </a:rPr>
              <a:t> </a:t>
            </a:r>
            <a:r>
              <a:rPr sz="1200" dirty="0">
                <a:solidFill>
                  <a:srgbClr val="0077C8">
                    <a:lumMod val="75000"/>
                  </a:srgbClr>
                </a:solidFill>
                <a:latin typeface="Arial"/>
                <a:cs typeface="Arial"/>
              </a:rPr>
              <a:t>included</a:t>
            </a:r>
            <a:r>
              <a:rPr sz="1200" spc="-26" dirty="0">
                <a:solidFill>
                  <a:srgbClr val="0077C8">
                    <a:lumMod val="75000"/>
                  </a:srgbClr>
                </a:solidFill>
                <a:latin typeface="Arial"/>
                <a:cs typeface="Arial"/>
              </a:rPr>
              <a:t> </a:t>
            </a:r>
            <a:r>
              <a:rPr sz="1200" dirty="0">
                <a:solidFill>
                  <a:srgbClr val="0077C8">
                    <a:lumMod val="75000"/>
                  </a:srgbClr>
                </a:solidFill>
                <a:latin typeface="Arial"/>
                <a:cs typeface="Arial"/>
              </a:rPr>
              <a:t>from</a:t>
            </a:r>
            <a:r>
              <a:rPr sz="1200" spc="-15" dirty="0">
                <a:solidFill>
                  <a:srgbClr val="0077C8">
                    <a:lumMod val="75000"/>
                  </a:srgbClr>
                </a:solidFill>
                <a:latin typeface="Arial"/>
                <a:cs typeface="Arial"/>
              </a:rPr>
              <a:t> </a:t>
            </a:r>
            <a:r>
              <a:rPr sz="1200" b="1" dirty="0">
                <a:solidFill>
                  <a:srgbClr val="0077C8">
                    <a:lumMod val="75000"/>
                  </a:srgbClr>
                </a:solidFill>
                <a:latin typeface="Arial"/>
                <a:cs typeface="Arial"/>
              </a:rPr>
              <a:t>CU</a:t>
            </a:r>
            <a:r>
              <a:rPr sz="1200" b="1" spc="-26" dirty="0">
                <a:solidFill>
                  <a:srgbClr val="0077C8">
                    <a:lumMod val="75000"/>
                  </a:srgbClr>
                </a:solidFill>
                <a:latin typeface="Arial"/>
                <a:cs typeface="Arial"/>
              </a:rPr>
              <a:t> </a:t>
            </a:r>
            <a:r>
              <a:rPr sz="1200" b="1" dirty="0">
                <a:solidFill>
                  <a:srgbClr val="0077C8">
                    <a:lumMod val="75000"/>
                  </a:srgbClr>
                </a:solidFill>
                <a:latin typeface="Arial"/>
                <a:cs typeface="Arial"/>
              </a:rPr>
              <a:t>Work</a:t>
            </a:r>
            <a:r>
              <a:rPr sz="1200" b="1" spc="-23" dirty="0">
                <a:solidFill>
                  <a:srgbClr val="0077C8">
                    <a:lumMod val="75000"/>
                  </a:srgbClr>
                </a:solidFill>
                <a:latin typeface="Arial"/>
                <a:cs typeface="Arial"/>
              </a:rPr>
              <a:t> </a:t>
            </a:r>
            <a:r>
              <a:rPr sz="1200" b="1" dirty="0">
                <a:solidFill>
                  <a:srgbClr val="0077C8">
                    <a:lumMod val="75000"/>
                  </a:srgbClr>
                </a:solidFill>
                <a:latin typeface="Arial"/>
                <a:cs typeface="Arial"/>
              </a:rPr>
              <a:t>|</a:t>
            </a:r>
            <a:r>
              <a:rPr sz="1200" b="1" spc="-19" dirty="0">
                <a:solidFill>
                  <a:srgbClr val="0077C8">
                    <a:lumMod val="75000"/>
                  </a:srgbClr>
                </a:solidFill>
                <a:latin typeface="Arial"/>
                <a:cs typeface="Arial"/>
              </a:rPr>
              <a:t> </a:t>
            </a:r>
            <a:r>
              <a:rPr sz="1200" b="1" spc="-15" dirty="0">
                <a:solidFill>
                  <a:srgbClr val="0077C8">
                    <a:lumMod val="75000"/>
                  </a:srgbClr>
                </a:solidFill>
                <a:latin typeface="Arial"/>
                <a:cs typeface="Arial"/>
              </a:rPr>
              <a:t>Life </a:t>
            </a:r>
            <a:r>
              <a:rPr sz="1200" b="1" dirty="0">
                <a:solidFill>
                  <a:srgbClr val="0077C8">
                    <a:lumMod val="75000"/>
                  </a:srgbClr>
                </a:solidFill>
                <a:latin typeface="Arial"/>
                <a:cs typeface="Arial"/>
              </a:rPr>
              <a:t>and</a:t>
            </a:r>
            <a:r>
              <a:rPr sz="1200" b="1" spc="-8" dirty="0">
                <a:solidFill>
                  <a:srgbClr val="0077C8">
                    <a:lumMod val="75000"/>
                  </a:srgbClr>
                </a:solidFill>
                <a:latin typeface="Arial"/>
                <a:cs typeface="Arial"/>
              </a:rPr>
              <a:t> </a:t>
            </a:r>
            <a:r>
              <a:rPr sz="1200" b="1" spc="-8" dirty="0" err="1">
                <a:solidFill>
                  <a:srgbClr val="0077C8">
                    <a:lumMod val="75000"/>
                  </a:srgbClr>
                </a:solidFill>
                <a:latin typeface="Arial"/>
                <a:cs typeface="Arial"/>
              </a:rPr>
              <a:t>NYP</a:t>
            </a:r>
            <a:r>
              <a:rPr sz="1200" b="1" i="1" spc="-8" dirty="0" err="1">
                <a:solidFill>
                  <a:srgbClr val="0077C8">
                    <a:lumMod val="75000"/>
                  </a:srgbClr>
                </a:solidFill>
                <a:latin typeface="Arial"/>
                <a:cs typeface="Arial"/>
              </a:rPr>
              <a:t>Behealthy</a:t>
            </a:r>
            <a:endParaRPr sz="1200" dirty="0">
              <a:solidFill>
                <a:srgbClr val="0077C8">
                  <a:lumMod val="75000"/>
                </a:srgbClr>
              </a:solidFill>
              <a:latin typeface="Arial"/>
              <a:cs typeface="Arial"/>
            </a:endParaRPr>
          </a:p>
        </p:txBody>
      </p:sp>
      <p:grpSp>
        <p:nvGrpSpPr>
          <p:cNvPr id="4" name="Group 3"/>
          <p:cNvGrpSpPr/>
          <p:nvPr/>
        </p:nvGrpSpPr>
        <p:grpSpPr>
          <a:xfrm>
            <a:off x="6406785" y="3452909"/>
            <a:ext cx="2473048" cy="1170038"/>
            <a:chOff x="6810671" y="2222432"/>
            <a:chExt cx="5021558" cy="2091119"/>
          </a:xfrm>
        </p:grpSpPr>
        <p:pic>
          <p:nvPicPr>
            <p:cNvPr id="5" name="Picture 4">
              <a:extLst>
                <a:ext uri="{FF2B5EF4-FFF2-40B4-BE49-F238E27FC236}">
                  <a16:creationId xmlns:a16="http://schemas.microsoft.com/office/drawing/2014/main" id="{958554AB-F5CC-4004-B56B-C468E8B69F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8226" y="2395525"/>
              <a:ext cx="1918026" cy="1918026"/>
            </a:xfrm>
            <a:prstGeom prst="rect">
              <a:avLst/>
            </a:prstGeom>
          </p:spPr>
        </p:pic>
        <p:sp>
          <p:nvSpPr>
            <p:cNvPr id="6" name="TextBox 5">
              <a:extLst>
                <a:ext uri="{FF2B5EF4-FFF2-40B4-BE49-F238E27FC236}">
                  <a16:creationId xmlns:a16="http://schemas.microsoft.com/office/drawing/2014/main" id="{670EE1AD-B1E1-44B4-AFD8-B2B529F864AC}"/>
                </a:ext>
              </a:extLst>
            </p:cNvPr>
            <p:cNvSpPr txBox="1"/>
            <p:nvPr/>
          </p:nvSpPr>
          <p:spPr>
            <a:xfrm>
              <a:off x="6810671" y="2222432"/>
              <a:ext cx="5021558" cy="453805"/>
            </a:xfrm>
            <a:prstGeom prst="rect">
              <a:avLst/>
            </a:prstGeom>
            <a:noFill/>
          </p:spPr>
          <p:txBody>
            <a:bodyPr wrap="square" rtlCol="0">
              <a:spAutoFit/>
            </a:bodyPr>
            <a:lstStyle/>
            <a:p>
              <a:pPr algn="ctr" defTabSz="685783"/>
              <a:r>
                <a:rPr lang="en-US" sz="1050" b="1" dirty="0">
                  <a:solidFill>
                    <a:srgbClr val="0077C8">
                      <a:lumMod val="75000"/>
                    </a:srgbClr>
                  </a:solidFill>
                  <a:latin typeface="Arial" panose="020B0604020202020204" pitchFamily="34" charset="0"/>
                  <a:cs typeface="Arial" panose="020B0604020202020204" pitchFamily="34" charset="0"/>
                </a:rPr>
                <a:t>QR code to Program’s video library</a:t>
              </a:r>
            </a:p>
          </p:txBody>
        </p:sp>
      </p:grpSp>
      <p:pic>
        <p:nvPicPr>
          <p:cNvPr id="7" name="Picture 6" descr="Image of 3 RN’s practicing mindfulness and yoga stretch together.&#10;">
            <a:extLst>
              <a:ext uri="{FF2B5EF4-FFF2-40B4-BE49-F238E27FC236}">
                <a16:creationId xmlns:a16="http://schemas.microsoft.com/office/drawing/2014/main" id="{16EE3D2E-C30B-41F8-BA8A-2E75C5203A4E}"/>
              </a:ext>
            </a:extLst>
          </p:cNvPr>
          <p:cNvPicPr>
            <a:picLocks noChangeAspect="1"/>
          </p:cNvPicPr>
          <p:nvPr/>
        </p:nvPicPr>
        <p:blipFill>
          <a:blip r:embed="rId3"/>
          <a:stretch>
            <a:fillRect/>
          </a:stretch>
        </p:blipFill>
        <p:spPr>
          <a:xfrm>
            <a:off x="6676005" y="917332"/>
            <a:ext cx="1934607" cy="2197014"/>
          </a:xfrm>
          <a:prstGeom prst="rect">
            <a:avLst/>
          </a:prstGeom>
          <a:ln w="38100">
            <a:solidFill>
              <a:srgbClr val="1D4F91"/>
            </a:solidFill>
          </a:ln>
        </p:spPr>
      </p:pic>
      <p:sp>
        <p:nvSpPr>
          <p:cNvPr id="9" name="object 3"/>
          <p:cNvSpPr txBox="1">
            <a:spLocks/>
          </p:cNvSpPr>
          <p:nvPr/>
        </p:nvSpPr>
        <p:spPr>
          <a:xfrm>
            <a:off x="-915191" y="-95965"/>
            <a:ext cx="9058275" cy="838050"/>
          </a:xfrm>
          <a:prstGeom prst="rect">
            <a:avLst/>
          </a:prstGeom>
        </p:spPr>
        <p:txBody>
          <a:bodyPr vert="horz" wrap="square" lIns="0" tIns="177165" rIns="0" bIns="0" rtlCol="0" anchor="b">
            <a:spAutoFit/>
          </a:bodyPr>
          <a:lstStyle>
            <a:lvl1pPr algn="l" defTabSz="914400" rtl="0" eaLnBrk="1" latinLnBrk="0" hangingPunct="1">
              <a:lnSpc>
                <a:spcPct val="90000"/>
              </a:lnSpc>
              <a:spcBef>
                <a:spcPct val="0"/>
              </a:spcBef>
              <a:buNone/>
              <a:defRPr sz="3600" b="0" i="0" kern="120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pPr marL="1887855" algn="ctr" defTabSz="685800">
              <a:lnSpc>
                <a:spcPct val="100000"/>
              </a:lnSpc>
              <a:spcBef>
                <a:spcPts val="75"/>
              </a:spcBef>
            </a:pPr>
            <a:r>
              <a:rPr lang="en-US" sz="2100" dirty="0">
                <a:solidFill>
                  <a:srgbClr val="0077C8">
                    <a:lumMod val="75000"/>
                  </a:srgbClr>
                </a:solidFill>
              </a:rPr>
              <a:t>Program Content: Healthy Monday for HCPs </a:t>
            </a:r>
          </a:p>
          <a:p>
            <a:pPr marL="1887855" algn="ctr" defTabSz="685800">
              <a:lnSpc>
                <a:spcPct val="100000"/>
              </a:lnSpc>
              <a:spcBef>
                <a:spcPts val="75"/>
              </a:spcBef>
            </a:pPr>
            <a:endParaRPr lang="en-US" sz="2100" dirty="0">
              <a:solidFill>
                <a:srgbClr val="0077C8">
                  <a:lumMod val="75000"/>
                </a:srgbClr>
              </a:solidFill>
            </a:endParaRPr>
          </a:p>
        </p:txBody>
      </p:sp>
      <p:sp>
        <p:nvSpPr>
          <p:cNvPr id="10" name="Footer Placeholder 9"/>
          <p:cNvSpPr>
            <a:spLocks noGrp="1"/>
          </p:cNvSpPr>
          <p:nvPr>
            <p:ph type="ftr" sz="quarter" idx="11"/>
          </p:nvPr>
        </p:nvSpPr>
        <p:spPr/>
        <p:txBody>
          <a:bodyPr/>
          <a:lstStyle/>
          <a:p>
            <a:pPr defTabSz="685783"/>
            <a:endParaRPr lang="en-US" sz="1350" dirty="0">
              <a:solidFill>
                <a:srgbClr val="53565A"/>
              </a:solidFill>
              <a:latin typeface="Times New Roman"/>
            </a:endParaRPr>
          </a:p>
        </p:txBody>
      </p:sp>
      <p:sp>
        <p:nvSpPr>
          <p:cNvPr id="11" name="Slide Number Placeholder 10"/>
          <p:cNvSpPr>
            <a:spLocks noGrp="1"/>
          </p:cNvSpPr>
          <p:nvPr>
            <p:ph type="sldNum" sz="quarter" idx="12"/>
          </p:nvPr>
        </p:nvSpPr>
        <p:spPr/>
        <p:txBody>
          <a:bodyPr/>
          <a:lstStyle/>
          <a:p>
            <a:pPr defTabSz="685783"/>
            <a:fld id="{34DCED6E-7CFF-44FE-8627-4CD6CCCCF4CD}" type="slidenum">
              <a:rPr lang="en-US" sz="1350">
                <a:solidFill>
                  <a:srgbClr val="53565A"/>
                </a:solidFill>
                <a:latin typeface="Times New Roman"/>
              </a:rPr>
              <a:pPr defTabSz="685783"/>
              <a:t>48</a:t>
            </a:fld>
            <a:endParaRPr lang="en-US" sz="1350">
              <a:solidFill>
                <a:srgbClr val="53565A"/>
              </a:solidFill>
              <a:latin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anim calcmode="lin" valueType="num">
                                      <p:cBhvr>
                                        <p:cTn id="3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fade">
                                      <p:cBhvr>
                                        <p:cTn id="36" dur="1000"/>
                                        <p:tgtEl>
                                          <p:spTgt spid="2">
                                            <p:txEl>
                                              <p:pRg st="8" end="8"/>
                                            </p:txEl>
                                          </p:spTgt>
                                        </p:tgtEl>
                                      </p:cBhvr>
                                    </p:animEffect>
                                    <p:anim calcmode="lin" valueType="num">
                                      <p:cBhvr>
                                        <p:cTn id="37"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ED08D7-348D-672C-8A9C-AF1CE873C837}"/>
              </a:ext>
            </a:extLst>
          </p:cNvPr>
          <p:cNvSpPr>
            <a:spLocks noGrp="1"/>
          </p:cNvSpPr>
          <p:nvPr>
            <p:ph type="title"/>
          </p:nvPr>
        </p:nvSpPr>
        <p:spPr>
          <a:xfrm>
            <a:off x="337731" y="0"/>
            <a:ext cx="8686774" cy="453669"/>
          </a:xfrm>
        </p:spPr>
        <p:txBody>
          <a:bodyPr>
            <a:noAutofit/>
          </a:bodyPr>
          <a:lstStyle/>
          <a:p>
            <a:br>
              <a:rPr lang="en-US" sz="2100" b="1" dirty="0">
                <a:solidFill>
                  <a:schemeClr val="tx2">
                    <a:lumMod val="75000"/>
                  </a:schemeClr>
                </a:solidFill>
              </a:rPr>
            </a:br>
            <a:br>
              <a:rPr lang="en-US" sz="2100" b="1" dirty="0">
                <a:solidFill>
                  <a:schemeClr val="tx2">
                    <a:lumMod val="75000"/>
                  </a:schemeClr>
                </a:solidFill>
              </a:rPr>
            </a:br>
            <a:endParaRPr lang="en-US" sz="2100" dirty="0">
              <a:solidFill>
                <a:schemeClr val="tx2">
                  <a:lumMod val="75000"/>
                </a:schemeClr>
              </a:solidFill>
            </a:endParaRPr>
          </a:p>
        </p:txBody>
      </p:sp>
      <p:pic>
        <p:nvPicPr>
          <p:cNvPr id="5" name="Picture 4">
            <a:extLst>
              <a:ext uri="{FF2B5EF4-FFF2-40B4-BE49-F238E27FC236}">
                <a16:creationId xmlns:a16="http://schemas.microsoft.com/office/drawing/2014/main" id="{1F98F373-1545-4B2B-9A1A-D6847B8286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6685" y="2859085"/>
            <a:ext cx="1763462" cy="1726745"/>
          </a:xfrm>
          <a:prstGeom prst="rect">
            <a:avLst/>
          </a:prstGeom>
          <a:noFill/>
          <a:ln w="15875">
            <a:solidFill>
              <a:srgbClr val="0070C0"/>
            </a:solidFill>
          </a:ln>
        </p:spPr>
      </p:pic>
      <p:sp>
        <p:nvSpPr>
          <p:cNvPr id="10" name="Text Placeholder 1">
            <a:extLst>
              <a:ext uri="{FF2B5EF4-FFF2-40B4-BE49-F238E27FC236}">
                <a16:creationId xmlns:a16="http://schemas.microsoft.com/office/drawing/2014/main" id="{FC9EB93E-FBD4-4E83-BAFF-795997D6B308}"/>
              </a:ext>
            </a:extLst>
          </p:cNvPr>
          <p:cNvSpPr txBox="1">
            <a:spLocks/>
          </p:cNvSpPr>
          <p:nvPr/>
        </p:nvSpPr>
        <p:spPr>
          <a:xfrm>
            <a:off x="283179" y="512362"/>
            <a:ext cx="6060472" cy="3432141"/>
          </a:xfrm>
          <a:prstGeom prst="rect">
            <a:avLst/>
          </a:prstGeom>
        </p:spPr>
        <p:txBody>
          <a:bodyPr vert="horz" lIns="0" tIns="34290" rIns="68580" bIns="34290" rtlCol="0">
            <a:noAutofit/>
          </a:bodyPr>
          <a:lstStyle>
            <a:lvl1pPr marL="285750" indent="-285750" algn="l" defTabSz="914400" rtl="0" eaLnBrk="1" latinLnBrk="0" hangingPunct="1">
              <a:lnSpc>
                <a:spcPct val="90000"/>
              </a:lnSpc>
              <a:spcBef>
                <a:spcPts val="600"/>
              </a:spcBef>
              <a:buClr>
                <a:srgbClr val="1D4F91"/>
              </a:buClr>
              <a:buFont typeface="Arial"/>
              <a:buChar char="•"/>
              <a:defRPr sz="20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00150" indent="-285750" algn="l" defTabSz="914400" rtl="0" eaLnBrk="1" latinLnBrk="0" hangingPunct="1">
              <a:lnSpc>
                <a:spcPct val="90000"/>
              </a:lnSpc>
              <a:spcBef>
                <a:spcPts val="600"/>
              </a:spcBef>
              <a:buClr>
                <a:srgbClr val="1D4F91"/>
              </a:buClr>
              <a:buFont typeface="Lucida Grande"/>
              <a:buChar char="-"/>
              <a:defRPr sz="18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450"/>
              </a:spcBef>
              <a:buNone/>
            </a:pPr>
            <a:r>
              <a:rPr lang="en-US" sz="1050" b="1" u="sng" dirty="0">
                <a:solidFill>
                  <a:srgbClr val="0077C8">
                    <a:lumMod val="75000"/>
                  </a:srgbClr>
                </a:solidFill>
              </a:rPr>
              <a:t>Demographics</a:t>
            </a:r>
            <a:endParaRPr lang="en-US" sz="1050" dirty="0">
              <a:solidFill>
                <a:srgbClr val="0077C8">
                  <a:lumMod val="75000"/>
                </a:srgbClr>
              </a:solidFill>
            </a:endParaRPr>
          </a:p>
          <a:p>
            <a:pPr marL="214313" indent="-214313" defTabSz="685800">
              <a:spcBef>
                <a:spcPts val="450"/>
              </a:spcBef>
              <a:buFont typeface="Arial" panose="020B0604020202020204" pitchFamily="34" charset="0"/>
              <a:buChar char="•"/>
            </a:pPr>
            <a:r>
              <a:rPr lang="en-US" sz="1050" dirty="0">
                <a:solidFill>
                  <a:srgbClr val="0077C8">
                    <a:lumMod val="75000"/>
                  </a:srgbClr>
                </a:solidFill>
              </a:rPr>
              <a:t>50% clinical, 50% non-clinical roles</a:t>
            </a:r>
          </a:p>
          <a:p>
            <a:pPr marL="214313" indent="-214313" defTabSz="685800">
              <a:spcBef>
                <a:spcPts val="450"/>
              </a:spcBef>
              <a:buFont typeface="Arial" panose="020B0604020202020204" pitchFamily="34" charset="0"/>
              <a:buChar char="•"/>
            </a:pPr>
            <a:r>
              <a:rPr lang="en-US" sz="1050" dirty="0">
                <a:solidFill>
                  <a:srgbClr val="0077C8">
                    <a:lumMod val="75000"/>
                  </a:srgbClr>
                </a:solidFill>
              </a:rPr>
              <a:t>Mid-age participants</a:t>
            </a:r>
          </a:p>
          <a:p>
            <a:pPr marL="214313" indent="-214313" defTabSz="685800">
              <a:spcBef>
                <a:spcPts val="450"/>
              </a:spcBef>
              <a:buFont typeface="Arial" panose="020B0604020202020204" pitchFamily="34" charset="0"/>
              <a:buChar char="•"/>
            </a:pPr>
            <a:r>
              <a:rPr lang="en-US" sz="1050" dirty="0">
                <a:solidFill>
                  <a:srgbClr val="0077C8">
                    <a:lumMod val="75000"/>
                  </a:srgbClr>
                </a:solidFill>
              </a:rPr>
              <a:t>&lt;25 years in healthcare role</a:t>
            </a:r>
          </a:p>
          <a:p>
            <a:pPr marL="214313" indent="-214313" defTabSz="685800">
              <a:spcBef>
                <a:spcPts val="450"/>
              </a:spcBef>
              <a:buFont typeface="Arial" panose="020B0604020202020204" pitchFamily="34" charset="0"/>
              <a:buChar char="•"/>
            </a:pPr>
            <a:r>
              <a:rPr lang="en-US" sz="1050" dirty="0">
                <a:solidFill>
                  <a:srgbClr val="0077C8">
                    <a:lumMod val="75000"/>
                  </a:srgbClr>
                </a:solidFill>
              </a:rPr>
              <a:t>Majority female and non-Hispanic</a:t>
            </a:r>
          </a:p>
          <a:p>
            <a:pPr marL="214313" indent="-214313" defTabSz="685800">
              <a:spcBef>
                <a:spcPts val="450"/>
              </a:spcBef>
              <a:buFont typeface="Arial" panose="020B0604020202020204" pitchFamily="34" charset="0"/>
              <a:buChar char="•"/>
            </a:pPr>
            <a:r>
              <a:rPr lang="en-US" sz="1050" dirty="0">
                <a:solidFill>
                  <a:srgbClr val="0077C8">
                    <a:lumMod val="75000"/>
                  </a:srgbClr>
                </a:solidFill>
              </a:rPr>
              <a:t>50% white</a:t>
            </a:r>
          </a:p>
          <a:p>
            <a:pPr marL="0" indent="0" defTabSz="685800">
              <a:spcBef>
                <a:spcPts val="450"/>
              </a:spcBef>
              <a:buNone/>
            </a:pPr>
            <a:endParaRPr lang="en-US" sz="1050" dirty="0">
              <a:solidFill>
                <a:srgbClr val="0077C8">
                  <a:lumMod val="75000"/>
                </a:srgbClr>
              </a:solidFill>
            </a:endParaRPr>
          </a:p>
          <a:p>
            <a:pPr marL="0" indent="0" defTabSz="685800">
              <a:spcBef>
                <a:spcPts val="450"/>
              </a:spcBef>
              <a:buNone/>
            </a:pPr>
            <a:r>
              <a:rPr lang="en-US" sz="1050" b="1" u="sng" dirty="0">
                <a:solidFill>
                  <a:srgbClr val="0077C8">
                    <a:lumMod val="75000"/>
                  </a:srgbClr>
                </a:solidFill>
              </a:rPr>
              <a:t>Results</a:t>
            </a:r>
          </a:p>
          <a:p>
            <a:pPr marL="214313" indent="-214313" defTabSz="685800">
              <a:spcBef>
                <a:spcPts val="450"/>
              </a:spcBef>
              <a:buFont typeface="Arial" panose="020B0604020202020204" pitchFamily="34" charset="0"/>
              <a:buChar char="•"/>
            </a:pPr>
            <a:r>
              <a:rPr lang="en-US" sz="1050" dirty="0">
                <a:solidFill>
                  <a:srgbClr val="0077C8">
                    <a:lumMod val="75000"/>
                  </a:srgbClr>
                </a:solidFill>
              </a:rPr>
              <a:t>99 participants completed the post-program retrospective survey—67 answered at least one question and 46 answered demographic questions</a:t>
            </a:r>
          </a:p>
          <a:p>
            <a:pPr marL="214313" indent="-214313" defTabSz="685800">
              <a:spcBef>
                <a:spcPts val="450"/>
              </a:spcBef>
              <a:buFont typeface="Arial" panose="020B0604020202020204" pitchFamily="34" charset="0"/>
              <a:buChar char="•"/>
            </a:pPr>
            <a:r>
              <a:rPr lang="en-US" sz="1050" dirty="0">
                <a:solidFill>
                  <a:srgbClr val="0077C8">
                    <a:lumMod val="75000"/>
                  </a:srgbClr>
                </a:solidFill>
              </a:rPr>
              <a:t>Perceived stress and importance of self-care to well-being were found to be statistically significant self-reported benefits</a:t>
            </a:r>
          </a:p>
          <a:p>
            <a:pPr marL="514350" lvl="1" indent="-171450" defTabSz="685800">
              <a:spcBef>
                <a:spcPts val="375"/>
              </a:spcBef>
              <a:buClr>
                <a:srgbClr val="1D4F91"/>
              </a:buClr>
            </a:pPr>
            <a:r>
              <a:rPr lang="en-US" sz="1050" dirty="0">
                <a:solidFill>
                  <a:srgbClr val="0077C8">
                    <a:lumMod val="75000"/>
                  </a:srgbClr>
                </a:solidFill>
              </a:rPr>
              <a:t>Mean score for perceived stress: 1.61 to 1.48 (range: 0 – 4)</a:t>
            </a:r>
          </a:p>
          <a:p>
            <a:pPr marL="514350" lvl="1" indent="-171450" defTabSz="685800">
              <a:spcBef>
                <a:spcPts val="375"/>
              </a:spcBef>
              <a:buClr>
                <a:srgbClr val="1D4F91"/>
              </a:buClr>
            </a:pPr>
            <a:r>
              <a:rPr lang="en-US" sz="1050" dirty="0">
                <a:solidFill>
                  <a:srgbClr val="0077C8">
                    <a:lumMod val="75000"/>
                  </a:srgbClr>
                </a:solidFill>
              </a:rPr>
              <a:t>Importance of self-care to well-being: percentage after program was completed is higher for ‘extremely’ category (33.3% to 48.9%)</a:t>
            </a:r>
          </a:p>
          <a:p>
            <a:pPr marL="214313" indent="-214313" defTabSz="685800">
              <a:spcBef>
                <a:spcPts val="450"/>
              </a:spcBef>
            </a:pPr>
            <a:r>
              <a:rPr lang="en-US" sz="1050" dirty="0">
                <a:solidFill>
                  <a:srgbClr val="0077C8">
                    <a:lumMod val="75000"/>
                  </a:srgbClr>
                </a:solidFill>
              </a:rPr>
              <a:t>Participants rated their likelihood to recommend the program to a friend or colleague at an average score of 6.02 (range: 0 – 10)</a:t>
            </a:r>
          </a:p>
          <a:p>
            <a:pPr marL="0" indent="0" defTabSz="685800">
              <a:spcBef>
                <a:spcPts val="450"/>
              </a:spcBef>
              <a:buNone/>
            </a:pPr>
            <a:endParaRPr lang="en-US" sz="1050" dirty="0">
              <a:solidFill>
                <a:srgbClr val="0077C8">
                  <a:lumMod val="75000"/>
                </a:srgbClr>
              </a:solidFill>
            </a:endParaRPr>
          </a:p>
          <a:p>
            <a:pPr marL="0" indent="0" defTabSz="685800">
              <a:spcBef>
                <a:spcPts val="450"/>
              </a:spcBef>
              <a:buNone/>
            </a:pPr>
            <a:r>
              <a:rPr lang="en-US" sz="1050" b="1" u="sng" dirty="0">
                <a:solidFill>
                  <a:srgbClr val="0077C8">
                    <a:lumMod val="75000"/>
                  </a:srgbClr>
                </a:solidFill>
              </a:rPr>
              <a:t>Engagement</a:t>
            </a:r>
            <a:endParaRPr lang="en-US" sz="1050" dirty="0">
              <a:solidFill>
                <a:srgbClr val="0077C8">
                  <a:lumMod val="75000"/>
                </a:srgbClr>
              </a:solidFill>
            </a:endParaRPr>
          </a:p>
          <a:p>
            <a:pPr marL="128588" indent="-128588" defTabSz="685800">
              <a:spcBef>
                <a:spcPts val="450"/>
              </a:spcBef>
              <a:buFont typeface="Arial" panose="020B0604020202020204" pitchFamily="34" charset="0"/>
              <a:buChar char="•"/>
            </a:pPr>
            <a:r>
              <a:rPr lang="en-US" sz="1050" dirty="0">
                <a:solidFill>
                  <a:srgbClr val="0077C8">
                    <a:lumMod val="75000"/>
                  </a:srgbClr>
                </a:solidFill>
              </a:rPr>
              <a:t>Web page visits: 3,444</a:t>
            </a:r>
          </a:p>
          <a:p>
            <a:pPr marL="128588" indent="-128588" defTabSz="685800">
              <a:spcBef>
                <a:spcPts val="450"/>
              </a:spcBef>
              <a:buFont typeface="Arial" panose="020B0604020202020204" pitchFamily="34" charset="0"/>
              <a:buChar char="•"/>
            </a:pPr>
            <a:r>
              <a:rPr lang="en-US" sz="1050" dirty="0">
                <a:solidFill>
                  <a:srgbClr val="0077C8">
                    <a:lumMod val="75000"/>
                  </a:srgbClr>
                </a:solidFill>
              </a:rPr>
              <a:t>Video views: 438</a:t>
            </a:r>
          </a:p>
          <a:p>
            <a:pPr marL="128588" indent="-128588" defTabSz="685800">
              <a:spcBef>
                <a:spcPts val="450"/>
              </a:spcBef>
              <a:buFont typeface="Arial" panose="020B0604020202020204" pitchFamily="34" charset="0"/>
              <a:buChar char="•"/>
            </a:pPr>
            <a:r>
              <a:rPr lang="en-US" sz="1050" dirty="0">
                <a:solidFill>
                  <a:srgbClr val="0077C8">
                    <a:lumMod val="75000"/>
                  </a:srgbClr>
                </a:solidFill>
              </a:rPr>
              <a:t> </a:t>
            </a:r>
          </a:p>
          <a:p>
            <a:pPr marL="0" indent="0" defTabSz="685800">
              <a:spcBef>
                <a:spcPts val="450"/>
              </a:spcBef>
              <a:buNone/>
            </a:pPr>
            <a:endParaRPr lang="en-US" sz="1050" dirty="0">
              <a:solidFill>
                <a:srgbClr val="0077C8">
                  <a:lumMod val="75000"/>
                </a:srgbClr>
              </a:solidFill>
            </a:endParaRPr>
          </a:p>
        </p:txBody>
      </p:sp>
      <p:pic>
        <p:nvPicPr>
          <p:cNvPr id="13" name="Picture 12" descr="P:\Onco\Center for Comprehensive Wellness\CCW Studies\Healthy Monday AAAS6653\Ashley &amp; MB\Week 4 - Anger .png">
            <a:extLst>
              <a:ext uri="{FF2B5EF4-FFF2-40B4-BE49-F238E27FC236}">
                <a16:creationId xmlns:a16="http://schemas.microsoft.com/office/drawing/2014/main" id="{FC8F5C14-E9A1-4094-B85A-389DF6E7B8D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6685" y="657469"/>
            <a:ext cx="1763462" cy="2115890"/>
          </a:xfrm>
          <a:prstGeom prst="rect">
            <a:avLst/>
          </a:prstGeom>
          <a:noFill/>
          <a:ln w="15875">
            <a:solidFill>
              <a:srgbClr val="0070C0"/>
            </a:solidFill>
          </a:ln>
        </p:spPr>
      </p:pic>
      <p:sp>
        <p:nvSpPr>
          <p:cNvPr id="12" name="object 3"/>
          <p:cNvSpPr txBox="1">
            <a:spLocks/>
          </p:cNvSpPr>
          <p:nvPr/>
        </p:nvSpPr>
        <p:spPr>
          <a:xfrm>
            <a:off x="-1045982" y="-58449"/>
            <a:ext cx="9058275" cy="502061"/>
          </a:xfrm>
          <a:prstGeom prst="rect">
            <a:avLst/>
          </a:prstGeom>
        </p:spPr>
        <p:txBody>
          <a:bodyPr vert="horz" wrap="square" lIns="0" tIns="177165" rIns="0" bIns="0" rtlCol="0" anchor="b">
            <a:spAutoFit/>
          </a:bodyPr>
          <a:lstStyle>
            <a:lvl1pPr algn="l" defTabSz="914400" rtl="0" eaLnBrk="1" latinLnBrk="0" hangingPunct="1">
              <a:lnSpc>
                <a:spcPct val="90000"/>
              </a:lnSpc>
              <a:spcBef>
                <a:spcPct val="0"/>
              </a:spcBef>
              <a:buNone/>
              <a:defRPr sz="3600" b="0" i="0" kern="120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pPr marL="1887855" algn="ctr" defTabSz="685800">
              <a:lnSpc>
                <a:spcPct val="100000"/>
              </a:lnSpc>
              <a:spcBef>
                <a:spcPts val="75"/>
              </a:spcBef>
            </a:pPr>
            <a:r>
              <a:rPr lang="en-US" sz="2100" dirty="0">
                <a:solidFill>
                  <a:srgbClr val="0077C8">
                    <a:lumMod val="75000"/>
                  </a:srgbClr>
                </a:solidFill>
              </a:rPr>
              <a:t>Results: Healthy Monday for HCPs</a:t>
            </a:r>
          </a:p>
        </p:txBody>
      </p:sp>
    </p:spTree>
    <p:extLst>
      <p:ext uri="{BB962C8B-B14F-4D97-AF65-F5344CB8AC3E}">
        <p14:creationId xmlns:p14="http://schemas.microsoft.com/office/powerpoint/2010/main" val="90427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anim calcmode="lin" valueType="num">
                                      <p:cBhvr>
                                        <p:cTn id="1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000"/>
                                        <p:tgtEl>
                                          <p:spTgt spid="10">
                                            <p:txEl>
                                              <p:pRg st="3" end="3"/>
                                            </p:txEl>
                                          </p:spTgt>
                                        </p:tgtEl>
                                      </p:cBhvr>
                                    </p:animEffect>
                                    <p:anim calcmode="lin" valueType="num">
                                      <p:cBhvr>
                                        <p:cTn id="23"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1000"/>
                                        <p:tgtEl>
                                          <p:spTgt spid="10">
                                            <p:txEl>
                                              <p:pRg st="4" end="4"/>
                                            </p:txEl>
                                          </p:spTgt>
                                        </p:tgtEl>
                                      </p:cBhvr>
                                    </p:animEffect>
                                    <p:anim calcmode="lin" valueType="num">
                                      <p:cBhvr>
                                        <p:cTn id="28"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1000"/>
                                        <p:tgtEl>
                                          <p:spTgt spid="10">
                                            <p:txEl>
                                              <p:pRg st="5" end="5"/>
                                            </p:txEl>
                                          </p:spTgt>
                                        </p:tgtEl>
                                      </p:cBhvr>
                                    </p:animEffect>
                                    <p:anim calcmode="lin" valueType="num">
                                      <p:cBhvr>
                                        <p:cTn id="3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animEffect transition="in" filter="fade">
                                      <p:cBhvr>
                                        <p:cTn id="39" dur="1000"/>
                                        <p:tgtEl>
                                          <p:spTgt spid="10">
                                            <p:txEl>
                                              <p:pRg st="7" end="7"/>
                                            </p:txEl>
                                          </p:spTgt>
                                        </p:tgtEl>
                                      </p:cBhvr>
                                    </p:animEffect>
                                    <p:anim calcmode="lin" valueType="num">
                                      <p:cBhvr>
                                        <p:cTn id="40"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xEl>
                                              <p:pRg st="8" end="8"/>
                                            </p:txEl>
                                          </p:spTgt>
                                        </p:tgtEl>
                                        <p:attrNameLst>
                                          <p:attrName>style.visibility</p:attrName>
                                        </p:attrNameLst>
                                      </p:cBhvr>
                                      <p:to>
                                        <p:strVal val="visible"/>
                                      </p:to>
                                    </p:set>
                                    <p:animEffect transition="in" filter="fade">
                                      <p:cBhvr>
                                        <p:cTn id="44" dur="1000"/>
                                        <p:tgtEl>
                                          <p:spTgt spid="10">
                                            <p:txEl>
                                              <p:pRg st="8" end="8"/>
                                            </p:txEl>
                                          </p:spTgt>
                                        </p:tgtEl>
                                      </p:cBhvr>
                                    </p:animEffect>
                                    <p:anim calcmode="lin" valueType="num">
                                      <p:cBhvr>
                                        <p:cTn id="45"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10">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0">
                                            <p:txEl>
                                              <p:pRg st="9" end="9"/>
                                            </p:txEl>
                                          </p:spTgt>
                                        </p:tgtEl>
                                        <p:attrNameLst>
                                          <p:attrName>style.visibility</p:attrName>
                                        </p:attrNameLst>
                                      </p:cBhvr>
                                      <p:to>
                                        <p:strVal val="visible"/>
                                      </p:to>
                                    </p:set>
                                    <p:animEffect transition="in" filter="fade">
                                      <p:cBhvr>
                                        <p:cTn id="51" dur="1000"/>
                                        <p:tgtEl>
                                          <p:spTgt spid="10">
                                            <p:txEl>
                                              <p:pRg st="9" end="9"/>
                                            </p:txEl>
                                          </p:spTgt>
                                        </p:tgtEl>
                                      </p:cBhvr>
                                    </p:animEffect>
                                    <p:anim calcmode="lin" valueType="num">
                                      <p:cBhvr>
                                        <p:cTn id="52" dur="10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53" dur="1000" fill="hold"/>
                                        <p:tgtEl>
                                          <p:spTgt spid="10">
                                            <p:txEl>
                                              <p:pRg st="9" end="9"/>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0">
                                            <p:txEl>
                                              <p:pRg st="10" end="10"/>
                                            </p:txEl>
                                          </p:spTgt>
                                        </p:tgtEl>
                                        <p:attrNameLst>
                                          <p:attrName>style.visibility</p:attrName>
                                        </p:attrNameLst>
                                      </p:cBhvr>
                                      <p:to>
                                        <p:strVal val="visible"/>
                                      </p:to>
                                    </p:set>
                                    <p:animEffect transition="in" filter="fade">
                                      <p:cBhvr>
                                        <p:cTn id="56" dur="1000"/>
                                        <p:tgtEl>
                                          <p:spTgt spid="10">
                                            <p:txEl>
                                              <p:pRg st="10" end="10"/>
                                            </p:txEl>
                                          </p:spTgt>
                                        </p:tgtEl>
                                      </p:cBhvr>
                                    </p:animEffect>
                                    <p:anim calcmode="lin" valueType="num">
                                      <p:cBhvr>
                                        <p:cTn id="57" dur="10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
                                            <p:txEl>
                                              <p:pRg st="11" end="11"/>
                                            </p:txEl>
                                          </p:spTgt>
                                        </p:tgtEl>
                                        <p:attrNameLst>
                                          <p:attrName>style.visibility</p:attrName>
                                        </p:attrNameLst>
                                      </p:cBhvr>
                                      <p:to>
                                        <p:strVal val="visible"/>
                                      </p:to>
                                    </p:set>
                                    <p:animEffect transition="in" filter="fade">
                                      <p:cBhvr>
                                        <p:cTn id="63" dur="1000"/>
                                        <p:tgtEl>
                                          <p:spTgt spid="10">
                                            <p:txEl>
                                              <p:pRg st="11" end="11"/>
                                            </p:txEl>
                                          </p:spTgt>
                                        </p:tgtEl>
                                      </p:cBhvr>
                                    </p:animEffect>
                                    <p:anim calcmode="lin" valueType="num">
                                      <p:cBhvr>
                                        <p:cTn id="64" dur="1000" fill="hold"/>
                                        <p:tgtEl>
                                          <p:spTgt spid="10">
                                            <p:txEl>
                                              <p:pRg st="11" end="11"/>
                                            </p:txEl>
                                          </p:spTgt>
                                        </p:tgtEl>
                                        <p:attrNameLst>
                                          <p:attrName>ppt_x</p:attrName>
                                        </p:attrNameLst>
                                      </p:cBhvr>
                                      <p:tavLst>
                                        <p:tav tm="0">
                                          <p:val>
                                            <p:strVal val="#ppt_x"/>
                                          </p:val>
                                        </p:tav>
                                        <p:tav tm="100000">
                                          <p:val>
                                            <p:strVal val="#ppt_x"/>
                                          </p:val>
                                        </p:tav>
                                      </p:tavLst>
                                    </p:anim>
                                    <p:anim calcmode="lin" valueType="num">
                                      <p:cBhvr>
                                        <p:cTn id="65" dur="1000" fill="hold"/>
                                        <p:tgtEl>
                                          <p:spTgt spid="10">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0">
                                            <p:txEl>
                                              <p:pRg st="12" end="12"/>
                                            </p:txEl>
                                          </p:spTgt>
                                        </p:tgtEl>
                                        <p:attrNameLst>
                                          <p:attrName>style.visibility</p:attrName>
                                        </p:attrNameLst>
                                      </p:cBhvr>
                                      <p:to>
                                        <p:strVal val="visible"/>
                                      </p:to>
                                    </p:set>
                                    <p:animEffect transition="in" filter="fade">
                                      <p:cBhvr>
                                        <p:cTn id="70" dur="1000"/>
                                        <p:tgtEl>
                                          <p:spTgt spid="10">
                                            <p:txEl>
                                              <p:pRg st="12" end="12"/>
                                            </p:txEl>
                                          </p:spTgt>
                                        </p:tgtEl>
                                      </p:cBhvr>
                                    </p:animEffect>
                                    <p:anim calcmode="lin" valueType="num">
                                      <p:cBhvr>
                                        <p:cTn id="71" dur="1000" fill="hold"/>
                                        <p:tgtEl>
                                          <p:spTgt spid="10">
                                            <p:txEl>
                                              <p:pRg st="12" end="12"/>
                                            </p:txEl>
                                          </p:spTgt>
                                        </p:tgtEl>
                                        <p:attrNameLst>
                                          <p:attrName>ppt_x</p:attrName>
                                        </p:attrNameLst>
                                      </p:cBhvr>
                                      <p:tavLst>
                                        <p:tav tm="0">
                                          <p:val>
                                            <p:strVal val="#ppt_x"/>
                                          </p:val>
                                        </p:tav>
                                        <p:tav tm="100000">
                                          <p:val>
                                            <p:strVal val="#ppt_x"/>
                                          </p:val>
                                        </p:tav>
                                      </p:tavLst>
                                    </p:anim>
                                    <p:anim calcmode="lin" valueType="num">
                                      <p:cBhvr>
                                        <p:cTn id="72" dur="1000" fill="hold"/>
                                        <p:tgtEl>
                                          <p:spTgt spid="10">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0">
                                            <p:txEl>
                                              <p:pRg st="14" end="14"/>
                                            </p:txEl>
                                          </p:spTgt>
                                        </p:tgtEl>
                                        <p:attrNameLst>
                                          <p:attrName>style.visibility</p:attrName>
                                        </p:attrNameLst>
                                      </p:cBhvr>
                                      <p:to>
                                        <p:strVal val="visible"/>
                                      </p:to>
                                    </p:set>
                                    <p:animEffect transition="in" filter="fade">
                                      <p:cBhvr>
                                        <p:cTn id="77" dur="1000"/>
                                        <p:tgtEl>
                                          <p:spTgt spid="10">
                                            <p:txEl>
                                              <p:pRg st="14" end="14"/>
                                            </p:txEl>
                                          </p:spTgt>
                                        </p:tgtEl>
                                      </p:cBhvr>
                                    </p:animEffect>
                                    <p:anim calcmode="lin" valueType="num">
                                      <p:cBhvr>
                                        <p:cTn id="78" dur="1000" fill="hold"/>
                                        <p:tgtEl>
                                          <p:spTgt spid="10">
                                            <p:txEl>
                                              <p:pRg st="14" end="14"/>
                                            </p:txEl>
                                          </p:spTgt>
                                        </p:tgtEl>
                                        <p:attrNameLst>
                                          <p:attrName>ppt_x</p:attrName>
                                        </p:attrNameLst>
                                      </p:cBhvr>
                                      <p:tavLst>
                                        <p:tav tm="0">
                                          <p:val>
                                            <p:strVal val="#ppt_x"/>
                                          </p:val>
                                        </p:tav>
                                        <p:tav tm="100000">
                                          <p:val>
                                            <p:strVal val="#ppt_x"/>
                                          </p:val>
                                        </p:tav>
                                      </p:tavLst>
                                    </p:anim>
                                    <p:anim calcmode="lin" valueType="num">
                                      <p:cBhvr>
                                        <p:cTn id="79" dur="1000" fill="hold"/>
                                        <p:tgtEl>
                                          <p:spTgt spid="10">
                                            <p:txEl>
                                              <p:pRg st="14" end="14"/>
                                            </p:txEl>
                                          </p:spTgt>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0">
                                            <p:txEl>
                                              <p:pRg st="15" end="15"/>
                                            </p:txEl>
                                          </p:spTgt>
                                        </p:tgtEl>
                                        <p:attrNameLst>
                                          <p:attrName>style.visibility</p:attrName>
                                        </p:attrNameLst>
                                      </p:cBhvr>
                                      <p:to>
                                        <p:strVal val="visible"/>
                                      </p:to>
                                    </p:set>
                                    <p:animEffect transition="in" filter="fade">
                                      <p:cBhvr>
                                        <p:cTn id="82" dur="1000"/>
                                        <p:tgtEl>
                                          <p:spTgt spid="10">
                                            <p:txEl>
                                              <p:pRg st="15" end="15"/>
                                            </p:txEl>
                                          </p:spTgt>
                                        </p:tgtEl>
                                      </p:cBhvr>
                                    </p:animEffect>
                                    <p:anim calcmode="lin" valueType="num">
                                      <p:cBhvr>
                                        <p:cTn id="83" dur="1000" fill="hold"/>
                                        <p:tgtEl>
                                          <p:spTgt spid="10">
                                            <p:txEl>
                                              <p:pRg st="15" end="15"/>
                                            </p:txEl>
                                          </p:spTgt>
                                        </p:tgtEl>
                                        <p:attrNameLst>
                                          <p:attrName>ppt_x</p:attrName>
                                        </p:attrNameLst>
                                      </p:cBhvr>
                                      <p:tavLst>
                                        <p:tav tm="0">
                                          <p:val>
                                            <p:strVal val="#ppt_x"/>
                                          </p:val>
                                        </p:tav>
                                        <p:tav tm="100000">
                                          <p:val>
                                            <p:strVal val="#ppt_x"/>
                                          </p:val>
                                        </p:tav>
                                      </p:tavLst>
                                    </p:anim>
                                    <p:anim calcmode="lin" valueType="num">
                                      <p:cBhvr>
                                        <p:cTn id="84" dur="1000" fill="hold"/>
                                        <p:tgtEl>
                                          <p:spTgt spid="10">
                                            <p:txEl>
                                              <p:pRg st="15" end="15"/>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0">
                                            <p:txEl>
                                              <p:pRg st="16" end="16"/>
                                            </p:txEl>
                                          </p:spTgt>
                                        </p:tgtEl>
                                        <p:attrNameLst>
                                          <p:attrName>style.visibility</p:attrName>
                                        </p:attrNameLst>
                                      </p:cBhvr>
                                      <p:to>
                                        <p:strVal val="visible"/>
                                      </p:to>
                                    </p:set>
                                    <p:animEffect transition="in" filter="fade">
                                      <p:cBhvr>
                                        <p:cTn id="87" dur="1000"/>
                                        <p:tgtEl>
                                          <p:spTgt spid="10">
                                            <p:txEl>
                                              <p:pRg st="16" end="16"/>
                                            </p:txEl>
                                          </p:spTgt>
                                        </p:tgtEl>
                                      </p:cBhvr>
                                    </p:animEffect>
                                    <p:anim calcmode="lin" valueType="num">
                                      <p:cBhvr>
                                        <p:cTn id="88" dur="1000" fill="hold"/>
                                        <p:tgtEl>
                                          <p:spTgt spid="10">
                                            <p:txEl>
                                              <p:pRg st="16" end="16"/>
                                            </p:txEl>
                                          </p:spTgt>
                                        </p:tgtEl>
                                        <p:attrNameLst>
                                          <p:attrName>ppt_x</p:attrName>
                                        </p:attrNameLst>
                                      </p:cBhvr>
                                      <p:tavLst>
                                        <p:tav tm="0">
                                          <p:val>
                                            <p:strVal val="#ppt_x"/>
                                          </p:val>
                                        </p:tav>
                                        <p:tav tm="100000">
                                          <p:val>
                                            <p:strVal val="#ppt_x"/>
                                          </p:val>
                                        </p:tav>
                                      </p:tavLst>
                                    </p:anim>
                                    <p:anim calcmode="lin" valueType="num">
                                      <p:cBhvr>
                                        <p:cTn id="89" dur="1000" fill="hold"/>
                                        <p:tgtEl>
                                          <p:spTgt spid="10">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872463A8-DE49-48A3-882E-335B3EDAD9AA}"/>
              </a:ext>
            </a:extLst>
          </p:cNvPr>
          <p:cNvSpPr>
            <a:spLocks noGrp="1"/>
          </p:cNvSpPr>
          <p:nvPr>
            <p:ph type="subTitle" idx="4294967295"/>
          </p:nvPr>
        </p:nvSpPr>
        <p:spPr>
          <a:xfrm>
            <a:off x="508000" y="1552575"/>
            <a:ext cx="7587129" cy="561975"/>
          </a:xfrm>
        </p:spPr>
        <p:txBody>
          <a:bodyPr/>
          <a:lstStyle/>
          <a:p>
            <a:r>
              <a:rPr lang="en-US" sz="2800" dirty="0">
                <a:solidFill>
                  <a:schemeClr val="tx1"/>
                </a:solidFill>
              </a:rPr>
              <a:t>Thank you to Helaine and the late Sid Lerner for their generous financial support for these programs.</a:t>
            </a:r>
          </a:p>
          <a:p>
            <a:endParaRPr lang="en-US" sz="2800" dirty="0"/>
          </a:p>
        </p:txBody>
      </p:sp>
      <p:sp>
        <p:nvSpPr>
          <p:cNvPr id="10" name="Rectangle 9">
            <a:extLst>
              <a:ext uri="{FF2B5EF4-FFF2-40B4-BE49-F238E27FC236}">
                <a16:creationId xmlns:a16="http://schemas.microsoft.com/office/drawing/2014/main" id="{0A65DC61-4B28-4B90-B264-DEEE7DED41B2}"/>
              </a:ext>
            </a:extLst>
          </p:cNvPr>
          <p:cNvSpPr/>
          <p:nvPr/>
        </p:nvSpPr>
        <p:spPr>
          <a:xfrm>
            <a:off x="289483" y="4277922"/>
            <a:ext cx="1203884" cy="657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170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7DE30C-B73B-15C9-1866-659C4C1897FC}"/>
              </a:ext>
            </a:extLst>
          </p:cNvPr>
          <p:cNvSpPr>
            <a:spLocks noGrp="1"/>
          </p:cNvSpPr>
          <p:nvPr>
            <p:ph type="body" sz="quarter" idx="16"/>
          </p:nvPr>
        </p:nvSpPr>
        <p:spPr>
          <a:xfrm>
            <a:off x="81395" y="422001"/>
            <a:ext cx="5118803" cy="4524045"/>
          </a:xfrm>
        </p:spPr>
        <p:txBody>
          <a:bodyPr>
            <a:noAutofit/>
          </a:bodyPr>
          <a:lstStyle/>
          <a:p>
            <a:endParaRPr lang="en-US" sz="1200" i="1" dirty="0">
              <a:solidFill>
                <a:schemeClr val="tx2">
                  <a:lumMod val="75000"/>
                </a:schemeClr>
              </a:solidFill>
            </a:endParaRPr>
          </a:p>
          <a:p>
            <a:pPr marL="0" indent="0">
              <a:buNone/>
            </a:pPr>
            <a:endParaRPr lang="en-US" sz="1200" u="sng" dirty="0">
              <a:solidFill>
                <a:schemeClr val="tx2">
                  <a:lumMod val="75000"/>
                </a:schemeClr>
              </a:solidFill>
            </a:endParaRPr>
          </a:p>
          <a:p>
            <a:pPr marL="0" indent="0">
              <a:buNone/>
            </a:pPr>
            <a:endParaRPr lang="en-US" sz="1050" dirty="0">
              <a:solidFill>
                <a:schemeClr val="tx2">
                  <a:lumMod val="75000"/>
                </a:schemeClr>
              </a:solidFill>
            </a:endParaRPr>
          </a:p>
          <a:p>
            <a:pPr marL="0" indent="0">
              <a:buNone/>
            </a:pPr>
            <a:r>
              <a:rPr lang="en-US" sz="1050" i="1" dirty="0">
                <a:solidFill>
                  <a:schemeClr val="tx2">
                    <a:lumMod val="75000"/>
                  </a:schemeClr>
                </a:solidFill>
              </a:rPr>
              <a:t>~</a:t>
            </a:r>
            <a:r>
              <a:rPr lang="en-US" sz="1050" dirty="0">
                <a:solidFill>
                  <a:schemeClr val="tx2">
                    <a:lumMod val="75000"/>
                  </a:schemeClr>
                </a:solidFill>
              </a:rPr>
              <a:t>Developed in response to the Pediatric Resident Well-Being Committee’s request for more in-depth training on integrative therapies for self-care around sleep</a:t>
            </a:r>
            <a:br>
              <a:rPr lang="en-US" sz="1050" i="1" u="sng" dirty="0">
                <a:solidFill>
                  <a:schemeClr val="tx2">
                    <a:lumMod val="75000"/>
                  </a:schemeClr>
                </a:solidFill>
              </a:rPr>
            </a:br>
            <a:endParaRPr lang="en-US" sz="1200" u="sng" dirty="0">
              <a:solidFill>
                <a:schemeClr val="tx2">
                  <a:lumMod val="75000"/>
                </a:schemeClr>
              </a:solidFill>
            </a:endParaRPr>
          </a:p>
          <a:p>
            <a:pPr marL="0" indent="0">
              <a:buNone/>
            </a:pPr>
            <a:r>
              <a:rPr lang="en-US" sz="1050" u="sng" dirty="0">
                <a:solidFill>
                  <a:schemeClr val="tx2">
                    <a:lumMod val="75000"/>
                  </a:schemeClr>
                </a:solidFill>
              </a:rPr>
              <a:t>Objectives</a:t>
            </a:r>
          </a:p>
          <a:p>
            <a:pPr marL="0" indent="0">
              <a:buNone/>
            </a:pPr>
            <a:r>
              <a:rPr lang="en-US" sz="1050" dirty="0">
                <a:solidFill>
                  <a:schemeClr val="tx2">
                    <a:lumMod val="75000"/>
                  </a:schemeClr>
                </a:solidFill>
              </a:rPr>
              <a:t>To characterize the implementation of the REST Program, including participants’ engagement with different components over the 12-week period:</a:t>
            </a:r>
          </a:p>
          <a:p>
            <a:pPr lvl="1"/>
            <a:r>
              <a:rPr lang="en-US" sz="1050" dirty="0">
                <a:solidFill>
                  <a:schemeClr val="tx2">
                    <a:lumMod val="75000"/>
                  </a:schemeClr>
                </a:solidFill>
              </a:rPr>
              <a:t>Participation rates (e.g., % of those invited who engaged with at least one element of the program</a:t>
            </a:r>
          </a:p>
          <a:p>
            <a:pPr lvl="1"/>
            <a:r>
              <a:rPr lang="en-US" sz="1050" dirty="0">
                <a:solidFill>
                  <a:schemeClr val="tx2">
                    <a:lumMod val="75000"/>
                  </a:schemeClr>
                </a:solidFill>
              </a:rPr>
              <a:t>Characteristic of participants’ (e.g., years in training, gender, race/ethnicity)</a:t>
            </a:r>
          </a:p>
          <a:p>
            <a:pPr lvl="1"/>
            <a:r>
              <a:rPr lang="en-US" sz="1050" dirty="0">
                <a:solidFill>
                  <a:schemeClr val="tx2">
                    <a:lumMod val="75000"/>
                  </a:schemeClr>
                </a:solidFill>
              </a:rPr>
              <a:t>Engagement with program elements, including: Sleep tips, Videos on integrative sleep practices, and Patient resources</a:t>
            </a:r>
          </a:p>
          <a:p>
            <a:pPr lvl="1"/>
            <a:endParaRPr lang="en-US" sz="1050" dirty="0">
              <a:solidFill>
                <a:schemeClr val="tx2">
                  <a:lumMod val="75000"/>
                </a:schemeClr>
              </a:solidFill>
            </a:endParaRPr>
          </a:p>
          <a:p>
            <a:pPr marL="0" indent="0">
              <a:buNone/>
            </a:pPr>
            <a:r>
              <a:rPr lang="en-US" sz="1050" u="sng" dirty="0">
                <a:solidFill>
                  <a:schemeClr val="tx2">
                    <a:lumMod val="75000"/>
                  </a:schemeClr>
                </a:solidFill>
              </a:rPr>
              <a:t>Methods</a:t>
            </a:r>
          </a:p>
          <a:p>
            <a:pPr marL="0" indent="0">
              <a:buNone/>
            </a:pPr>
            <a:r>
              <a:rPr lang="en-US" sz="1050" b="1" dirty="0">
                <a:solidFill>
                  <a:schemeClr val="tx2">
                    <a:lumMod val="75000"/>
                  </a:schemeClr>
                </a:solidFill>
              </a:rPr>
              <a:t>Recruitment, Enrollment, and Pre &amp; Post Program Survey</a:t>
            </a:r>
          </a:p>
          <a:p>
            <a:pPr lvl="1"/>
            <a:r>
              <a:rPr lang="en-US" sz="1050" dirty="0">
                <a:solidFill>
                  <a:schemeClr val="tx2">
                    <a:lumMod val="75000"/>
                  </a:schemeClr>
                </a:solidFill>
              </a:rPr>
              <a:t>2 Emails - linking to enrollment and pre-program survey</a:t>
            </a:r>
          </a:p>
          <a:p>
            <a:pPr lvl="1"/>
            <a:r>
              <a:rPr lang="en-US" sz="1050" dirty="0">
                <a:solidFill>
                  <a:schemeClr val="tx2">
                    <a:lumMod val="75000"/>
                  </a:schemeClr>
                </a:solidFill>
              </a:rPr>
              <a:t>Flyers and Power Point Slide with QR code displayed in Resident locations</a:t>
            </a:r>
          </a:p>
          <a:p>
            <a:pPr lvl="1"/>
            <a:r>
              <a:rPr lang="en-US" sz="1050" dirty="0">
                <a:solidFill>
                  <a:schemeClr val="tx2">
                    <a:lumMod val="75000"/>
                  </a:schemeClr>
                </a:solidFill>
              </a:rPr>
              <a:t>Perceived Stress Scale Short Form (4-items)</a:t>
            </a:r>
          </a:p>
          <a:p>
            <a:pPr lvl="1"/>
            <a:r>
              <a:rPr lang="en-US" sz="1050" dirty="0">
                <a:solidFill>
                  <a:schemeClr val="tx2">
                    <a:lumMod val="75000"/>
                  </a:schemeClr>
                </a:solidFill>
              </a:rPr>
              <a:t>PROMIS Sleep-Related Impairment Scale (8-items)</a:t>
            </a:r>
          </a:p>
          <a:p>
            <a:pPr lvl="1"/>
            <a:r>
              <a:rPr lang="en-US" sz="1050" dirty="0">
                <a:solidFill>
                  <a:schemeClr val="tx2">
                    <a:lumMod val="75000"/>
                  </a:schemeClr>
                </a:solidFill>
              </a:rPr>
              <a:t>Single-item Burnout Measure</a:t>
            </a:r>
          </a:p>
          <a:p>
            <a:pPr marL="1028700" lvl="3" indent="-257175">
              <a:buFont typeface="+mj-lt"/>
              <a:buAutoNum type="arabicPeriod"/>
            </a:pPr>
            <a:endParaRPr lang="en-US" sz="1200" dirty="0">
              <a:solidFill>
                <a:schemeClr val="tx2">
                  <a:lumMod val="75000"/>
                </a:schemeClr>
              </a:solidFill>
            </a:endParaRPr>
          </a:p>
          <a:p>
            <a:pPr lvl="2"/>
            <a:endParaRPr lang="en-US" dirty="0">
              <a:solidFill>
                <a:schemeClr val="tx2">
                  <a:lumMod val="75000"/>
                </a:schemeClr>
              </a:solidFill>
            </a:endParaRPr>
          </a:p>
        </p:txBody>
      </p:sp>
      <p:sp>
        <p:nvSpPr>
          <p:cNvPr id="3" name="Title 2">
            <a:extLst>
              <a:ext uri="{FF2B5EF4-FFF2-40B4-BE49-F238E27FC236}">
                <a16:creationId xmlns:a16="http://schemas.microsoft.com/office/drawing/2014/main" id="{D0A0F144-925A-0F3B-D45C-FF9A5F81606C}"/>
              </a:ext>
            </a:extLst>
          </p:cNvPr>
          <p:cNvSpPr>
            <a:spLocks noGrp="1"/>
          </p:cNvSpPr>
          <p:nvPr>
            <p:ph type="title"/>
          </p:nvPr>
        </p:nvSpPr>
        <p:spPr>
          <a:xfrm>
            <a:off x="159026" y="-171536"/>
            <a:ext cx="8632134" cy="737980"/>
          </a:xfrm>
        </p:spPr>
        <p:txBody>
          <a:bodyPr>
            <a:normAutofit/>
          </a:bodyPr>
          <a:lstStyle/>
          <a:p>
            <a:pPr algn="ctr"/>
            <a:r>
              <a:rPr lang="en-US" sz="2100" dirty="0">
                <a:solidFill>
                  <a:schemeClr val="tx2">
                    <a:lumMod val="75000"/>
                  </a:schemeClr>
                </a:solidFill>
              </a:rPr>
              <a:t>Resident Education in Sleep Techniques (REST) Program</a:t>
            </a:r>
          </a:p>
        </p:txBody>
      </p:sp>
      <p:pic>
        <p:nvPicPr>
          <p:cNvPr id="7" name="Picture 6" descr="A picture containing text, screenshot, font, logo&#10;&#10;Description automatically generated">
            <a:extLst>
              <a:ext uri="{FF2B5EF4-FFF2-40B4-BE49-F238E27FC236}">
                <a16:creationId xmlns:a16="http://schemas.microsoft.com/office/drawing/2014/main" id="{F9E4C5F5-6A1C-4F96-B298-BB0577DCA8D8}"/>
              </a:ext>
            </a:extLst>
          </p:cNvPr>
          <p:cNvPicPr>
            <a:picLocks noChangeAspect="1"/>
          </p:cNvPicPr>
          <p:nvPr/>
        </p:nvPicPr>
        <p:blipFill rotWithShape="1">
          <a:blip r:embed="rId2"/>
          <a:srcRect t="22261"/>
          <a:stretch/>
        </p:blipFill>
        <p:spPr>
          <a:xfrm>
            <a:off x="5143427" y="1323311"/>
            <a:ext cx="3748856" cy="1658262"/>
          </a:xfrm>
          <a:prstGeom prst="rect">
            <a:avLst/>
          </a:prstGeom>
          <a:ln w="38100">
            <a:solidFill>
              <a:schemeClr val="accent1"/>
            </a:solidFill>
          </a:ln>
        </p:spPr>
      </p:pic>
      <p:sp>
        <p:nvSpPr>
          <p:cNvPr id="4" name="TextBox 3">
            <a:extLst>
              <a:ext uri="{FF2B5EF4-FFF2-40B4-BE49-F238E27FC236}">
                <a16:creationId xmlns:a16="http://schemas.microsoft.com/office/drawing/2014/main" id="{AA36C6BD-A734-4B8A-A1C5-402CB1364FB6}"/>
              </a:ext>
            </a:extLst>
          </p:cNvPr>
          <p:cNvSpPr txBox="1"/>
          <p:nvPr/>
        </p:nvSpPr>
        <p:spPr>
          <a:xfrm>
            <a:off x="826232" y="607721"/>
            <a:ext cx="7910264" cy="230832"/>
          </a:xfrm>
          <a:prstGeom prst="rect">
            <a:avLst/>
          </a:prstGeom>
          <a:noFill/>
        </p:spPr>
        <p:txBody>
          <a:bodyPr wrap="square" rtlCol="0">
            <a:spAutoFit/>
          </a:bodyPr>
          <a:lstStyle/>
          <a:p>
            <a:pPr defTabSz="685783"/>
            <a:r>
              <a:rPr lang="en-US" sz="900" i="1" dirty="0">
                <a:solidFill>
                  <a:srgbClr val="0077C8">
                    <a:lumMod val="75000"/>
                  </a:srgbClr>
                </a:solidFill>
                <a:latin typeface="Arial" panose="020B0604020202020204" pitchFamily="34" charset="0"/>
                <a:ea typeface="Helvetica Neue Medium" panose="02000503000000020004" pitchFamily="2" charset="0"/>
                <a:cs typeface="Arial" panose="020B0604020202020204" pitchFamily="34" charset="0"/>
              </a:rPr>
              <a:t>Rachel M. Groth, </a:t>
            </a:r>
            <a:r>
              <a:rPr lang="en-US" sz="900" i="1" dirty="0">
                <a:solidFill>
                  <a:srgbClr val="0077C8">
                    <a:lumMod val="75000"/>
                  </a:srgbClr>
                </a:solidFill>
                <a:latin typeface="Arial" panose="020B0604020202020204" pitchFamily="34" charset="0"/>
                <a:cs typeface="Arial" panose="020B0604020202020204" pitchFamily="34" charset="0"/>
              </a:rPr>
              <a:t>M</a:t>
            </a:r>
            <a:r>
              <a:rPr lang="en-US" altLang="en-US" sz="900" i="1" dirty="0">
                <a:solidFill>
                  <a:srgbClr val="0077C8">
                    <a:lumMod val="75000"/>
                  </a:srgbClr>
                </a:solidFill>
                <a:latin typeface="Arial" panose="020B0604020202020204" pitchFamily="34" charset="0"/>
                <a:ea typeface="Helvetica Neue Medium" panose="02000503000000020004" pitchFamily="2" charset="0"/>
                <a:cs typeface="Arial" panose="020B0604020202020204" pitchFamily="34" charset="0"/>
              </a:rPr>
              <a:t>ichelle J. Bombacie, Taylor B. Sewell, Samantha Garbers, Marina Catallozzi, Elena J. Ladas, and Melanie A. Gold</a:t>
            </a:r>
            <a:endParaRPr lang="en-US" sz="900" i="1" dirty="0">
              <a:solidFill>
                <a:srgbClr val="53565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C036F250-58C4-472F-9AAD-D50223E59C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8790" y="3063139"/>
            <a:ext cx="1519556" cy="1519556"/>
          </a:xfrm>
          <a:prstGeom prst="rect">
            <a:avLst/>
          </a:prstGeom>
          <a:ln w="15875">
            <a:solidFill>
              <a:schemeClr val="accent1"/>
            </a:solidFill>
          </a:ln>
        </p:spPr>
      </p:pic>
      <p:pic>
        <p:nvPicPr>
          <p:cNvPr id="10" name="Picture 9">
            <a:extLst>
              <a:ext uri="{FF2B5EF4-FFF2-40B4-BE49-F238E27FC236}">
                <a16:creationId xmlns:a16="http://schemas.microsoft.com/office/drawing/2014/main" id="{DDCCDAA9-2EDA-4CFD-B810-E4FCF36E5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8693" y="3071472"/>
            <a:ext cx="1397803" cy="1501804"/>
          </a:xfrm>
          <a:prstGeom prst="rect">
            <a:avLst/>
          </a:prstGeom>
          <a:ln w="25400">
            <a:solidFill>
              <a:srgbClr val="1D4F91"/>
            </a:solidFill>
          </a:ln>
        </p:spPr>
      </p:pic>
    </p:spTree>
    <p:extLst>
      <p:ext uri="{BB962C8B-B14F-4D97-AF65-F5344CB8AC3E}">
        <p14:creationId xmlns:p14="http://schemas.microsoft.com/office/powerpoint/2010/main" val="280651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anim calcmode="lin" valueType="num">
                                      <p:cBhvr>
                                        <p:cTn id="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1000"/>
                                        <p:tgtEl>
                                          <p:spTgt spid="2">
                                            <p:txEl>
                                              <p:pRg st="5" end="5"/>
                                            </p:txEl>
                                          </p:spTgt>
                                        </p:tgtEl>
                                      </p:cBhvr>
                                    </p:animEffect>
                                    <p:anim calcmode="lin" valueType="num">
                                      <p:cBhvr>
                                        <p:cTn id="1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1000"/>
                                        <p:tgtEl>
                                          <p:spTgt spid="2">
                                            <p:txEl>
                                              <p:pRg st="6" end="6"/>
                                            </p:txEl>
                                          </p:spTgt>
                                        </p:tgtEl>
                                      </p:cBhvr>
                                    </p:animEffect>
                                    <p:anim calcmode="lin" valueType="num">
                                      <p:cBhvr>
                                        <p:cTn id="1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1000"/>
                                        <p:tgtEl>
                                          <p:spTgt spid="2">
                                            <p:txEl>
                                              <p:pRg st="7" end="7"/>
                                            </p:txEl>
                                          </p:spTgt>
                                        </p:tgtEl>
                                      </p:cBhvr>
                                    </p:animEffect>
                                    <p:anim calcmode="lin" valueType="num">
                                      <p:cBhvr>
                                        <p:cTn id="2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1000"/>
                                        <p:tgtEl>
                                          <p:spTgt spid="2">
                                            <p:txEl>
                                              <p:pRg st="8" end="8"/>
                                            </p:txEl>
                                          </p:spTgt>
                                        </p:tgtEl>
                                      </p:cBhvr>
                                    </p:animEffect>
                                    <p:anim calcmode="lin" valueType="num">
                                      <p:cBhvr>
                                        <p:cTn id="2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fade">
                                      <p:cBhvr>
                                        <p:cTn id="34" dur="1000"/>
                                        <p:tgtEl>
                                          <p:spTgt spid="2">
                                            <p:txEl>
                                              <p:pRg st="10" end="10"/>
                                            </p:txEl>
                                          </p:spTgt>
                                        </p:tgtEl>
                                      </p:cBhvr>
                                    </p:animEffect>
                                    <p:anim calcmode="lin" valueType="num">
                                      <p:cBhvr>
                                        <p:cTn id="3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Effect transition="in" filter="fade">
                                      <p:cBhvr>
                                        <p:cTn id="39" dur="1000"/>
                                        <p:tgtEl>
                                          <p:spTgt spid="2">
                                            <p:txEl>
                                              <p:pRg st="11" end="11"/>
                                            </p:txEl>
                                          </p:spTgt>
                                        </p:tgtEl>
                                      </p:cBhvr>
                                    </p:animEffect>
                                    <p:anim calcmode="lin" valueType="num">
                                      <p:cBhvr>
                                        <p:cTn id="40"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12" end="12"/>
                                            </p:txEl>
                                          </p:spTgt>
                                        </p:tgtEl>
                                        <p:attrNameLst>
                                          <p:attrName>style.visibility</p:attrName>
                                        </p:attrNameLst>
                                      </p:cBhvr>
                                      <p:to>
                                        <p:strVal val="visible"/>
                                      </p:to>
                                    </p:set>
                                    <p:animEffect transition="in" filter="fade">
                                      <p:cBhvr>
                                        <p:cTn id="44" dur="1000"/>
                                        <p:tgtEl>
                                          <p:spTgt spid="2">
                                            <p:txEl>
                                              <p:pRg st="12" end="12"/>
                                            </p:txEl>
                                          </p:spTgt>
                                        </p:tgtEl>
                                      </p:cBhvr>
                                    </p:animEffect>
                                    <p:anim calcmode="lin" valueType="num">
                                      <p:cBhvr>
                                        <p:cTn id="45"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13" end="13"/>
                                            </p:txEl>
                                          </p:spTgt>
                                        </p:tgtEl>
                                        <p:attrNameLst>
                                          <p:attrName>style.visibility</p:attrName>
                                        </p:attrNameLst>
                                      </p:cBhvr>
                                      <p:to>
                                        <p:strVal val="visible"/>
                                      </p:to>
                                    </p:set>
                                    <p:animEffect transition="in" filter="fade">
                                      <p:cBhvr>
                                        <p:cTn id="49" dur="1000"/>
                                        <p:tgtEl>
                                          <p:spTgt spid="2">
                                            <p:txEl>
                                              <p:pRg st="13" end="13"/>
                                            </p:txEl>
                                          </p:spTgt>
                                        </p:tgtEl>
                                      </p:cBhvr>
                                    </p:animEffect>
                                    <p:anim calcmode="lin" valueType="num">
                                      <p:cBhvr>
                                        <p:cTn id="50"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
                                            <p:txEl>
                                              <p:pRg st="14" end="14"/>
                                            </p:txEl>
                                          </p:spTgt>
                                        </p:tgtEl>
                                        <p:attrNameLst>
                                          <p:attrName>style.visibility</p:attrName>
                                        </p:attrNameLst>
                                      </p:cBhvr>
                                      <p:to>
                                        <p:strVal val="visible"/>
                                      </p:to>
                                    </p:set>
                                    <p:animEffect transition="in" filter="fade">
                                      <p:cBhvr>
                                        <p:cTn id="54" dur="1000"/>
                                        <p:tgtEl>
                                          <p:spTgt spid="2">
                                            <p:txEl>
                                              <p:pRg st="14" end="14"/>
                                            </p:txEl>
                                          </p:spTgt>
                                        </p:tgtEl>
                                      </p:cBhvr>
                                    </p:animEffect>
                                    <p:anim calcmode="lin" valueType="num">
                                      <p:cBhvr>
                                        <p:cTn id="55"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14" end="14"/>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
                                            <p:txEl>
                                              <p:pRg st="15" end="15"/>
                                            </p:txEl>
                                          </p:spTgt>
                                        </p:tgtEl>
                                        <p:attrNameLst>
                                          <p:attrName>style.visibility</p:attrName>
                                        </p:attrNameLst>
                                      </p:cBhvr>
                                      <p:to>
                                        <p:strVal val="visible"/>
                                      </p:to>
                                    </p:set>
                                    <p:animEffect transition="in" filter="fade">
                                      <p:cBhvr>
                                        <p:cTn id="59" dur="1000"/>
                                        <p:tgtEl>
                                          <p:spTgt spid="2">
                                            <p:txEl>
                                              <p:pRg st="15" end="15"/>
                                            </p:txEl>
                                          </p:spTgt>
                                        </p:tgtEl>
                                      </p:cBhvr>
                                    </p:animEffect>
                                    <p:anim calcmode="lin" valueType="num">
                                      <p:cBhvr>
                                        <p:cTn id="60" dur="1000" fill="hold"/>
                                        <p:tgtEl>
                                          <p:spTgt spid="2">
                                            <p:txEl>
                                              <p:pRg st="15" end="15"/>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15" end="15"/>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
                                            <p:txEl>
                                              <p:pRg st="16" end="16"/>
                                            </p:txEl>
                                          </p:spTgt>
                                        </p:tgtEl>
                                        <p:attrNameLst>
                                          <p:attrName>style.visibility</p:attrName>
                                        </p:attrNameLst>
                                      </p:cBhvr>
                                      <p:to>
                                        <p:strVal val="visible"/>
                                      </p:to>
                                    </p:set>
                                    <p:animEffect transition="in" filter="fade">
                                      <p:cBhvr>
                                        <p:cTn id="64" dur="1000"/>
                                        <p:tgtEl>
                                          <p:spTgt spid="2">
                                            <p:txEl>
                                              <p:pRg st="16" end="16"/>
                                            </p:txEl>
                                          </p:spTgt>
                                        </p:tgtEl>
                                      </p:cBhvr>
                                    </p:animEffect>
                                    <p:anim calcmode="lin" valueType="num">
                                      <p:cBhvr>
                                        <p:cTn id="65" dur="1000" fill="hold"/>
                                        <p:tgtEl>
                                          <p:spTgt spid="2">
                                            <p:txEl>
                                              <p:pRg st="16" end="16"/>
                                            </p:txEl>
                                          </p:spTgt>
                                        </p:tgtEl>
                                        <p:attrNameLst>
                                          <p:attrName>ppt_x</p:attrName>
                                        </p:attrNameLst>
                                      </p:cBhvr>
                                      <p:tavLst>
                                        <p:tav tm="0">
                                          <p:val>
                                            <p:strVal val="#ppt_x"/>
                                          </p:val>
                                        </p:tav>
                                        <p:tav tm="100000">
                                          <p:val>
                                            <p:strVal val="#ppt_x"/>
                                          </p:val>
                                        </p:tav>
                                      </p:tavLst>
                                    </p:anim>
                                    <p:anim calcmode="lin" valueType="num">
                                      <p:cBhvr>
                                        <p:cTn id="66" dur="1000" fill="hold"/>
                                        <p:tgtEl>
                                          <p:spTgt spid="2">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1F452A-4A2D-9C96-249E-E24D8656D6FE}"/>
              </a:ext>
            </a:extLst>
          </p:cNvPr>
          <p:cNvSpPr>
            <a:spLocks noGrp="1"/>
          </p:cNvSpPr>
          <p:nvPr>
            <p:ph type="body" sz="quarter" idx="16"/>
          </p:nvPr>
        </p:nvSpPr>
        <p:spPr>
          <a:xfrm>
            <a:off x="228601" y="514064"/>
            <a:ext cx="4611872" cy="4102695"/>
          </a:xfrm>
        </p:spPr>
        <p:txBody>
          <a:bodyPr>
            <a:noAutofit/>
          </a:bodyPr>
          <a:lstStyle/>
          <a:p>
            <a:pPr marL="85725" indent="0">
              <a:buNone/>
            </a:pPr>
            <a:endParaRPr lang="en-US" b="1" dirty="0">
              <a:solidFill>
                <a:schemeClr val="tx2">
                  <a:lumMod val="75000"/>
                </a:schemeClr>
              </a:solidFill>
            </a:endParaRPr>
          </a:p>
          <a:p>
            <a:pPr marL="600075" lvl="1" indent="-257175"/>
            <a:r>
              <a:rPr lang="en-US" dirty="0">
                <a:solidFill>
                  <a:schemeClr val="tx2">
                    <a:lumMod val="75000"/>
                  </a:schemeClr>
                </a:solidFill>
              </a:rPr>
              <a:t>Sleep Topic &amp; Tips - Healthy Monday materials</a:t>
            </a:r>
          </a:p>
          <a:p>
            <a:pPr marL="985838" lvl="2" indent="-257175"/>
            <a:r>
              <a:rPr lang="en-US" dirty="0">
                <a:solidFill>
                  <a:schemeClr val="tx2">
                    <a:lumMod val="75000"/>
                  </a:schemeClr>
                </a:solidFill>
              </a:rPr>
              <a:t>Sleep behavior and environment</a:t>
            </a:r>
          </a:p>
          <a:p>
            <a:pPr marL="600075" lvl="2" indent="0">
              <a:buNone/>
            </a:pPr>
            <a:endParaRPr lang="en-US" sz="1500" dirty="0">
              <a:solidFill>
                <a:schemeClr val="tx2">
                  <a:lumMod val="75000"/>
                </a:schemeClr>
              </a:solidFill>
            </a:endParaRPr>
          </a:p>
          <a:p>
            <a:pPr marL="600075" lvl="1" indent="-257175"/>
            <a:r>
              <a:rPr lang="en-US" dirty="0">
                <a:solidFill>
                  <a:schemeClr val="tx2">
                    <a:lumMod val="75000"/>
                  </a:schemeClr>
                </a:solidFill>
              </a:rPr>
              <a:t>Integrative Health Sleep Videos</a:t>
            </a:r>
          </a:p>
          <a:p>
            <a:pPr marL="985838" lvl="2" indent="-257175"/>
            <a:r>
              <a:rPr lang="en-US" dirty="0">
                <a:solidFill>
                  <a:schemeClr val="tx2">
                    <a:lumMod val="75000"/>
                  </a:schemeClr>
                </a:solidFill>
              </a:rPr>
              <a:t>Evidence-based Integrative Health Practices</a:t>
            </a:r>
          </a:p>
          <a:p>
            <a:pPr marL="600075" lvl="2" indent="0">
              <a:buNone/>
            </a:pPr>
            <a:endParaRPr lang="en-US" sz="1500" dirty="0">
              <a:solidFill>
                <a:schemeClr val="tx2">
                  <a:lumMod val="75000"/>
                </a:schemeClr>
              </a:solidFill>
            </a:endParaRPr>
          </a:p>
          <a:p>
            <a:pPr marL="600075" lvl="1" indent="-257175"/>
            <a:r>
              <a:rPr lang="en-US" dirty="0">
                <a:solidFill>
                  <a:schemeClr val="tx2">
                    <a:lumMod val="75000"/>
                  </a:schemeClr>
                </a:solidFill>
              </a:rPr>
              <a:t>Patient Resources correlating to weekly sleep tip topic and integrative health practice</a:t>
            </a:r>
          </a:p>
          <a:p>
            <a:pPr marL="342900" lvl="1" indent="0">
              <a:buNone/>
            </a:pPr>
            <a:endParaRPr lang="en-US" dirty="0">
              <a:solidFill>
                <a:schemeClr val="tx2">
                  <a:lumMod val="75000"/>
                </a:schemeClr>
              </a:solidFill>
            </a:endParaRPr>
          </a:p>
          <a:p>
            <a:pPr marL="600075" lvl="1" indent="-257175"/>
            <a:r>
              <a:rPr lang="en-US" dirty="0">
                <a:solidFill>
                  <a:schemeClr val="tx2">
                    <a:lumMod val="75000"/>
                  </a:schemeClr>
                </a:solidFill>
              </a:rPr>
              <a:t>Two optional, one-hour, in-person workshops to demonstrate integrative health techniques and offer guided practice</a:t>
            </a:r>
          </a:p>
          <a:p>
            <a:pPr marL="342900" lvl="1" indent="0">
              <a:buNone/>
            </a:pPr>
            <a:endParaRPr lang="en-US" dirty="0">
              <a:solidFill>
                <a:schemeClr val="tx2">
                  <a:lumMod val="75000"/>
                </a:schemeClr>
              </a:solidFill>
            </a:endParaRPr>
          </a:p>
          <a:p>
            <a:pPr marL="600075" lvl="1" indent="-257175"/>
            <a:r>
              <a:rPr lang="en-US" dirty="0">
                <a:solidFill>
                  <a:schemeClr val="tx2">
                    <a:lumMod val="75000"/>
                  </a:schemeClr>
                </a:solidFill>
              </a:rPr>
              <a:t>Sleep kits containing items to support sleep </a:t>
            </a:r>
          </a:p>
        </p:txBody>
      </p:sp>
      <p:sp>
        <p:nvSpPr>
          <p:cNvPr id="9" name="Title 2">
            <a:extLst>
              <a:ext uri="{FF2B5EF4-FFF2-40B4-BE49-F238E27FC236}">
                <a16:creationId xmlns:a16="http://schemas.microsoft.com/office/drawing/2014/main" id="{59AE2EF3-BABC-3F75-5D5B-482DA480C4A9}"/>
              </a:ext>
            </a:extLst>
          </p:cNvPr>
          <p:cNvSpPr>
            <a:spLocks noGrp="1"/>
          </p:cNvSpPr>
          <p:nvPr>
            <p:ph type="title"/>
          </p:nvPr>
        </p:nvSpPr>
        <p:spPr>
          <a:xfrm>
            <a:off x="530841" y="47726"/>
            <a:ext cx="7205589" cy="479016"/>
          </a:xfrm>
        </p:spPr>
        <p:txBody>
          <a:bodyPr>
            <a:noAutofit/>
          </a:bodyPr>
          <a:lstStyle/>
          <a:p>
            <a:r>
              <a:rPr lang="en-US" sz="2100" dirty="0">
                <a:solidFill>
                  <a:schemeClr val="tx2">
                    <a:lumMod val="75000"/>
                  </a:schemeClr>
                </a:solidFill>
              </a:rPr>
              <a:t>Program Content: REST</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6345" y="424197"/>
            <a:ext cx="2909056" cy="4042921"/>
          </a:xfrm>
          <a:prstGeom prst="rect">
            <a:avLst/>
          </a:prstGeom>
          <a:ln w="19050">
            <a:solidFill>
              <a:srgbClr val="0070C0"/>
            </a:solidFill>
          </a:ln>
        </p:spPr>
      </p:pic>
      <p:pic>
        <p:nvPicPr>
          <p:cNvPr id="8" name="Content Placeholder 3" descr="A picture containing text, child art, indoor, wall&#10;&#10;Description automatically generated">
            <a:extLst>
              <a:ext uri="{FF2B5EF4-FFF2-40B4-BE49-F238E27FC236}">
                <a16:creationId xmlns:a16="http://schemas.microsoft.com/office/drawing/2014/main" id="{289C263A-68E1-47DB-94D3-5DCAAD3CAD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gray">
          <a:xfrm rot="5400000">
            <a:off x="4656747" y="3496897"/>
            <a:ext cx="1122337" cy="1142743"/>
          </a:xfrm>
          <a:prstGeom prst="rect">
            <a:avLst/>
          </a:prstGeom>
          <a:noFill/>
          <a:ln w="15875">
            <a:solidFill>
              <a:srgbClr val="00206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670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anim calcmode="lin" valueType="num">
                                      <p:cBhvr>
                                        <p:cTn id="2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1000"/>
                                        <p:tgtEl>
                                          <p:spTgt spid="2">
                                            <p:txEl>
                                              <p:pRg st="5" end="5"/>
                                            </p:txEl>
                                          </p:spTgt>
                                        </p:tgtEl>
                                      </p:cBhvr>
                                    </p:animEffect>
                                    <p:anim calcmode="lin" valueType="num">
                                      <p:cBhvr>
                                        <p:cTn id="2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Effect transition="in" filter="fade">
                                      <p:cBhvr>
                                        <p:cTn id="31" dur="1000"/>
                                        <p:tgtEl>
                                          <p:spTgt spid="2">
                                            <p:txEl>
                                              <p:pRg st="7" end="7"/>
                                            </p:txEl>
                                          </p:spTgt>
                                        </p:tgtEl>
                                      </p:cBhvr>
                                    </p:animEffect>
                                    <p:anim calcmode="lin" valueType="num">
                                      <p:cBhvr>
                                        <p:cTn id="3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1000"/>
                                        <p:tgtEl>
                                          <p:spTgt spid="2">
                                            <p:txEl>
                                              <p:pRg st="9" end="9"/>
                                            </p:txEl>
                                          </p:spTgt>
                                        </p:tgtEl>
                                      </p:cBhvr>
                                    </p:animEffect>
                                    <p:anim calcmode="lin" valueType="num">
                                      <p:cBhvr>
                                        <p:cTn id="39"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animEffect transition="in" filter="fade">
                                      <p:cBhvr>
                                        <p:cTn id="45" dur="1000"/>
                                        <p:tgtEl>
                                          <p:spTgt spid="2">
                                            <p:txEl>
                                              <p:pRg st="11" end="11"/>
                                            </p:txEl>
                                          </p:spTgt>
                                        </p:tgtEl>
                                      </p:cBhvr>
                                    </p:animEffect>
                                    <p:anim calcmode="lin" valueType="num">
                                      <p:cBhvr>
                                        <p:cTn id="46"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C4C9F-60FB-457E-B377-9EE16017A05E}"/>
              </a:ext>
            </a:extLst>
          </p:cNvPr>
          <p:cNvSpPr>
            <a:spLocks noGrp="1"/>
          </p:cNvSpPr>
          <p:nvPr>
            <p:ph type="title"/>
          </p:nvPr>
        </p:nvSpPr>
        <p:spPr>
          <a:xfrm>
            <a:off x="491871" y="-67398"/>
            <a:ext cx="7886700" cy="651323"/>
          </a:xfrm>
        </p:spPr>
        <p:txBody>
          <a:bodyPr>
            <a:normAutofit/>
          </a:bodyPr>
          <a:lstStyle/>
          <a:p>
            <a:pPr algn="ctr"/>
            <a:r>
              <a:rPr lang="en-US" sz="2100" dirty="0">
                <a:solidFill>
                  <a:schemeClr val="tx2">
                    <a:lumMod val="75000"/>
                  </a:schemeClr>
                </a:solidFill>
              </a:rPr>
              <a:t>Results: REST</a:t>
            </a:r>
          </a:p>
        </p:txBody>
      </p:sp>
      <p:sp>
        <p:nvSpPr>
          <p:cNvPr id="3" name="Content Placeholder 2">
            <a:extLst>
              <a:ext uri="{FF2B5EF4-FFF2-40B4-BE49-F238E27FC236}">
                <a16:creationId xmlns:a16="http://schemas.microsoft.com/office/drawing/2014/main" id="{CA272067-885D-45D0-802A-EFA83E7E306B}"/>
              </a:ext>
            </a:extLst>
          </p:cNvPr>
          <p:cNvSpPr>
            <a:spLocks noGrp="1"/>
          </p:cNvSpPr>
          <p:nvPr>
            <p:ph idx="1"/>
          </p:nvPr>
        </p:nvSpPr>
        <p:spPr>
          <a:xfrm>
            <a:off x="144979" y="784689"/>
            <a:ext cx="4847111" cy="3839090"/>
          </a:xfrm>
        </p:spPr>
        <p:txBody>
          <a:bodyPr>
            <a:normAutofit fontScale="77500" lnSpcReduction="20000"/>
          </a:bodyPr>
          <a:lstStyle/>
          <a:p>
            <a:r>
              <a:rPr lang="en-US" sz="1050" b="1" u="sng" dirty="0">
                <a:solidFill>
                  <a:schemeClr val="tx2">
                    <a:lumMod val="75000"/>
                  </a:schemeClr>
                </a:solidFill>
              </a:rPr>
              <a:t>Demographics</a:t>
            </a:r>
          </a:p>
          <a:p>
            <a:pPr marL="214313" indent="-214313">
              <a:buFont typeface="Arial" panose="020B0604020202020204" pitchFamily="34" charset="0"/>
              <a:buChar char="•"/>
            </a:pPr>
            <a:r>
              <a:rPr lang="en-US" sz="1050" dirty="0">
                <a:solidFill>
                  <a:schemeClr val="tx2">
                    <a:lumMod val="75000"/>
                  </a:schemeClr>
                </a:solidFill>
              </a:rPr>
              <a:t>Population: 166 pediatric trainees (residents and fellows)</a:t>
            </a:r>
          </a:p>
          <a:p>
            <a:pPr marL="214313" indent="-214313">
              <a:buFont typeface="Arial" panose="020B0604020202020204" pitchFamily="34" charset="0"/>
              <a:buChar char="•"/>
            </a:pPr>
            <a:r>
              <a:rPr lang="en-US" sz="1050" dirty="0">
                <a:solidFill>
                  <a:schemeClr val="tx2">
                    <a:lumMod val="75000"/>
                  </a:schemeClr>
                </a:solidFill>
              </a:rPr>
              <a:t>12 participants enrolled</a:t>
            </a:r>
          </a:p>
          <a:p>
            <a:pPr marL="214313" indent="-214313">
              <a:buFont typeface="Arial" panose="020B0604020202020204" pitchFamily="34" charset="0"/>
              <a:buChar char="•"/>
            </a:pPr>
            <a:r>
              <a:rPr lang="en-US" sz="1050" dirty="0">
                <a:solidFill>
                  <a:schemeClr val="tx2">
                    <a:lumMod val="75000"/>
                  </a:schemeClr>
                </a:solidFill>
              </a:rPr>
              <a:t>100% female</a:t>
            </a:r>
          </a:p>
          <a:p>
            <a:pPr marL="214313" indent="-214313">
              <a:buFont typeface="Arial" panose="020B0604020202020204" pitchFamily="34" charset="0"/>
              <a:buChar char="•"/>
            </a:pPr>
            <a:r>
              <a:rPr lang="en-US" sz="1050" dirty="0">
                <a:solidFill>
                  <a:schemeClr val="tx2">
                    <a:lumMod val="75000"/>
                  </a:schemeClr>
                </a:solidFill>
              </a:rPr>
              <a:t>Represented post-graduate training years 1, 2, 3, and 5</a:t>
            </a:r>
          </a:p>
          <a:p>
            <a:endParaRPr lang="en-US" sz="1050" b="1" u="sng" dirty="0">
              <a:solidFill>
                <a:schemeClr val="tx2">
                  <a:lumMod val="75000"/>
                </a:schemeClr>
              </a:solidFill>
            </a:endParaRPr>
          </a:p>
          <a:p>
            <a:r>
              <a:rPr lang="en-US" sz="1050" b="1" u="sng" dirty="0">
                <a:solidFill>
                  <a:schemeClr val="tx2">
                    <a:lumMod val="75000"/>
                  </a:schemeClr>
                </a:solidFill>
              </a:rPr>
              <a:t>Results</a:t>
            </a:r>
          </a:p>
          <a:p>
            <a:pPr marL="214313" indent="-214313">
              <a:lnSpc>
                <a:spcPct val="110000"/>
              </a:lnSpc>
              <a:buFont typeface="Arial" panose="020B0604020202020204" pitchFamily="34" charset="0"/>
              <a:buChar char="•"/>
            </a:pPr>
            <a:r>
              <a:rPr lang="en-US" sz="1050" dirty="0">
                <a:solidFill>
                  <a:schemeClr val="tx2">
                    <a:lumMod val="75000"/>
                  </a:schemeClr>
                </a:solidFill>
              </a:rPr>
              <a:t>Sleep-related Impairment Score</a:t>
            </a:r>
          </a:p>
          <a:p>
            <a:pPr marL="728663" lvl="1" indent="-214313">
              <a:lnSpc>
                <a:spcPct val="110000"/>
              </a:lnSpc>
            </a:pPr>
            <a:r>
              <a:rPr lang="en-US" sz="1050" dirty="0">
                <a:solidFill>
                  <a:schemeClr val="tx2">
                    <a:lumMod val="75000"/>
                  </a:schemeClr>
                </a:solidFill>
              </a:rPr>
              <a:t>Pre-program mean score: 57.8 (out of 100), indicating higher than average impairment</a:t>
            </a:r>
          </a:p>
          <a:p>
            <a:pPr marL="728663" lvl="1" indent="-214313">
              <a:lnSpc>
                <a:spcPct val="110000"/>
              </a:lnSpc>
            </a:pPr>
            <a:r>
              <a:rPr lang="en-US" sz="1050" dirty="0">
                <a:solidFill>
                  <a:schemeClr val="tx2">
                    <a:lumMod val="75000"/>
                  </a:schemeClr>
                </a:solidFill>
              </a:rPr>
              <a:t>Post-program mean score: 53.7 (out of 100)</a:t>
            </a:r>
          </a:p>
          <a:p>
            <a:pPr marL="214313" indent="-214313">
              <a:lnSpc>
                <a:spcPct val="110000"/>
              </a:lnSpc>
              <a:buFont typeface="Arial" panose="020B0604020202020204" pitchFamily="34" charset="0"/>
              <a:buChar char="•"/>
            </a:pPr>
            <a:r>
              <a:rPr lang="en-US" sz="1050" dirty="0">
                <a:solidFill>
                  <a:schemeClr val="tx2">
                    <a:lumMod val="75000"/>
                  </a:schemeClr>
                </a:solidFill>
              </a:rPr>
              <a:t>Perceived Stress</a:t>
            </a:r>
          </a:p>
          <a:p>
            <a:pPr marL="728663" lvl="1" indent="-214313">
              <a:lnSpc>
                <a:spcPct val="110000"/>
              </a:lnSpc>
            </a:pPr>
            <a:r>
              <a:rPr lang="en-US" sz="1050" dirty="0">
                <a:solidFill>
                  <a:schemeClr val="tx2">
                    <a:lumMod val="75000"/>
                  </a:schemeClr>
                </a:solidFill>
              </a:rPr>
              <a:t>Pre-program mean score: 6.63 (out of 16)</a:t>
            </a:r>
          </a:p>
          <a:p>
            <a:pPr marL="728663" lvl="1" indent="-214313">
              <a:lnSpc>
                <a:spcPct val="110000"/>
              </a:lnSpc>
            </a:pPr>
            <a:r>
              <a:rPr lang="en-US" sz="1050" dirty="0">
                <a:solidFill>
                  <a:schemeClr val="tx2">
                    <a:lumMod val="75000"/>
                  </a:schemeClr>
                </a:solidFill>
              </a:rPr>
              <a:t>Post-program mean score: 7 (out of 16)</a:t>
            </a:r>
          </a:p>
          <a:p>
            <a:pPr marL="214313" indent="-214313">
              <a:lnSpc>
                <a:spcPct val="110000"/>
              </a:lnSpc>
              <a:buFont typeface="Arial" panose="020B0604020202020204" pitchFamily="34" charset="0"/>
              <a:buChar char="•"/>
            </a:pPr>
            <a:r>
              <a:rPr lang="en-US" sz="1050" dirty="0">
                <a:solidFill>
                  <a:schemeClr val="tx2">
                    <a:lumMod val="75000"/>
                  </a:schemeClr>
                </a:solidFill>
              </a:rPr>
              <a:t>All participants reported burnout symptoms</a:t>
            </a:r>
          </a:p>
          <a:p>
            <a:pPr>
              <a:lnSpc>
                <a:spcPct val="110000"/>
              </a:lnSpc>
            </a:pPr>
            <a:endParaRPr lang="en-US" sz="1050" dirty="0">
              <a:solidFill>
                <a:schemeClr val="tx2">
                  <a:lumMod val="75000"/>
                </a:schemeClr>
              </a:solidFill>
            </a:endParaRPr>
          </a:p>
          <a:p>
            <a:r>
              <a:rPr lang="en-US" sz="1050" b="1" u="sng" dirty="0">
                <a:solidFill>
                  <a:schemeClr val="tx2">
                    <a:lumMod val="75000"/>
                  </a:schemeClr>
                </a:solidFill>
              </a:rPr>
              <a:t>Engagement</a:t>
            </a:r>
          </a:p>
          <a:p>
            <a:pPr marL="214313" indent="-214313">
              <a:buFont typeface="Arial" panose="020B0604020202020204" pitchFamily="34" charset="0"/>
              <a:buChar char="•"/>
            </a:pPr>
            <a:r>
              <a:rPr lang="en-US" sz="1050" dirty="0">
                <a:solidFill>
                  <a:schemeClr val="tx2">
                    <a:lumMod val="75000"/>
                  </a:schemeClr>
                </a:solidFill>
              </a:rPr>
              <a:t>Online REST Library traffic data indicate that all participants engaged in program materials</a:t>
            </a:r>
          </a:p>
          <a:p>
            <a:pPr marL="728663" lvl="1" indent="-214313"/>
            <a:r>
              <a:rPr lang="en-US" sz="1050" dirty="0">
                <a:solidFill>
                  <a:schemeClr val="tx2">
                    <a:lumMod val="75000"/>
                  </a:schemeClr>
                </a:solidFill>
              </a:rPr>
              <a:t>66.7% viewed sleep tips</a:t>
            </a:r>
          </a:p>
          <a:p>
            <a:pPr marL="728663" lvl="1" indent="-214313"/>
            <a:r>
              <a:rPr lang="en-US" sz="1050" dirty="0">
                <a:solidFill>
                  <a:schemeClr val="tx2">
                    <a:lumMod val="75000"/>
                  </a:schemeClr>
                </a:solidFill>
              </a:rPr>
              <a:t>Every video was watched at least once</a:t>
            </a:r>
          </a:p>
          <a:p>
            <a:pPr marL="728663" lvl="1" indent="-214313"/>
            <a:r>
              <a:rPr lang="en-US" sz="1050" dirty="0">
                <a:solidFill>
                  <a:schemeClr val="tx2">
                    <a:lumMod val="75000"/>
                  </a:schemeClr>
                </a:solidFill>
              </a:rPr>
              <a:t>34.6% of patient resources were downloaded</a:t>
            </a:r>
          </a:p>
          <a:p>
            <a:pPr marL="214313" indent="-214313">
              <a:lnSpc>
                <a:spcPct val="110000"/>
              </a:lnSpc>
              <a:buFont typeface="Arial" panose="020B0604020202020204" pitchFamily="34" charset="0"/>
              <a:buChar char="•"/>
            </a:pPr>
            <a:endParaRPr lang="en-US" sz="1050" dirty="0">
              <a:solidFill>
                <a:schemeClr val="tx2">
                  <a:lumMod val="75000"/>
                </a:schemeClr>
              </a:solidFill>
            </a:endParaRPr>
          </a:p>
          <a:p>
            <a:endParaRPr lang="en-US" sz="1050" dirty="0">
              <a:solidFill>
                <a:schemeClr val="tx2">
                  <a:lumMod val="75000"/>
                </a:schemeClr>
              </a:solidFill>
            </a:endParaRPr>
          </a:p>
          <a:p>
            <a:pPr marL="214313" indent="-214313">
              <a:buFont typeface="Arial" panose="020B0604020202020204" pitchFamily="34" charset="0"/>
              <a:buChar char="•"/>
            </a:pPr>
            <a:endParaRPr lang="en-US" sz="1050" b="1" u="sng" dirty="0">
              <a:solidFill>
                <a:schemeClr val="tx2">
                  <a:lumMod val="75000"/>
                </a:schemeClr>
              </a:solidFill>
            </a:endParaRPr>
          </a:p>
        </p:txBody>
      </p:sp>
      <p:sp>
        <p:nvSpPr>
          <p:cNvPr id="4" name="Footer Placeholder 3">
            <a:extLst>
              <a:ext uri="{FF2B5EF4-FFF2-40B4-BE49-F238E27FC236}">
                <a16:creationId xmlns:a16="http://schemas.microsoft.com/office/drawing/2014/main" id="{7B1EF15A-5161-4468-8E50-31C6E0F1FC34}"/>
              </a:ext>
            </a:extLst>
          </p:cNvPr>
          <p:cNvSpPr>
            <a:spLocks noGrp="1"/>
          </p:cNvSpPr>
          <p:nvPr>
            <p:ph type="ftr" sz="quarter" idx="11"/>
          </p:nvPr>
        </p:nvSpPr>
        <p:spPr/>
        <p:txBody>
          <a:bodyPr/>
          <a:lstStyle/>
          <a:p>
            <a:pPr defTabSz="685783"/>
            <a:endParaRPr lang="en-US" sz="1350" dirty="0">
              <a:solidFill>
                <a:srgbClr val="0077C8">
                  <a:lumMod val="75000"/>
                </a:srgbClr>
              </a:solidFill>
              <a:latin typeface="Times New Roman"/>
            </a:endParaRPr>
          </a:p>
        </p:txBody>
      </p:sp>
      <p:sp>
        <p:nvSpPr>
          <p:cNvPr id="5" name="Slide Number Placeholder 4">
            <a:extLst>
              <a:ext uri="{FF2B5EF4-FFF2-40B4-BE49-F238E27FC236}">
                <a16:creationId xmlns:a16="http://schemas.microsoft.com/office/drawing/2014/main" id="{C156DE96-F6C3-4880-BB59-9C99CE5EE80E}"/>
              </a:ext>
            </a:extLst>
          </p:cNvPr>
          <p:cNvSpPr>
            <a:spLocks noGrp="1"/>
          </p:cNvSpPr>
          <p:nvPr>
            <p:ph type="sldNum" sz="quarter" idx="12"/>
          </p:nvPr>
        </p:nvSpPr>
        <p:spPr/>
        <p:txBody>
          <a:bodyPr/>
          <a:lstStyle/>
          <a:p>
            <a:pPr defTabSz="685783"/>
            <a:endParaRPr lang="en-US" sz="1350" dirty="0">
              <a:solidFill>
                <a:srgbClr val="0077C8">
                  <a:lumMod val="75000"/>
                </a:srgbClr>
              </a:solidFill>
              <a:latin typeface="Times New Roman"/>
            </a:endParaRPr>
          </a:p>
        </p:txBody>
      </p:sp>
      <p:sp>
        <p:nvSpPr>
          <p:cNvPr id="6" name="Content Placeholder 2">
            <a:extLst>
              <a:ext uri="{FF2B5EF4-FFF2-40B4-BE49-F238E27FC236}">
                <a16:creationId xmlns:a16="http://schemas.microsoft.com/office/drawing/2014/main" id="{3761AD7A-D111-4937-83D6-DFFAAF459E48}"/>
              </a:ext>
            </a:extLst>
          </p:cNvPr>
          <p:cNvSpPr txBox="1">
            <a:spLocks/>
          </p:cNvSpPr>
          <p:nvPr/>
        </p:nvSpPr>
        <p:spPr>
          <a:xfrm>
            <a:off x="223514" y="1836255"/>
            <a:ext cx="4636721" cy="1160393"/>
          </a:xfrm>
          <a:prstGeom prst="rect">
            <a:avLst/>
          </a:prstGeom>
        </p:spPr>
        <p:txBody>
          <a:bodyPr vert="horz" lIns="0" tIns="34290" rIns="68580" bIns="34290" rtlCol="0">
            <a:noAutofit/>
          </a:bodyPr>
          <a:lstStyle>
            <a:lvl1pPr marL="0" indent="0" algn="l" defTabSz="914400" rtl="0" eaLnBrk="1" latinLnBrk="0" hangingPunct="1">
              <a:lnSpc>
                <a:spcPct val="90000"/>
              </a:lnSpc>
              <a:spcBef>
                <a:spcPts val="1000"/>
              </a:spcBef>
              <a:buClr>
                <a:srgbClr val="005BBB"/>
              </a:buClr>
              <a:buFont typeface="Arial" panose="020B0604020202020204" pitchFamily="34" charset="0"/>
              <a:buNone/>
              <a:defRPr sz="20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00150" indent="-285750" algn="l" defTabSz="914400" rtl="0" eaLnBrk="1" latinLnBrk="0" hangingPunct="1">
              <a:lnSpc>
                <a:spcPct val="90000"/>
              </a:lnSpc>
              <a:spcBef>
                <a:spcPts val="600"/>
              </a:spcBef>
              <a:buClr>
                <a:srgbClr val="1D4F91"/>
              </a:buClr>
              <a:buFont typeface="Lucida Grande"/>
              <a:buChar char="-"/>
              <a:defRPr sz="18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a:spcBef>
                <a:spcPts val="750"/>
              </a:spcBef>
              <a:buFont typeface="Arial" panose="020B0604020202020204" pitchFamily="34" charset="0"/>
              <a:buChar char="•"/>
            </a:pPr>
            <a:endParaRPr lang="en-US" sz="1050" b="1" u="sng" dirty="0">
              <a:solidFill>
                <a:srgbClr val="0077C8">
                  <a:lumMod val="75000"/>
                </a:srgbClr>
              </a:solidFill>
            </a:endParaRPr>
          </a:p>
        </p:txBody>
      </p:sp>
      <p:sp>
        <p:nvSpPr>
          <p:cNvPr id="7" name="Content Placeholder 2">
            <a:extLst>
              <a:ext uri="{FF2B5EF4-FFF2-40B4-BE49-F238E27FC236}">
                <a16:creationId xmlns:a16="http://schemas.microsoft.com/office/drawing/2014/main" id="{29B38A91-6729-433D-A512-7A791C62FEC7}"/>
              </a:ext>
            </a:extLst>
          </p:cNvPr>
          <p:cNvSpPr txBox="1">
            <a:spLocks/>
          </p:cNvSpPr>
          <p:nvPr/>
        </p:nvSpPr>
        <p:spPr>
          <a:xfrm>
            <a:off x="223514" y="2988003"/>
            <a:ext cx="4636721" cy="1160393"/>
          </a:xfrm>
          <a:prstGeom prst="rect">
            <a:avLst/>
          </a:prstGeom>
        </p:spPr>
        <p:txBody>
          <a:bodyPr vert="horz" lIns="0" tIns="34290" rIns="68580" bIns="34290" rtlCol="0">
            <a:noAutofit/>
          </a:bodyPr>
          <a:lstStyle>
            <a:lvl1pPr marL="0" indent="0" algn="l" defTabSz="914400" rtl="0" eaLnBrk="1" latinLnBrk="0" hangingPunct="1">
              <a:lnSpc>
                <a:spcPct val="90000"/>
              </a:lnSpc>
              <a:spcBef>
                <a:spcPts val="1000"/>
              </a:spcBef>
              <a:buClr>
                <a:srgbClr val="005BBB"/>
              </a:buClr>
              <a:buFont typeface="Arial" panose="020B0604020202020204" pitchFamily="34" charset="0"/>
              <a:buNone/>
              <a:defRPr sz="20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005BBB"/>
              </a:buClr>
              <a:buFont typeface="Arial" panose="020B0604020202020204" pitchFamily="34" charset="0"/>
              <a:buChar char="•"/>
              <a:defRPr sz="20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00150" indent="-285750" algn="l" defTabSz="914400" rtl="0" eaLnBrk="1" latinLnBrk="0" hangingPunct="1">
              <a:lnSpc>
                <a:spcPct val="90000"/>
              </a:lnSpc>
              <a:spcBef>
                <a:spcPts val="600"/>
              </a:spcBef>
              <a:buClr>
                <a:srgbClr val="1D4F91"/>
              </a:buClr>
              <a:buFont typeface="Lucida Grande"/>
              <a:buChar char="-"/>
              <a:defRPr sz="1800" b="0" i="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BBB"/>
              </a:buClr>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defTabSz="685800">
              <a:spcBef>
                <a:spcPts val="750"/>
              </a:spcBef>
              <a:buFont typeface="Arial" panose="020B0604020202020204" pitchFamily="34" charset="0"/>
              <a:buChar char="•"/>
            </a:pPr>
            <a:endParaRPr lang="en-US" sz="1050" b="1" u="sng" dirty="0">
              <a:solidFill>
                <a:srgbClr val="0077C8">
                  <a:lumMod val="75000"/>
                </a:srgbClr>
              </a:solidFill>
            </a:endParaRPr>
          </a:p>
        </p:txBody>
      </p:sp>
      <p:pic>
        <p:nvPicPr>
          <p:cNvPr id="1026" name="Picture 2" descr="https://attachments.office.net/owa/psv2103%40cumc.columbia.edu/service.svc/s/GetAttachmentThumbnail?id=AAMkAGJiMjE2ZWQ3LWY0YzgtNGVlOS05OTlmLTI2OThjYWIxM2ZkMABGAAAAAACBDtYunWBGSamxZCSMmPiOBwCcQZgZkIyiQ6yGVdl5tvw8AAAAAAEMAACcQZgZkIyiQ6yGVdl5tvw8AADwikkxAAABEgAQALKZiAQOthBLouYcNJItytQ%3D&amp;thumbnailType=2&amp;token=eyJhbGciOiJSUzI1NiIsImtpZCI6IkEzMDVCMkU1Q0ZERjFGQTFBODgyNTU2MzM3NDhCQkNBRTAxNUU5OTIiLCJ0eXAiOiJKV1QiLCJ4NXQiOiJvd1d5NWNfZkg2R29nbFZqTjBpN3l1QVY2WkkifQ.eyJvcmlnaW4iOiJodHRwczovL291dGxvb2sub2ZmaWNlLmNvbSIsInVjIjoiNjY3MmY1ZTk4N2ZhNDU5YmIyMGQ2YTc0OWIwZDA0M2UiLCJzaWduaW5fc3RhdGUiOlsiZHZjX21uZ2QiLCJkdmNfY21wIiwiZHZjX2RtamQiLCJpbmtub3dubnR3ayJdLCJ2ZXIiOiJFeGNoYW5nZS5DYWxsYmFjay5WMSIsImFwcGN0eHNlbmRlciI6Ik93YURvd25sb2FkQGIwMDAyYTliLTAwMTctNDA0ZC05N2RjLTNkM2JhYjA5YmU4MSIsImlzc3JpbmciOiJXVyIsImFwcGN0eCI6IntcIm1zZXhjaHByb3RcIjpcIm93YVwiLFwicHVpZFwiOlwiMTE1MzgwMTEyNzc2MjkyOTcxOVwiLFwic2NvcGVcIjpcIk93YURvd25sb2FkXCIsXCJvaWRcIjpcImMzZmYwYzJiLWVhODgtNDE1Ny05YWJkLWYyZDIwNWMwMGRkNVwiLFwicHJpbWFyeXNpZFwiOlwiUy0xLTUtMjEtNDE3NDg3NjExOC0yODcwNTI0MjM1LTEyNzkyNjIxNjQtMjk5ODExMlwifSIsIm5iZiI6MTczNjQ1NzEzMSwiZXhwIjoxNzM2NDU3NDMxLCJpc3MiOiIwMDAwMDAwMi0wMDAwLTBmZjEtY2UwMC0wMDAwMDAwMDAwMDBAYjAwMDJhOWItMDAxNy00MDRkLTk3ZGMtM2QzYmFiMDliZTgxIiwiYXVkIjoiMDAwMDAwMDItMDAwMC0wZmYxLWNlMDAtMDAwMDAwMDAwMDAwL2F0dGFjaG1lbnRzLm9mZmljZS5uZXRAYjAwMDJhOWItMDAxNy00MDRkLTk3ZGMtM2QzYmFiMDliZTgxIiwiaGFwcCI6Im93YSJ9.f6bf4htimUOm37aGnwo62GR8NpG7A5eaIxHTedQ4DoKM0ZxwHXUirg7wA-Tr4YuHPEPKzchSlRoW3sPvBu_ZrcFz4VlfiJe_px43k5KtNRx1aciZYtrpGhFvwtn1MHcDzDwbGS5455APgIsOmEsFDd9aeSoCHCSdChSHqQtPjtUocD_JfGUNGqXMsVqOYfj28MUo9XCFDfimabRFkeYj0kSyqzJXVWysL65MklyWPHi5JnKOe58Tf3drAKuaPnDrKdvJF4owAw08CbViYerCP_tKToKcMDWnpduytZUGA_aK9v4sx1KPhuqXgJxGUEDT2ZXErkOEk0iGzcCY-w2_mg&amp;X-OWA-CANARY=X-OWA-CANARY_cookie_is_null_or_empty&amp;owa=outlook.office.com&amp;scriptVer=20250103002.04&amp;clientId=3CC4523AC7F54D10BD461FCCF63876D7&amp;animation=true&amp;persistenceId=37693744-b1c6-42b7-94b2-e83506ed912a">
            <a:extLst>
              <a:ext uri="{FF2B5EF4-FFF2-40B4-BE49-F238E27FC236}">
                <a16:creationId xmlns:a16="http://schemas.microsoft.com/office/drawing/2014/main" id="{065D332F-97FF-4461-AAFA-EFA906DDE4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5794" y="733647"/>
            <a:ext cx="2033228" cy="3900802"/>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9470" y="744513"/>
            <a:ext cx="1797479" cy="1864509"/>
          </a:xfrm>
          <a:prstGeom prst="rect">
            <a:avLst/>
          </a:prstGeom>
          <a:ln w="9525">
            <a:solidFill>
              <a:srgbClr val="1D4F91"/>
            </a:solidFill>
          </a:ln>
        </p:spPr>
      </p:pic>
      <p:pic>
        <p:nvPicPr>
          <p:cNvPr id="12" name="Picture 11" descr="Exercise for Sleep">
            <a:hlinkClick r:id="rId5"/>
            <a:extLst>
              <a:ext uri="{FF2B5EF4-FFF2-40B4-BE49-F238E27FC236}">
                <a16:creationId xmlns:a16="http://schemas.microsoft.com/office/drawing/2014/main" id="{6363CC7E-1D46-48F6-A62D-C65F9334A14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9470" y="2769611"/>
            <a:ext cx="1778794" cy="1778794"/>
          </a:xfrm>
          <a:prstGeom prst="rect">
            <a:avLst/>
          </a:prstGeom>
          <a:solidFill>
            <a:schemeClr val="bg1"/>
          </a:solidFill>
          <a:ln w="9525">
            <a:solidFill>
              <a:srgbClr val="002060"/>
            </a:solidFill>
          </a:ln>
        </p:spPr>
      </p:pic>
    </p:spTree>
    <p:extLst>
      <p:ext uri="{BB962C8B-B14F-4D97-AF65-F5344CB8AC3E}">
        <p14:creationId xmlns:p14="http://schemas.microsoft.com/office/powerpoint/2010/main" val="186894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Effect transition="in" filter="fade">
                                      <p:cBhvr>
                                        <p:cTn id="61" dur="1000"/>
                                        <p:tgtEl>
                                          <p:spTgt spid="3">
                                            <p:txEl>
                                              <p:pRg st="11" end="11"/>
                                            </p:txEl>
                                          </p:spTgt>
                                        </p:tgtEl>
                                      </p:cBhvr>
                                    </p:animEffect>
                                    <p:anim calcmode="lin" valueType="num">
                                      <p:cBhvr>
                                        <p:cTn id="6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2" end="12"/>
                                            </p:txEl>
                                          </p:spTgt>
                                        </p:tgtEl>
                                        <p:attrNameLst>
                                          <p:attrName>style.visibility</p:attrName>
                                        </p:attrNameLst>
                                      </p:cBhvr>
                                      <p:to>
                                        <p:strVal val="visible"/>
                                      </p:to>
                                    </p:set>
                                    <p:animEffect transition="in" filter="fade">
                                      <p:cBhvr>
                                        <p:cTn id="66" dur="1000"/>
                                        <p:tgtEl>
                                          <p:spTgt spid="3">
                                            <p:txEl>
                                              <p:pRg st="12" end="12"/>
                                            </p:txEl>
                                          </p:spTgt>
                                        </p:tgtEl>
                                      </p:cBhvr>
                                    </p:animEffect>
                                    <p:anim calcmode="lin" valueType="num">
                                      <p:cBhvr>
                                        <p:cTn id="67"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Effect transition="in" filter="fade">
                                      <p:cBhvr>
                                        <p:cTn id="73" dur="1000"/>
                                        <p:tgtEl>
                                          <p:spTgt spid="3">
                                            <p:txEl>
                                              <p:pRg st="13" end="13"/>
                                            </p:txEl>
                                          </p:spTgt>
                                        </p:tgtEl>
                                      </p:cBhvr>
                                    </p:animEffect>
                                    <p:anim calcmode="lin" valueType="num">
                                      <p:cBhvr>
                                        <p:cTn id="74"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
                                            <p:txEl>
                                              <p:pRg st="15" end="15"/>
                                            </p:txEl>
                                          </p:spTgt>
                                        </p:tgtEl>
                                        <p:attrNameLst>
                                          <p:attrName>style.visibility</p:attrName>
                                        </p:attrNameLst>
                                      </p:cBhvr>
                                      <p:to>
                                        <p:strVal val="visible"/>
                                      </p:to>
                                    </p:set>
                                    <p:animEffect transition="in" filter="fade">
                                      <p:cBhvr>
                                        <p:cTn id="80" dur="1000"/>
                                        <p:tgtEl>
                                          <p:spTgt spid="3">
                                            <p:txEl>
                                              <p:pRg st="15" end="15"/>
                                            </p:txEl>
                                          </p:spTgt>
                                        </p:tgtEl>
                                      </p:cBhvr>
                                    </p:animEffect>
                                    <p:anim calcmode="lin" valueType="num">
                                      <p:cBhvr>
                                        <p:cTn id="81"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82"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3">
                                            <p:txEl>
                                              <p:pRg st="16" end="16"/>
                                            </p:txEl>
                                          </p:spTgt>
                                        </p:tgtEl>
                                        <p:attrNameLst>
                                          <p:attrName>style.visibility</p:attrName>
                                        </p:attrNameLst>
                                      </p:cBhvr>
                                      <p:to>
                                        <p:strVal val="visible"/>
                                      </p:to>
                                    </p:set>
                                    <p:animEffect transition="in" filter="fade">
                                      <p:cBhvr>
                                        <p:cTn id="85" dur="1000"/>
                                        <p:tgtEl>
                                          <p:spTgt spid="3">
                                            <p:txEl>
                                              <p:pRg st="16" end="16"/>
                                            </p:txEl>
                                          </p:spTgt>
                                        </p:tgtEl>
                                      </p:cBhvr>
                                    </p:animEffect>
                                    <p:anim calcmode="lin" valueType="num">
                                      <p:cBhvr>
                                        <p:cTn id="86"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16" end="16"/>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
                                            <p:txEl>
                                              <p:pRg st="17" end="17"/>
                                            </p:txEl>
                                          </p:spTgt>
                                        </p:tgtEl>
                                        <p:attrNameLst>
                                          <p:attrName>style.visibility</p:attrName>
                                        </p:attrNameLst>
                                      </p:cBhvr>
                                      <p:to>
                                        <p:strVal val="visible"/>
                                      </p:to>
                                    </p:set>
                                    <p:animEffect transition="in" filter="fade">
                                      <p:cBhvr>
                                        <p:cTn id="90" dur="1000"/>
                                        <p:tgtEl>
                                          <p:spTgt spid="3">
                                            <p:txEl>
                                              <p:pRg st="17" end="17"/>
                                            </p:txEl>
                                          </p:spTgt>
                                        </p:tgtEl>
                                      </p:cBhvr>
                                    </p:animEffect>
                                    <p:anim calcmode="lin" valueType="num">
                                      <p:cBhvr>
                                        <p:cTn id="91"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92" dur="1000" fill="hold"/>
                                        <p:tgtEl>
                                          <p:spTgt spid="3">
                                            <p:txEl>
                                              <p:pRg st="17" end="17"/>
                                            </p:txEl>
                                          </p:spTgt>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3">
                                            <p:txEl>
                                              <p:pRg st="18" end="18"/>
                                            </p:txEl>
                                          </p:spTgt>
                                        </p:tgtEl>
                                        <p:attrNameLst>
                                          <p:attrName>style.visibility</p:attrName>
                                        </p:attrNameLst>
                                      </p:cBhvr>
                                      <p:to>
                                        <p:strVal val="visible"/>
                                      </p:to>
                                    </p:set>
                                    <p:animEffect transition="in" filter="fade">
                                      <p:cBhvr>
                                        <p:cTn id="95" dur="1000"/>
                                        <p:tgtEl>
                                          <p:spTgt spid="3">
                                            <p:txEl>
                                              <p:pRg st="18" end="18"/>
                                            </p:txEl>
                                          </p:spTgt>
                                        </p:tgtEl>
                                      </p:cBhvr>
                                    </p:animEffect>
                                    <p:anim calcmode="lin" valueType="num">
                                      <p:cBhvr>
                                        <p:cTn id="96"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97" dur="1000" fill="hold"/>
                                        <p:tgtEl>
                                          <p:spTgt spid="3">
                                            <p:txEl>
                                              <p:pRg st="18" end="18"/>
                                            </p:txEl>
                                          </p:spTgt>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3">
                                            <p:txEl>
                                              <p:pRg st="19" end="19"/>
                                            </p:txEl>
                                          </p:spTgt>
                                        </p:tgtEl>
                                        <p:attrNameLst>
                                          <p:attrName>style.visibility</p:attrName>
                                        </p:attrNameLst>
                                      </p:cBhvr>
                                      <p:to>
                                        <p:strVal val="visible"/>
                                      </p:to>
                                    </p:set>
                                    <p:animEffect transition="in" filter="fade">
                                      <p:cBhvr>
                                        <p:cTn id="100" dur="1000"/>
                                        <p:tgtEl>
                                          <p:spTgt spid="3">
                                            <p:txEl>
                                              <p:pRg st="19" end="19"/>
                                            </p:txEl>
                                          </p:spTgt>
                                        </p:tgtEl>
                                      </p:cBhvr>
                                    </p:animEffect>
                                    <p:anim calcmode="lin" valueType="num">
                                      <p:cBhvr>
                                        <p:cTn id="101" dur="1000" fill="hold"/>
                                        <p:tgtEl>
                                          <p:spTgt spid="3">
                                            <p:txEl>
                                              <p:pRg st="19" end="19"/>
                                            </p:txEl>
                                          </p:spTgt>
                                        </p:tgtEl>
                                        <p:attrNameLst>
                                          <p:attrName>ppt_x</p:attrName>
                                        </p:attrNameLst>
                                      </p:cBhvr>
                                      <p:tavLst>
                                        <p:tav tm="0">
                                          <p:val>
                                            <p:strVal val="#ppt_x"/>
                                          </p:val>
                                        </p:tav>
                                        <p:tav tm="100000">
                                          <p:val>
                                            <p:strVal val="#ppt_x"/>
                                          </p:val>
                                        </p:tav>
                                      </p:tavLst>
                                    </p:anim>
                                    <p:anim calcmode="lin" valueType="num">
                                      <p:cBhvr>
                                        <p:cTn id="102" dur="1000" fill="hold"/>
                                        <p:tgtEl>
                                          <p:spTgt spid="3">
                                            <p:txEl>
                                              <p:pRg st="19" end="1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306" y="1729408"/>
            <a:ext cx="4402415" cy="2926080"/>
          </a:xfrm>
          <a:prstGeom prst="rect">
            <a:avLst/>
          </a:prstGeom>
          <a:noFill/>
          <a:ln w="19050">
            <a:solidFill>
              <a:srgbClr val="0070C0"/>
            </a:solidFill>
          </a:ln>
        </p:spPr>
        <p:txBody>
          <a:bodyPr wrap="square" rtlCol="0">
            <a:spAutoFit/>
          </a:bodyPr>
          <a:lstStyle/>
          <a:p>
            <a:pPr defTabSz="685783"/>
            <a:endParaRPr lang="en-US" sz="1350" dirty="0">
              <a:solidFill>
                <a:srgbClr val="53565A"/>
              </a:solidFill>
              <a:latin typeface="Times New Roman"/>
            </a:endParaRPr>
          </a:p>
        </p:txBody>
      </p:sp>
      <p:sp>
        <p:nvSpPr>
          <p:cNvPr id="17" name="TextBox 16"/>
          <p:cNvSpPr txBox="1"/>
          <p:nvPr/>
        </p:nvSpPr>
        <p:spPr>
          <a:xfrm>
            <a:off x="4577281" y="1729408"/>
            <a:ext cx="4491350" cy="2926080"/>
          </a:xfrm>
          <a:prstGeom prst="rect">
            <a:avLst/>
          </a:prstGeom>
          <a:noFill/>
          <a:ln w="19050">
            <a:solidFill>
              <a:srgbClr val="0070C0"/>
            </a:solidFill>
          </a:ln>
        </p:spPr>
        <p:txBody>
          <a:bodyPr wrap="square" rtlCol="0">
            <a:spAutoFit/>
          </a:bodyPr>
          <a:lstStyle/>
          <a:p>
            <a:pPr defTabSz="685783"/>
            <a:endParaRPr lang="en-US" sz="1350" dirty="0">
              <a:solidFill>
                <a:srgbClr val="53565A"/>
              </a:solidFill>
              <a:latin typeface="Times New Roman"/>
            </a:endParaRPr>
          </a:p>
        </p:txBody>
      </p:sp>
      <p:sp>
        <p:nvSpPr>
          <p:cNvPr id="4" name="object 4"/>
          <p:cNvSpPr txBox="1"/>
          <p:nvPr/>
        </p:nvSpPr>
        <p:spPr>
          <a:xfrm>
            <a:off x="3474233" y="4096006"/>
            <a:ext cx="1123722" cy="412838"/>
          </a:xfrm>
          <a:prstGeom prst="rect">
            <a:avLst/>
          </a:prstGeom>
        </p:spPr>
        <p:txBody>
          <a:bodyPr vert="horz" wrap="square" lIns="0" tIns="8096" rIns="0" bIns="0" rtlCol="0">
            <a:spAutoFit/>
          </a:bodyPr>
          <a:lstStyle/>
          <a:p>
            <a:pPr marL="9525" marR="97631" defTabSz="685783">
              <a:lnSpc>
                <a:spcPct val="109400"/>
              </a:lnSpc>
              <a:spcBef>
                <a:spcPts val="585"/>
              </a:spcBef>
              <a:buClr>
                <a:srgbClr val="17802F"/>
              </a:buClr>
              <a:tabLst>
                <a:tab pos="223838" algn="l"/>
              </a:tabLst>
            </a:pPr>
            <a:r>
              <a:rPr sz="825" dirty="0">
                <a:solidFill>
                  <a:srgbClr val="1D4F91"/>
                </a:solidFill>
                <a:latin typeface="Arial"/>
                <a:cs typeface="Arial"/>
              </a:rPr>
              <a:t>PI:</a:t>
            </a:r>
            <a:r>
              <a:rPr sz="825" spc="4" dirty="0">
                <a:solidFill>
                  <a:srgbClr val="1D4F91"/>
                </a:solidFill>
                <a:latin typeface="Arial"/>
                <a:cs typeface="Arial"/>
              </a:rPr>
              <a:t> </a:t>
            </a:r>
            <a:r>
              <a:rPr sz="825" spc="-8" dirty="0">
                <a:solidFill>
                  <a:srgbClr val="1D4F91"/>
                </a:solidFill>
                <a:latin typeface="Arial"/>
                <a:cs typeface="Arial"/>
              </a:rPr>
              <a:t>Danielle</a:t>
            </a:r>
            <a:r>
              <a:rPr sz="825" spc="-64" dirty="0">
                <a:solidFill>
                  <a:srgbClr val="1D4F91"/>
                </a:solidFill>
                <a:latin typeface="Arial"/>
                <a:cs typeface="Arial"/>
              </a:rPr>
              <a:t> </a:t>
            </a:r>
            <a:r>
              <a:rPr sz="825" dirty="0">
                <a:solidFill>
                  <a:srgbClr val="1D4F91"/>
                </a:solidFill>
                <a:latin typeface="Arial"/>
                <a:cs typeface="Arial"/>
              </a:rPr>
              <a:t>Ahn,</a:t>
            </a:r>
            <a:r>
              <a:rPr sz="825" spc="8" dirty="0">
                <a:solidFill>
                  <a:srgbClr val="1D4F91"/>
                </a:solidFill>
                <a:latin typeface="Arial"/>
                <a:cs typeface="Arial"/>
              </a:rPr>
              <a:t> </a:t>
            </a:r>
            <a:r>
              <a:rPr sz="825" spc="-26" dirty="0">
                <a:solidFill>
                  <a:srgbClr val="1D4F91"/>
                </a:solidFill>
                <a:latin typeface="Arial"/>
                <a:cs typeface="Arial"/>
              </a:rPr>
              <a:t>MD </a:t>
            </a:r>
            <a:r>
              <a:rPr sz="825" dirty="0">
                <a:solidFill>
                  <a:srgbClr val="1D4F91"/>
                </a:solidFill>
                <a:latin typeface="Arial"/>
                <a:cs typeface="Arial"/>
              </a:rPr>
              <a:t>(Associate</a:t>
            </a:r>
            <a:r>
              <a:rPr sz="825" spc="-38" dirty="0">
                <a:solidFill>
                  <a:srgbClr val="1D4F91"/>
                </a:solidFill>
                <a:latin typeface="Arial"/>
                <a:cs typeface="Arial"/>
              </a:rPr>
              <a:t> </a:t>
            </a:r>
            <a:r>
              <a:rPr sz="825" dirty="0">
                <a:solidFill>
                  <a:srgbClr val="1D4F91"/>
                </a:solidFill>
                <a:latin typeface="Arial"/>
                <a:cs typeface="Arial"/>
              </a:rPr>
              <a:t>Professor</a:t>
            </a:r>
            <a:r>
              <a:rPr sz="825" spc="-26" dirty="0">
                <a:solidFill>
                  <a:srgbClr val="1D4F91"/>
                </a:solidFill>
                <a:latin typeface="Arial"/>
                <a:cs typeface="Arial"/>
              </a:rPr>
              <a:t> </a:t>
            </a:r>
            <a:r>
              <a:rPr sz="825" spc="-19" dirty="0">
                <a:solidFill>
                  <a:srgbClr val="1D4F91"/>
                </a:solidFill>
                <a:latin typeface="Arial"/>
                <a:cs typeface="Arial"/>
              </a:rPr>
              <a:t>of </a:t>
            </a:r>
            <a:r>
              <a:rPr sz="825" spc="-8" dirty="0">
                <a:solidFill>
                  <a:srgbClr val="1D4F91"/>
                </a:solidFill>
                <a:latin typeface="Arial"/>
                <a:cs typeface="Arial"/>
              </a:rPr>
              <a:t>Pediatrics</a:t>
            </a:r>
            <a:r>
              <a:rPr sz="825" i="1" spc="-8" dirty="0">
                <a:solidFill>
                  <a:srgbClr val="1D4F91"/>
                </a:solidFill>
                <a:latin typeface="Arial"/>
                <a:cs typeface="Arial"/>
              </a:rPr>
              <a:t>)</a:t>
            </a:r>
            <a:endParaRPr sz="825" dirty="0">
              <a:solidFill>
                <a:srgbClr val="53565A"/>
              </a:solidFill>
              <a:latin typeface="Arial"/>
              <a:cs typeface="Arial"/>
            </a:endParaRPr>
          </a:p>
        </p:txBody>
      </p:sp>
      <p:grpSp>
        <p:nvGrpSpPr>
          <p:cNvPr id="6" name="object 6"/>
          <p:cNvGrpSpPr/>
          <p:nvPr/>
        </p:nvGrpSpPr>
        <p:grpSpPr>
          <a:xfrm>
            <a:off x="3457288" y="2520437"/>
            <a:ext cx="988693" cy="1498361"/>
            <a:chOff x="184121" y="3960379"/>
            <a:chExt cx="1420495" cy="2098040"/>
          </a:xfrm>
        </p:grpSpPr>
        <p:pic>
          <p:nvPicPr>
            <p:cNvPr id="7" name="object 7"/>
            <p:cNvPicPr/>
            <p:nvPr/>
          </p:nvPicPr>
          <p:blipFill>
            <a:blip r:embed="rId3" cstate="print"/>
            <a:stretch>
              <a:fillRect/>
            </a:stretch>
          </p:blipFill>
          <p:spPr>
            <a:xfrm>
              <a:off x="203171" y="3979428"/>
              <a:ext cx="1401445" cy="2066531"/>
            </a:xfrm>
            <a:prstGeom prst="rect">
              <a:avLst/>
            </a:prstGeom>
          </p:spPr>
        </p:pic>
        <p:sp>
          <p:nvSpPr>
            <p:cNvPr id="8" name="object 8"/>
            <p:cNvSpPr/>
            <p:nvPr/>
          </p:nvSpPr>
          <p:spPr>
            <a:xfrm>
              <a:off x="184121" y="3960379"/>
              <a:ext cx="1420495" cy="2098040"/>
            </a:xfrm>
            <a:custGeom>
              <a:avLst/>
              <a:gdLst/>
              <a:ahLst/>
              <a:cxnLst/>
              <a:rect l="l" t="t" r="r" b="b"/>
              <a:pathLst>
                <a:path w="1420495" h="2098040">
                  <a:moveTo>
                    <a:pt x="0" y="0"/>
                  </a:moveTo>
                  <a:lnTo>
                    <a:pt x="1420080" y="0"/>
                  </a:lnTo>
                  <a:lnTo>
                    <a:pt x="1420080" y="2097521"/>
                  </a:lnTo>
                  <a:lnTo>
                    <a:pt x="0" y="2097521"/>
                  </a:lnTo>
                  <a:lnTo>
                    <a:pt x="0" y="0"/>
                  </a:lnTo>
                  <a:close/>
                </a:path>
              </a:pathLst>
            </a:custGeom>
            <a:ln w="38100">
              <a:solidFill>
                <a:srgbClr val="1D4F91"/>
              </a:solidFill>
            </a:ln>
          </p:spPr>
          <p:txBody>
            <a:bodyPr wrap="square" lIns="0" tIns="0" rIns="0" bIns="0" rtlCol="0"/>
            <a:lstStyle/>
            <a:p>
              <a:pPr defTabSz="685783"/>
              <a:endParaRPr sz="825">
                <a:solidFill>
                  <a:srgbClr val="53565A"/>
                </a:solidFill>
                <a:latin typeface="Times New Roman"/>
              </a:endParaRPr>
            </a:p>
          </p:txBody>
        </p:sp>
      </p:grpSp>
      <p:sp>
        <p:nvSpPr>
          <p:cNvPr id="9" name="Title 2">
            <a:extLst>
              <a:ext uri="{FF2B5EF4-FFF2-40B4-BE49-F238E27FC236}">
                <a16:creationId xmlns:a16="http://schemas.microsoft.com/office/drawing/2014/main" id="{7F1672B5-BF9C-42D3-A3D6-8D00BAE0DE40}"/>
              </a:ext>
            </a:extLst>
          </p:cNvPr>
          <p:cNvSpPr txBox="1">
            <a:spLocks/>
          </p:cNvSpPr>
          <p:nvPr/>
        </p:nvSpPr>
        <p:spPr>
          <a:xfrm>
            <a:off x="164307" y="199647"/>
            <a:ext cx="8536781" cy="651323"/>
          </a:xfrm>
          <a:prstGeom prst="rect">
            <a:avLst/>
          </a:prstGeom>
        </p:spPr>
        <p:txBody>
          <a:bodyPr vert="horz" lIns="0" tIns="34290" rIns="68580" bIns="34290" rtlCol="0" anchor="b">
            <a:noAutofit/>
          </a:bodyPr>
          <a:lstStyle>
            <a:lvl1pPr algn="l" defTabSz="685800" rtl="0" eaLnBrk="1" latinLnBrk="0" hangingPunct="1">
              <a:lnSpc>
                <a:spcPct val="90000"/>
              </a:lnSpc>
              <a:spcBef>
                <a:spcPct val="0"/>
              </a:spcBef>
              <a:buNone/>
              <a:defRPr sz="2800" b="0" i="0" kern="1200">
                <a:solidFill>
                  <a:srgbClr val="1D4F91"/>
                </a:solidFill>
                <a:latin typeface="Arial" panose="020B0604020202020204" pitchFamily="34" charset="0"/>
                <a:ea typeface="Arial" panose="020B0604020202020204" pitchFamily="34" charset="0"/>
                <a:cs typeface="Arial" panose="020B0604020202020204" pitchFamily="34" charset="0"/>
              </a:defRPr>
            </a:lvl1pPr>
          </a:lstStyle>
          <a:p>
            <a:pPr algn="ctr" defTabSz="514350"/>
            <a:endParaRPr lang="en-US" sz="2025" b="1" dirty="0"/>
          </a:p>
        </p:txBody>
      </p:sp>
      <p:sp>
        <p:nvSpPr>
          <p:cNvPr id="3" name="Title 2">
            <a:extLst>
              <a:ext uri="{FF2B5EF4-FFF2-40B4-BE49-F238E27FC236}">
                <a16:creationId xmlns:a16="http://schemas.microsoft.com/office/drawing/2014/main" id="{04E5CA01-C8F0-4A4E-9291-D68E9AFDAAAE}"/>
              </a:ext>
            </a:extLst>
          </p:cNvPr>
          <p:cNvSpPr>
            <a:spLocks noGrp="1"/>
          </p:cNvSpPr>
          <p:nvPr>
            <p:ph type="title"/>
          </p:nvPr>
        </p:nvSpPr>
        <p:spPr>
          <a:xfrm>
            <a:off x="489347" y="193844"/>
            <a:ext cx="7886700" cy="537063"/>
          </a:xfrm>
        </p:spPr>
        <p:txBody>
          <a:bodyPr>
            <a:normAutofit fontScale="90000"/>
          </a:bodyPr>
          <a:lstStyle/>
          <a:p>
            <a:pPr algn="ctr"/>
            <a:r>
              <a:rPr lang="en-US" sz="2325" dirty="0"/>
              <a:t>Lerner Fellowship Pilot Grant in Employee Wellness</a:t>
            </a:r>
            <a:br>
              <a:rPr lang="en-US" sz="2100" dirty="0"/>
            </a:br>
            <a:endParaRPr lang="en-US" sz="2100" dirty="0"/>
          </a:p>
        </p:txBody>
      </p:sp>
      <p:sp>
        <p:nvSpPr>
          <p:cNvPr id="5" name="Text Placeholder 4">
            <a:extLst>
              <a:ext uri="{FF2B5EF4-FFF2-40B4-BE49-F238E27FC236}">
                <a16:creationId xmlns:a16="http://schemas.microsoft.com/office/drawing/2014/main" id="{A4C7BC2D-FC08-4DD3-8623-141EFA32CE5F}"/>
              </a:ext>
            </a:extLst>
          </p:cNvPr>
          <p:cNvSpPr>
            <a:spLocks noGrp="1"/>
          </p:cNvSpPr>
          <p:nvPr>
            <p:ph type="body" idx="10"/>
          </p:nvPr>
        </p:nvSpPr>
        <p:spPr>
          <a:xfrm>
            <a:off x="164306" y="1729409"/>
            <a:ext cx="3255231" cy="4390936"/>
          </a:xfrm>
          <a:ln>
            <a:noFill/>
          </a:ln>
        </p:spPr>
        <p:txBody>
          <a:bodyPr/>
          <a:lstStyle/>
          <a:p>
            <a:pPr algn="ctr">
              <a:lnSpc>
                <a:spcPct val="100000"/>
              </a:lnSpc>
            </a:pPr>
            <a:r>
              <a:rPr lang="en-US" sz="1500" b="1" dirty="0">
                <a:solidFill>
                  <a:schemeClr val="tx2">
                    <a:lumMod val="75000"/>
                  </a:schemeClr>
                </a:solidFill>
              </a:rPr>
              <a:t>CALM-PT : Cultivating a Lifetime of Mindfulness for Pediatric Trainees</a:t>
            </a:r>
          </a:p>
          <a:p>
            <a:pPr marL="9525" marR="3810">
              <a:lnSpc>
                <a:spcPct val="111100"/>
              </a:lnSpc>
              <a:spcBef>
                <a:spcPts val="379"/>
              </a:spcBef>
              <a:tabLst>
                <a:tab pos="223838" algn="l"/>
              </a:tabLst>
            </a:pPr>
            <a:endParaRPr lang="en-US" sz="1050" u="sng" dirty="0">
              <a:solidFill>
                <a:schemeClr val="tx2">
                  <a:lumMod val="75000"/>
                </a:schemeClr>
              </a:solidFill>
            </a:endParaRPr>
          </a:p>
          <a:p>
            <a:pPr marL="9525" marR="3810">
              <a:lnSpc>
                <a:spcPct val="111100"/>
              </a:lnSpc>
              <a:spcBef>
                <a:spcPts val="379"/>
              </a:spcBef>
              <a:tabLst>
                <a:tab pos="223838" algn="l"/>
              </a:tabLst>
            </a:pPr>
            <a:r>
              <a:rPr lang="en-US" sz="1050" u="sng" dirty="0">
                <a:solidFill>
                  <a:schemeClr val="tx2">
                    <a:lumMod val="75000"/>
                  </a:schemeClr>
                </a:solidFill>
              </a:rPr>
              <a:t>Objectives:</a:t>
            </a:r>
          </a:p>
          <a:p>
            <a:pPr marL="138113" marR="3810" indent="-128588">
              <a:lnSpc>
                <a:spcPct val="111100"/>
              </a:lnSpc>
              <a:spcBef>
                <a:spcPts val="379"/>
              </a:spcBef>
              <a:buFont typeface="Arial" panose="020B0604020202020204" pitchFamily="34" charset="0"/>
              <a:buChar char="•"/>
              <a:tabLst>
                <a:tab pos="223838" algn="l"/>
              </a:tabLst>
            </a:pPr>
            <a:r>
              <a:rPr lang="en-US" sz="1050" dirty="0">
                <a:solidFill>
                  <a:schemeClr val="tx2">
                    <a:lumMod val="75000"/>
                  </a:schemeClr>
                </a:solidFill>
              </a:rPr>
              <a:t>Improve trainee wellness through increasing an understanding of mindfulness and decreasing secondary traumatic stress and burnout</a:t>
            </a:r>
          </a:p>
          <a:p>
            <a:pPr marL="138113" marR="3810" indent="-128588">
              <a:lnSpc>
                <a:spcPct val="111100"/>
              </a:lnSpc>
              <a:spcBef>
                <a:spcPts val="379"/>
              </a:spcBef>
              <a:buFont typeface="Arial" panose="020B0604020202020204" pitchFamily="34" charset="0"/>
              <a:buChar char="•"/>
              <a:tabLst>
                <a:tab pos="223838" algn="l"/>
              </a:tabLst>
            </a:pPr>
            <a:r>
              <a:rPr lang="en-US" sz="1050" dirty="0">
                <a:solidFill>
                  <a:schemeClr val="tx2">
                    <a:lumMod val="75000"/>
                  </a:schemeClr>
                </a:solidFill>
              </a:rPr>
              <a:t>Provide mindfulness tools that can be used at bedside and in clinical practice</a:t>
            </a:r>
          </a:p>
          <a:p>
            <a:pPr marL="9525" marR="3810">
              <a:lnSpc>
                <a:spcPct val="111100"/>
              </a:lnSpc>
              <a:spcBef>
                <a:spcPts val="379"/>
              </a:spcBef>
              <a:tabLst>
                <a:tab pos="223838" algn="l"/>
              </a:tabLst>
            </a:pPr>
            <a:r>
              <a:rPr lang="en-US" sz="1050" u="sng" dirty="0">
                <a:solidFill>
                  <a:schemeClr val="tx2">
                    <a:lumMod val="75000"/>
                  </a:schemeClr>
                </a:solidFill>
              </a:rPr>
              <a:t>Measuring Impact</a:t>
            </a:r>
          </a:p>
          <a:p>
            <a:pPr marL="223838" marR="3810" indent="-214313">
              <a:lnSpc>
                <a:spcPct val="111100"/>
              </a:lnSpc>
              <a:spcBef>
                <a:spcPts val="379"/>
              </a:spcBef>
              <a:buFont typeface="Arial" panose="020B0604020202020204" pitchFamily="34" charset="0"/>
              <a:buChar char="•"/>
              <a:tabLst>
                <a:tab pos="223838" algn="l"/>
              </a:tabLst>
            </a:pPr>
            <a:r>
              <a:rPr lang="en-US" sz="1050" dirty="0">
                <a:solidFill>
                  <a:schemeClr val="tx2">
                    <a:lumMod val="75000"/>
                  </a:schemeClr>
                </a:solidFill>
              </a:rPr>
              <a:t>Mindfulness Attention Awareness Scale</a:t>
            </a:r>
          </a:p>
          <a:p>
            <a:pPr marL="223838" marR="3810" indent="-214313">
              <a:lnSpc>
                <a:spcPct val="111100"/>
              </a:lnSpc>
              <a:spcBef>
                <a:spcPts val="379"/>
              </a:spcBef>
              <a:buFont typeface="Arial" panose="020B0604020202020204" pitchFamily="34" charset="0"/>
              <a:buChar char="•"/>
              <a:tabLst>
                <a:tab pos="223838" algn="l"/>
              </a:tabLst>
            </a:pPr>
            <a:r>
              <a:rPr lang="en-US" sz="1050" dirty="0">
                <a:solidFill>
                  <a:schemeClr val="tx2">
                    <a:lumMod val="75000"/>
                  </a:schemeClr>
                </a:solidFill>
              </a:rPr>
              <a:t>Secondary Traumatic Stress Questions</a:t>
            </a:r>
          </a:p>
          <a:p>
            <a:pPr marL="223838" marR="3810" indent="-214313">
              <a:lnSpc>
                <a:spcPct val="111100"/>
              </a:lnSpc>
              <a:spcBef>
                <a:spcPts val="379"/>
              </a:spcBef>
              <a:buFont typeface="Arial" panose="020B0604020202020204" pitchFamily="34" charset="0"/>
              <a:buChar char="•"/>
              <a:tabLst>
                <a:tab pos="223838" algn="l"/>
              </a:tabLst>
            </a:pPr>
            <a:r>
              <a:rPr lang="en-US" sz="1050" dirty="0">
                <a:solidFill>
                  <a:schemeClr val="tx2">
                    <a:lumMod val="75000"/>
                  </a:schemeClr>
                </a:solidFill>
              </a:rPr>
              <a:t>Oldenburg Burnout Inventory</a:t>
            </a:r>
          </a:p>
          <a:p>
            <a:endParaRPr lang="en-US" sz="900" dirty="0">
              <a:solidFill>
                <a:schemeClr val="tx2">
                  <a:lumMod val="75000"/>
                </a:schemeClr>
              </a:solidFill>
            </a:endParaRPr>
          </a:p>
        </p:txBody>
      </p:sp>
      <p:sp>
        <p:nvSpPr>
          <p:cNvPr id="11" name="Text Placeholder 10">
            <a:extLst>
              <a:ext uri="{FF2B5EF4-FFF2-40B4-BE49-F238E27FC236}">
                <a16:creationId xmlns:a16="http://schemas.microsoft.com/office/drawing/2014/main" id="{97B78402-F83F-4020-B759-530B8DB2A47A}"/>
              </a:ext>
            </a:extLst>
          </p:cNvPr>
          <p:cNvSpPr>
            <a:spLocks noGrp="1"/>
          </p:cNvSpPr>
          <p:nvPr>
            <p:ph type="body" idx="11"/>
          </p:nvPr>
        </p:nvSpPr>
        <p:spPr>
          <a:xfrm>
            <a:off x="4622981" y="1552949"/>
            <a:ext cx="4031666" cy="2246835"/>
          </a:xfrm>
          <a:ln>
            <a:noFill/>
          </a:ln>
        </p:spPr>
        <p:txBody>
          <a:bodyPr/>
          <a:lstStyle/>
          <a:p>
            <a:pPr marL="9525" marR="3810" algn="ctr">
              <a:lnSpc>
                <a:spcPct val="111100"/>
              </a:lnSpc>
              <a:spcBef>
                <a:spcPts val="379"/>
              </a:spcBef>
              <a:tabLst>
                <a:tab pos="223838" algn="l"/>
              </a:tabLst>
            </a:pPr>
            <a:endParaRPr lang="en-US" sz="900" b="1" dirty="0">
              <a:solidFill>
                <a:schemeClr val="tx2">
                  <a:lumMod val="75000"/>
                </a:schemeClr>
              </a:solidFill>
              <a:latin typeface="Arial"/>
              <a:cs typeface="Arial"/>
            </a:endParaRPr>
          </a:p>
          <a:p>
            <a:pPr marL="9525" marR="3810">
              <a:lnSpc>
                <a:spcPct val="111100"/>
              </a:lnSpc>
              <a:spcBef>
                <a:spcPts val="379"/>
              </a:spcBef>
              <a:tabLst>
                <a:tab pos="223838" algn="l"/>
              </a:tabLst>
            </a:pPr>
            <a:r>
              <a:rPr lang="en-US" sz="1500" b="1" dirty="0">
                <a:solidFill>
                  <a:schemeClr val="tx2">
                    <a:lumMod val="75000"/>
                  </a:schemeClr>
                </a:solidFill>
                <a:latin typeface="Arial"/>
                <a:cs typeface="Arial"/>
              </a:rPr>
              <a:t>The</a:t>
            </a:r>
            <a:r>
              <a:rPr lang="en-US" sz="1500" b="1" spc="-23" dirty="0">
                <a:solidFill>
                  <a:schemeClr val="tx2">
                    <a:lumMod val="75000"/>
                  </a:schemeClr>
                </a:solidFill>
                <a:latin typeface="Arial"/>
                <a:cs typeface="Arial"/>
              </a:rPr>
              <a:t> </a:t>
            </a:r>
            <a:r>
              <a:rPr lang="en-US" sz="1500" b="1" dirty="0">
                <a:solidFill>
                  <a:schemeClr val="tx2">
                    <a:lumMod val="75000"/>
                  </a:schemeClr>
                </a:solidFill>
                <a:latin typeface="Arial"/>
                <a:cs typeface="Arial"/>
              </a:rPr>
              <a:t>HEROES</a:t>
            </a:r>
            <a:r>
              <a:rPr lang="en-US" sz="1500" b="1" spc="-23" dirty="0">
                <a:solidFill>
                  <a:schemeClr val="tx2">
                    <a:lumMod val="75000"/>
                  </a:schemeClr>
                </a:solidFill>
                <a:latin typeface="Arial"/>
                <a:cs typeface="Arial"/>
              </a:rPr>
              <a:t> </a:t>
            </a:r>
            <a:r>
              <a:rPr lang="en-US" sz="1500" b="1" spc="-15" dirty="0">
                <a:solidFill>
                  <a:schemeClr val="tx2">
                    <a:lumMod val="75000"/>
                  </a:schemeClr>
                </a:solidFill>
                <a:latin typeface="Arial"/>
                <a:cs typeface="Arial"/>
              </a:rPr>
              <a:t>Room:  </a:t>
            </a:r>
            <a:r>
              <a:rPr lang="en-US" sz="1500" b="1" u="sng" dirty="0">
                <a:solidFill>
                  <a:schemeClr val="tx2">
                    <a:lumMod val="75000"/>
                  </a:schemeClr>
                </a:solidFill>
                <a:latin typeface="Arial"/>
                <a:cs typeface="Arial"/>
              </a:rPr>
              <a:t>H</a:t>
            </a:r>
            <a:r>
              <a:rPr lang="en-US" sz="1500" b="1" dirty="0">
                <a:solidFill>
                  <a:schemeClr val="tx2">
                    <a:lumMod val="75000"/>
                  </a:schemeClr>
                </a:solidFill>
                <a:latin typeface="Arial"/>
                <a:cs typeface="Arial"/>
              </a:rPr>
              <a:t>ealthy</a:t>
            </a:r>
            <a:r>
              <a:rPr lang="en-US" sz="1500" b="1" spc="-45" dirty="0">
                <a:solidFill>
                  <a:schemeClr val="tx2">
                    <a:lumMod val="75000"/>
                  </a:schemeClr>
                </a:solidFill>
                <a:latin typeface="Arial"/>
                <a:cs typeface="Arial"/>
              </a:rPr>
              <a:t> </a:t>
            </a:r>
            <a:r>
              <a:rPr lang="en-US" sz="1500" b="1" u="sng" dirty="0">
                <a:solidFill>
                  <a:schemeClr val="tx2">
                    <a:lumMod val="75000"/>
                  </a:schemeClr>
                </a:solidFill>
                <a:latin typeface="Arial"/>
                <a:cs typeface="Arial"/>
              </a:rPr>
              <a:t>E</a:t>
            </a:r>
            <a:r>
              <a:rPr lang="en-US" sz="1500" b="1" dirty="0">
                <a:solidFill>
                  <a:schemeClr val="tx2">
                    <a:lumMod val="75000"/>
                  </a:schemeClr>
                </a:solidFill>
                <a:latin typeface="Arial"/>
                <a:cs typeface="Arial"/>
              </a:rPr>
              <a:t>nvironment</a:t>
            </a:r>
            <a:r>
              <a:rPr lang="en-US" sz="1500" b="1" spc="-41" dirty="0">
                <a:solidFill>
                  <a:schemeClr val="tx2">
                    <a:lumMod val="75000"/>
                  </a:schemeClr>
                </a:solidFill>
                <a:latin typeface="Arial"/>
                <a:cs typeface="Arial"/>
              </a:rPr>
              <a:t> </a:t>
            </a:r>
            <a:r>
              <a:rPr lang="en-US" sz="1500" b="1" spc="-19" dirty="0">
                <a:solidFill>
                  <a:schemeClr val="tx2">
                    <a:lumMod val="75000"/>
                  </a:schemeClr>
                </a:solidFill>
                <a:latin typeface="Arial"/>
                <a:cs typeface="Arial"/>
              </a:rPr>
              <a:t>to </a:t>
            </a:r>
            <a:r>
              <a:rPr lang="en-US" sz="1500" b="1" u="sng" dirty="0">
                <a:solidFill>
                  <a:schemeClr val="tx2">
                    <a:lumMod val="75000"/>
                  </a:schemeClr>
                </a:solidFill>
                <a:latin typeface="Arial"/>
                <a:cs typeface="Arial"/>
              </a:rPr>
              <a:t>R</a:t>
            </a:r>
            <a:r>
              <a:rPr lang="en-US" sz="1500" b="1" dirty="0">
                <a:solidFill>
                  <a:schemeClr val="tx2">
                    <a:lumMod val="75000"/>
                  </a:schemeClr>
                </a:solidFill>
                <a:latin typeface="Arial"/>
                <a:cs typeface="Arial"/>
              </a:rPr>
              <a:t>echarge</a:t>
            </a:r>
            <a:r>
              <a:rPr lang="en-US" sz="1500" b="1" spc="-34" dirty="0">
                <a:solidFill>
                  <a:schemeClr val="tx2">
                    <a:lumMod val="75000"/>
                  </a:schemeClr>
                </a:solidFill>
                <a:latin typeface="Arial"/>
                <a:cs typeface="Arial"/>
              </a:rPr>
              <a:t> </a:t>
            </a:r>
            <a:r>
              <a:rPr lang="en-US" sz="1500" b="1" dirty="0">
                <a:solidFill>
                  <a:schemeClr val="tx2">
                    <a:lumMod val="75000"/>
                  </a:schemeClr>
                </a:solidFill>
                <a:latin typeface="Arial"/>
                <a:cs typeface="Arial"/>
              </a:rPr>
              <a:t>and</a:t>
            </a:r>
            <a:r>
              <a:rPr lang="en-US" sz="1500" b="1" spc="-34" dirty="0">
                <a:solidFill>
                  <a:schemeClr val="tx2">
                    <a:lumMod val="75000"/>
                  </a:schemeClr>
                </a:solidFill>
                <a:latin typeface="Arial"/>
                <a:cs typeface="Arial"/>
              </a:rPr>
              <a:t> </a:t>
            </a:r>
            <a:r>
              <a:rPr lang="en-US" sz="1500" b="1" u="sng" spc="-8" dirty="0">
                <a:solidFill>
                  <a:schemeClr val="tx2">
                    <a:lumMod val="75000"/>
                  </a:schemeClr>
                </a:solidFill>
                <a:latin typeface="Arial"/>
                <a:cs typeface="Arial"/>
              </a:rPr>
              <a:t>O</a:t>
            </a:r>
            <a:r>
              <a:rPr lang="en-US" sz="1500" b="1" spc="-8" dirty="0">
                <a:solidFill>
                  <a:schemeClr val="tx2">
                    <a:lumMod val="75000"/>
                  </a:schemeClr>
                </a:solidFill>
                <a:latin typeface="Arial"/>
                <a:cs typeface="Arial"/>
              </a:rPr>
              <a:t>ptimize </a:t>
            </a:r>
            <a:r>
              <a:rPr lang="en-US" sz="1500" b="1" u="sng" dirty="0">
                <a:solidFill>
                  <a:schemeClr val="tx2">
                    <a:lumMod val="75000"/>
                  </a:schemeClr>
                </a:solidFill>
                <a:latin typeface="Arial"/>
                <a:cs typeface="Arial"/>
              </a:rPr>
              <a:t>E</a:t>
            </a:r>
            <a:r>
              <a:rPr lang="en-US" sz="1500" b="1" dirty="0">
                <a:solidFill>
                  <a:schemeClr val="tx2">
                    <a:lumMod val="75000"/>
                  </a:schemeClr>
                </a:solidFill>
                <a:latin typeface="Arial"/>
                <a:cs typeface="Arial"/>
              </a:rPr>
              <a:t>nergy</a:t>
            </a:r>
            <a:r>
              <a:rPr lang="en-US" sz="1500" b="1" spc="-26" dirty="0">
                <a:solidFill>
                  <a:schemeClr val="tx2">
                    <a:lumMod val="75000"/>
                  </a:schemeClr>
                </a:solidFill>
                <a:latin typeface="Arial"/>
                <a:cs typeface="Arial"/>
              </a:rPr>
              <a:t> </a:t>
            </a:r>
            <a:r>
              <a:rPr lang="en-US" sz="1500" b="1" dirty="0">
                <a:solidFill>
                  <a:schemeClr val="tx2">
                    <a:lumMod val="75000"/>
                  </a:schemeClr>
                </a:solidFill>
                <a:latin typeface="Arial"/>
                <a:cs typeface="Arial"/>
              </a:rPr>
              <a:t>and</a:t>
            </a:r>
            <a:r>
              <a:rPr lang="en-US" sz="1500" b="1" spc="-26" dirty="0">
                <a:solidFill>
                  <a:schemeClr val="tx2">
                    <a:lumMod val="75000"/>
                  </a:schemeClr>
                </a:solidFill>
                <a:latin typeface="Arial"/>
                <a:cs typeface="Arial"/>
              </a:rPr>
              <a:t> </a:t>
            </a:r>
            <a:r>
              <a:rPr lang="en-US" sz="1500" b="1" u="sng" spc="-8" dirty="0">
                <a:solidFill>
                  <a:schemeClr val="tx2">
                    <a:lumMod val="75000"/>
                  </a:schemeClr>
                </a:solidFill>
                <a:latin typeface="Arial"/>
                <a:cs typeface="Arial"/>
              </a:rPr>
              <a:t>S</a:t>
            </a:r>
            <a:r>
              <a:rPr lang="en-US" sz="1500" b="1" spc="-8" dirty="0">
                <a:solidFill>
                  <a:schemeClr val="tx2">
                    <a:lumMod val="75000"/>
                  </a:schemeClr>
                </a:solidFill>
                <a:latin typeface="Arial"/>
                <a:cs typeface="Arial"/>
              </a:rPr>
              <a:t>pirit</a:t>
            </a:r>
            <a:endParaRPr lang="en-US" sz="1500" u="sng" dirty="0">
              <a:solidFill>
                <a:schemeClr val="tx2">
                  <a:lumMod val="75000"/>
                </a:schemeClr>
              </a:solidFill>
            </a:endParaRPr>
          </a:p>
          <a:p>
            <a:pPr marL="9525" marR="3810">
              <a:lnSpc>
                <a:spcPct val="111100"/>
              </a:lnSpc>
              <a:spcBef>
                <a:spcPts val="379"/>
              </a:spcBef>
              <a:tabLst>
                <a:tab pos="223838" algn="l"/>
              </a:tabLst>
            </a:pPr>
            <a:endParaRPr lang="en-US" sz="1050" u="sng" dirty="0">
              <a:solidFill>
                <a:schemeClr val="tx2">
                  <a:lumMod val="75000"/>
                </a:schemeClr>
              </a:solidFill>
            </a:endParaRPr>
          </a:p>
          <a:p>
            <a:pPr marL="9525" marR="3810">
              <a:lnSpc>
                <a:spcPct val="111100"/>
              </a:lnSpc>
              <a:spcBef>
                <a:spcPts val="379"/>
              </a:spcBef>
              <a:tabLst>
                <a:tab pos="223838" algn="l"/>
              </a:tabLst>
            </a:pPr>
            <a:r>
              <a:rPr lang="en-US" sz="1050" u="sng" dirty="0">
                <a:solidFill>
                  <a:schemeClr val="tx2">
                    <a:lumMod val="75000"/>
                  </a:schemeClr>
                </a:solidFill>
              </a:rPr>
              <a:t>Objectives:</a:t>
            </a:r>
          </a:p>
          <a:p>
            <a:pPr marL="138113" marR="3810" indent="-128588">
              <a:lnSpc>
                <a:spcPct val="111100"/>
              </a:lnSpc>
              <a:spcBef>
                <a:spcPts val="379"/>
              </a:spcBef>
              <a:buFont typeface="Arial" panose="020B0604020202020204" pitchFamily="34" charset="0"/>
              <a:buChar char="•"/>
              <a:tabLst>
                <a:tab pos="223838" algn="l"/>
              </a:tabLst>
            </a:pPr>
            <a:r>
              <a:rPr lang="en-US" sz="1050" dirty="0">
                <a:solidFill>
                  <a:schemeClr val="tx2">
                    <a:lumMod val="75000"/>
                  </a:schemeClr>
                </a:solidFill>
              </a:rPr>
              <a:t>Provide a recharge room with a restorative environment</a:t>
            </a:r>
            <a:br>
              <a:rPr lang="en-US" sz="1050" dirty="0">
                <a:solidFill>
                  <a:schemeClr val="tx2">
                    <a:lumMod val="75000"/>
                  </a:schemeClr>
                </a:solidFill>
              </a:rPr>
            </a:br>
            <a:r>
              <a:rPr lang="en-US" sz="1050" dirty="0">
                <a:solidFill>
                  <a:schemeClr val="tx2">
                    <a:lumMod val="75000"/>
                  </a:schemeClr>
                </a:solidFill>
              </a:rPr>
              <a:t> to reduce stress and mental fatigue and increase </a:t>
            </a:r>
            <a:br>
              <a:rPr lang="en-US" sz="1050" dirty="0">
                <a:solidFill>
                  <a:schemeClr val="tx2">
                    <a:lumMod val="75000"/>
                  </a:schemeClr>
                </a:solidFill>
              </a:rPr>
            </a:br>
            <a:r>
              <a:rPr lang="en-US" sz="1050" dirty="0">
                <a:solidFill>
                  <a:schemeClr val="tx2">
                    <a:lumMod val="75000"/>
                  </a:schemeClr>
                </a:solidFill>
              </a:rPr>
              <a:t>employee productivity and well-being for the Pediatric Gastroenterology, Hepatology &amp; Nutrition Division </a:t>
            </a:r>
          </a:p>
          <a:p>
            <a:pPr marL="9525" marR="3810">
              <a:lnSpc>
                <a:spcPct val="111100"/>
              </a:lnSpc>
              <a:spcBef>
                <a:spcPts val="379"/>
              </a:spcBef>
              <a:tabLst>
                <a:tab pos="223838" algn="l"/>
              </a:tabLst>
            </a:pPr>
            <a:r>
              <a:rPr lang="en-US" sz="1050" u="sng" dirty="0">
                <a:solidFill>
                  <a:schemeClr val="tx2">
                    <a:lumMod val="75000"/>
                  </a:schemeClr>
                </a:solidFill>
              </a:rPr>
              <a:t>Measuring Impact</a:t>
            </a:r>
          </a:p>
          <a:p>
            <a:pPr marL="138113" marR="3810" indent="-128588">
              <a:lnSpc>
                <a:spcPct val="111100"/>
              </a:lnSpc>
              <a:spcBef>
                <a:spcPts val="379"/>
              </a:spcBef>
              <a:buFont typeface="Arial" panose="020B0604020202020204" pitchFamily="34" charset="0"/>
              <a:buChar char="•"/>
              <a:tabLst>
                <a:tab pos="223838" algn="l"/>
              </a:tabLst>
            </a:pPr>
            <a:r>
              <a:rPr lang="en-US" sz="1050" dirty="0">
                <a:solidFill>
                  <a:schemeClr val="tx2">
                    <a:lumMod val="75000"/>
                  </a:schemeClr>
                </a:solidFill>
              </a:rPr>
              <a:t>Brief Psychological Well-Being Scale</a:t>
            </a:r>
          </a:p>
          <a:p>
            <a:pPr marL="138113" marR="3810" indent="-128588">
              <a:lnSpc>
                <a:spcPct val="111100"/>
              </a:lnSpc>
              <a:spcBef>
                <a:spcPts val="379"/>
              </a:spcBef>
              <a:buFont typeface="Arial" panose="020B0604020202020204" pitchFamily="34" charset="0"/>
              <a:buChar char="•"/>
              <a:tabLst>
                <a:tab pos="223838" algn="l"/>
              </a:tabLst>
            </a:pPr>
            <a:r>
              <a:rPr lang="en-US" sz="1050" dirty="0">
                <a:solidFill>
                  <a:schemeClr val="tx2">
                    <a:lumMod val="75000"/>
                  </a:schemeClr>
                </a:solidFill>
              </a:rPr>
              <a:t>1-item pre- and post-stress level question</a:t>
            </a:r>
          </a:p>
          <a:p>
            <a:pPr marL="138113" marR="3810" indent="-128588">
              <a:lnSpc>
                <a:spcPct val="111100"/>
              </a:lnSpc>
              <a:spcBef>
                <a:spcPts val="379"/>
              </a:spcBef>
              <a:buFont typeface="Arial" panose="020B0604020202020204" pitchFamily="34" charset="0"/>
              <a:buChar char="•"/>
              <a:tabLst>
                <a:tab pos="223838" algn="l"/>
              </a:tabLst>
            </a:pPr>
            <a:r>
              <a:rPr lang="en-US" sz="1050" dirty="0">
                <a:solidFill>
                  <a:schemeClr val="tx2">
                    <a:lumMod val="75000"/>
                  </a:schemeClr>
                </a:solidFill>
              </a:rPr>
              <a:t>Rating of element features of the HEROES Room</a:t>
            </a:r>
          </a:p>
        </p:txBody>
      </p:sp>
      <p:grpSp>
        <p:nvGrpSpPr>
          <p:cNvPr id="13" name="object 9">
            <a:extLst>
              <a:ext uri="{FF2B5EF4-FFF2-40B4-BE49-F238E27FC236}">
                <a16:creationId xmlns:a16="http://schemas.microsoft.com/office/drawing/2014/main" id="{0F6F4642-C813-4A52-BB9E-1E68A3A5162C}"/>
              </a:ext>
            </a:extLst>
          </p:cNvPr>
          <p:cNvGrpSpPr/>
          <p:nvPr/>
        </p:nvGrpSpPr>
        <p:grpSpPr>
          <a:xfrm>
            <a:off x="7942225" y="2552995"/>
            <a:ext cx="1047616" cy="1488029"/>
            <a:chOff x="4658747" y="3941329"/>
            <a:chExt cx="1566545" cy="2216785"/>
          </a:xfrm>
        </p:grpSpPr>
        <p:pic>
          <p:nvPicPr>
            <p:cNvPr id="14" name="object 10">
              <a:extLst>
                <a:ext uri="{FF2B5EF4-FFF2-40B4-BE49-F238E27FC236}">
                  <a16:creationId xmlns:a16="http://schemas.microsoft.com/office/drawing/2014/main" id="{66CED623-AA86-41EE-B770-823BF403BEEC}"/>
                </a:ext>
              </a:extLst>
            </p:cNvPr>
            <p:cNvPicPr/>
            <p:nvPr/>
          </p:nvPicPr>
          <p:blipFill>
            <a:blip r:embed="rId4" cstate="print"/>
            <a:stretch>
              <a:fillRect/>
            </a:stretch>
          </p:blipFill>
          <p:spPr>
            <a:xfrm>
              <a:off x="4696847" y="3979716"/>
              <a:ext cx="1489754" cy="2140254"/>
            </a:xfrm>
            <a:prstGeom prst="rect">
              <a:avLst/>
            </a:prstGeom>
          </p:spPr>
        </p:pic>
        <p:sp>
          <p:nvSpPr>
            <p:cNvPr id="15" name="object 11">
              <a:extLst>
                <a:ext uri="{FF2B5EF4-FFF2-40B4-BE49-F238E27FC236}">
                  <a16:creationId xmlns:a16="http://schemas.microsoft.com/office/drawing/2014/main" id="{BC3BEE13-0168-4D8B-8839-690148C66915}"/>
                </a:ext>
              </a:extLst>
            </p:cNvPr>
            <p:cNvSpPr/>
            <p:nvPr/>
          </p:nvSpPr>
          <p:spPr>
            <a:xfrm>
              <a:off x="4677797" y="3960379"/>
              <a:ext cx="1528445" cy="2178685"/>
            </a:xfrm>
            <a:custGeom>
              <a:avLst/>
              <a:gdLst/>
              <a:ahLst/>
              <a:cxnLst/>
              <a:rect l="l" t="t" r="r" b="b"/>
              <a:pathLst>
                <a:path w="1528445" h="2178685">
                  <a:moveTo>
                    <a:pt x="0" y="0"/>
                  </a:moveTo>
                  <a:lnTo>
                    <a:pt x="1527854" y="0"/>
                  </a:lnTo>
                  <a:lnTo>
                    <a:pt x="1527854" y="2178642"/>
                  </a:lnTo>
                  <a:lnTo>
                    <a:pt x="0" y="2178642"/>
                  </a:lnTo>
                  <a:lnTo>
                    <a:pt x="0" y="0"/>
                  </a:lnTo>
                  <a:close/>
                </a:path>
              </a:pathLst>
            </a:custGeom>
            <a:ln w="38100">
              <a:solidFill>
                <a:srgbClr val="1D4F91"/>
              </a:solidFill>
            </a:ln>
          </p:spPr>
          <p:txBody>
            <a:bodyPr wrap="square" lIns="0" tIns="0" rIns="0" bIns="0" rtlCol="0"/>
            <a:lstStyle/>
            <a:p>
              <a:pPr defTabSz="685783"/>
              <a:endParaRPr sz="1350">
                <a:solidFill>
                  <a:srgbClr val="53565A"/>
                </a:solidFill>
                <a:latin typeface="Times New Roman"/>
              </a:endParaRPr>
            </a:p>
          </p:txBody>
        </p:sp>
      </p:grpSp>
      <p:sp>
        <p:nvSpPr>
          <p:cNvPr id="16" name="object 5">
            <a:extLst>
              <a:ext uri="{FF2B5EF4-FFF2-40B4-BE49-F238E27FC236}">
                <a16:creationId xmlns:a16="http://schemas.microsoft.com/office/drawing/2014/main" id="{26D40FAD-46C5-44C9-9CAF-EFDE95DA9E8A}"/>
              </a:ext>
            </a:extLst>
          </p:cNvPr>
          <p:cNvSpPr txBox="1"/>
          <p:nvPr/>
        </p:nvSpPr>
        <p:spPr>
          <a:xfrm>
            <a:off x="7962601" y="4085280"/>
            <a:ext cx="1181399" cy="423738"/>
          </a:xfrm>
          <a:prstGeom prst="rect">
            <a:avLst/>
          </a:prstGeom>
        </p:spPr>
        <p:txBody>
          <a:bodyPr vert="horz" wrap="square" lIns="0" tIns="11906" rIns="0" bIns="0" rtlCol="0">
            <a:spAutoFit/>
          </a:bodyPr>
          <a:lstStyle/>
          <a:p>
            <a:pPr marL="9525" marR="3810" defTabSz="685783">
              <a:lnSpc>
                <a:spcPct val="111300"/>
              </a:lnSpc>
              <a:spcBef>
                <a:spcPts val="439"/>
              </a:spcBef>
              <a:tabLst>
                <a:tab pos="223838" algn="l"/>
              </a:tabLst>
            </a:pPr>
            <a:r>
              <a:rPr sz="825" dirty="0">
                <a:solidFill>
                  <a:srgbClr val="1D4F91"/>
                </a:solidFill>
                <a:latin typeface="Arial"/>
                <a:cs typeface="Arial"/>
              </a:rPr>
              <a:t>PI:</a:t>
            </a:r>
            <a:r>
              <a:rPr sz="825" spc="-30" dirty="0">
                <a:solidFill>
                  <a:srgbClr val="1D4F91"/>
                </a:solidFill>
                <a:latin typeface="Arial"/>
                <a:cs typeface="Arial"/>
              </a:rPr>
              <a:t> </a:t>
            </a:r>
            <a:r>
              <a:rPr sz="825" dirty="0">
                <a:solidFill>
                  <a:srgbClr val="1D4F91"/>
                </a:solidFill>
                <a:latin typeface="Arial"/>
                <a:cs typeface="Arial"/>
              </a:rPr>
              <a:t>Sivan</a:t>
            </a:r>
            <a:r>
              <a:rPr sz="825" spc="-26" dirty="0">
                <a:solidFill>
                  <a:srgbClr val="1D4F91"/>
                </a:solidFill>
                <a:latin typeface="Arial"/>
                <a:cs typeface="Arial"/>
              </a:rPr>
              <a:t> </a:t>
            </a:r>
            <a:r>
              <a:rPr sz="825" dirty="0">
                <a:solidFill>
                  <a:srgbClr val="1D4F91"/>
                </a:solidFill>
                <a:latin typeface="Arial"/>
                <a:cs typeface="Arial"/>
              </a:rPr>
              <a:t>Kinberg,</a:t>
            </a:r>
            <a:r>
              <a:rPr sz="825" spc="-30" dirty="0">
                <a:solidFill>
                  <a:srgbClr val="1D4F91"/>
                </a:solidFill>
                <a:latin typeface="Arial"/>
                <a:cs typeface="Arial"/>
              </a:rPr>
              <a:t> </a:t>
            </a:r>
            <a:r>
              <a:rPr sz="825" spc="-26" dirty="0">
                <a:solidFill>
                  <a:srgbClr val="1D4F91"/>
                </a:solidFill>
                <a:latin typeface="Arial"/>
                <a:cs typeface="Arial"/>
              </a:rPr>
              <a:t>MD </a:t>
            </a:r>
            <a:r>
              <a:rPr sz="825" dirty="0">
                <a:solidFill>
                  <a:srgbClr val="1D4F91"/>
                </a:solidFill>
                <a:latin typeface="Arial"/>
                <a:cs typeface="Arial"/>
              </a:rPr>
              <a:t>(Assistant</a:t>
            </a:r>
            <a:r>
              <a:rPr sz="825" spc="-53" dirty="0">
                <a:solidFill>
                  <a:srgbClr val="1D4F91"/>
                </a:solidFill>
                <a:latin typeface="Arial"/>
                <a:cs typeface="Arial"/>
              </a:rPr>
              <a:t> </a:t>
            </a:r>
            <a:r>
              <a:rPr sz="825" spc="-8" dirty="0">
                <a:solidFill>
                  <a:srgbClr val="1D4F91"/>
                </a:solidFill>
                <a:latin typeface="Arial"/>
                <a:cs typeface="Arial"/>
              </a:rPr>
              <a:t>Professo</a:t>
            </a:r>
            <a:r>
              <a:rPr lang="en-US" sz="825" spc="-8" dirty="0">
                <a:solidFill>
                  <a:srgbClr val="1D4F91"/>
                </a:solidFill>
                <a:latin typeface="Arial"/>
                <a:cs typeface="Arial"/>
              </a:rPr>
              <a:t>r </a:t>
            </a:r>
            <a:r>
              <a:rPr sz="825" dirty="0">
                <a:solidFill>
                  <a:srgbClr val="1D4F91"/>
                </a:solidFill>
                <a:latin typeface="Arial"/>
                <a:cs typeface="Arial"/>
              </a:rPr>
              <a:t>of</a:t>
            </a:r>
            <a:r>
              <a:rPr sz="825" spc="-11" dirty="0">
                <a:solidFill>
                  <a:srgbClr val="1D4F91"/>
                </a:solidFill>
                <a:latin typeface="Arial"/>
                <a:cs typeface="Arial"/>
              </a:rPr>
              <a:t> </a:t>
            </a:r>
            <a:r>
              <a:rPr sz="825" spc="-8" dirty="0">
                <a:solidFill>
                  <a:srgbClr val="1D4F91"/>
                </a:solidFill>
                <a:latin typeface="Arial"/>
                <a:cs typeface="Arial"/>
              </a:rPr>
              <a:t>Pediatrics)</a:t>
            </a:r>
            <a:endParaRPr sz="825" dirty="0">
              <a:solidFill>
                <a:srgbClr val="53565A"/>
              </a:solidFill>
              <a:latin typeface="Arial"/>
              <a:cs typeface="Arial"/>
            </a:endParaRPr>
          </a:p>
        </p:txBody>
      </p:sp>
      <p:sp>
        <p:nvSpPr>
          <p:cNvPr id="10" name="TextBox 9">
            <a:extLst>
              <a:ext uri="{FF2B5EF4-FFF2-40B4-BE49-F238E27FC236}">
                <a16:creationId xmlns:a16="http://schemas.microsoft.com/office/drawing/2014/main" id="{7E5F308D-5F8C-4E77-91F6-8D8FD0123529}"/>
              </a:ext>
            </a:extLst>
          </p:cNvPr>
          <p:cNvSpPr txBox="1"/>
          <p:nvPr/>
        </p:nvSpPr>
        <p:spPr>
          <a:xfrm>
            <a:off x="126556" y="687328"/>
            <a:ext cx="9203517" cy="923330"/>
          </a:xfrm>
          <a:prstGeom prst="rect">
            <a:avLst/>
          </a:prstGeom>
          <a:noFill/>
        </p:spPr>
        <p:txBody>
          <a:bodyPr wrap="square" rtlCol="0">
            <a:spAutoFit/>
          </a:bodyPr>
          <a:lstStyle/>
          <a:p>
            <a:pPr defTabSz="685783"/>
            <a:r>
              <a:rPr lang="en-US" sz="1350" dirty="0">
                <a:solidFill>
                  <a:srgbClr val="1D4F91"/>
                </a:solidFill>
                <a:latin typeface="Arial" panose="020B0604020202020204" pitchFamily="34" charset="0"/>
                <a:cs typeface="Arial" panose="020B0604020202020204" pitchFamily="34" charset="0"/>
              </a:rPr>
              <a:t>~Department wide initiative cultivating those interested in research and clinical support advancing wellness (pilot projects, expansions of existing projects, or new projects)</a:t>
            </a:r>
          </a:p>
          <a:p>
            <a:pPr defTabSz="685783"/>
            <a:endParaRPr lang="en-US" sz="1350" dirty="0">
              <a:solidFill>
                <a:srgbClr val="1D4F91"/>
              </a:solidFill>
              <a:latin typeface="Arial" panose="020B0604020202020204" pitchFamily="34" charset="0"/>
              <a:cs typeface="Arial" panose="020B0604020202020204" pitchFamily="34" charset="0"/>
            </a:endParaRPr>
          </a:p>
          <a:p>
            <a:pPr defTabSz="685783"/>
            <a:r>
              <a:rPr lang="en-US" sz="1350" dirty="0">
                <a:solidFill>
                  <a:srgbClr val="1D4F91"/>
                </a:solidFill>
                <a:latin typeface="Arial" panose="020B0604020202020204" pitchFamily="34" charset="0"/>
                <a:cs typeface="Arial" panose="020B0604020202020204" pitchFamily="34" charset="0"/>
              </a:rPr>
              <a:t>~Awardees based on novelty, need, merit, and advancement of employee wellness</a:t>
            </a:r>
            <a:endParaRPr lang="en-US" sz="1350" dirty="0">
              <a:solidFill>
                <a:srgbClr val="53565A"/>
              </a:solidFill>
              <a:latin typeface="Times New Roman"/>
            </a:endParaRPr>
          </a:p>
        </p:txBody>
      </p:sp>
    </p:spTree>
    <p:extLst>
      <p:ext uri="{BB962C8B-B14F-4D97-AF65-F5344CB8AC3E}">
        <p14:creationId xmlns:p14="http://schemas.microsoft.com/office/powerpoint/2010/main" val="275459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1000"/>
                                        <p:tgtEl>
                                          <p:spTgt spid="5">
                                            <p:txEl>
                                              <p:pRg st="3" end="3"/>
                                            </p:txEl>
                                          </p:spTgt>
                                        </p:tgtEl>
                                      </p:cBhvr>
                                    </p:animEffect>
                                    <p:anim calcmode="lin" valueType="num">
                                      <p:cBhvr>
                                        <p:cTn id="1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1000"/>
                                        <p:tgtEl>
                                          <p:spTgt spid="5">
                                            <p:txEl>
                                              <p:pRg st="5" end="5"/>
                                            </p:txEl>
                                          </p:spTgt>
                                        </p:tgtEl>
                                      </p:cBhvr>
                                    </p:animEffect>
                                    <p:anim calcmode="lin" valueType="num">
                                      <p:cBhvr>
                                        <p:cTn id="2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1000"/>
                                        <p:tgtEl>
                                          <p:spTgt spid="5">
                                            <p:txEl>
                                              <p:pRg st="6" end="6"/>
                                            </p:txEl>
                                          </p:spTgt>
                                        </p:tgtEl>
                                      </p:cBhvr>
                                    </p:animEffect>
                                    <p:anim calcmode="lin" valueType="num">
                                      <p:cBhvr>
                                        <p:cTn id="3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1000"/>
                                        <p:tgtEl>
                                          <p:spTgt spid="5">
                                            <p:txEl>
                                              <p:pRg st="7" end="7"/>
                                            </p:txEl>
                                          </p:spTgt>
                                        </p:tgtEl>
                                      </p:cBhvr>
                                    </p:animEffect>
                                    <p:anim calcmode="lin" valueType="num">
                                      <p:cBhvr>
                                        <p:cTn id="3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1000"/>
                                        <p:tgtEl>
                                          <p:spTgt spid="5">
                                            <p:txEl>
                                              <p:pRg st="8" end="8"/>
                                            </p:txEl>
                                          </p:spTgt>
                                        </p:tgtEl>
                                      </p:cBhvr>
                                    </p:animEffect>
                                    <p:anim calcmode="lin" valueType="num">
                                      <p:cBhvr>
                                        <p:cTn id="43"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xEl>
                                              <p:pRg st="1" end="1"/>
                                            </p:txEl>
                                          </p:spTgt>
                                        </p:tgtEl>
                                        <p:attrNameLst>
                                          <p:attrName>style.visibility</p:attrName>
                                        </p:attrNameLst>
                                      </p:cBhvr>
                                      <p:to>
                                        <p:strVal val="visible"/>
                                      </p:to>
                                    </p:set>
                                    <p:animEffect transition="in" filter="fade">
                                      <p:cBhvr>
                                        <p:cTn id="49" dur="1000"/>
                                        <p:tgtEl>
                                          <p:spTgt spid="11">
                                            <p:txEl>
                                              <p:pRg st="1" end="1"/>
                                            </p:txEl>
                                          </p:spTgt>
                                        </p:tgtEl>
                                      </p:cBhvr>
                                    </p:animEffect>
                                    <p:anim calcmode="lin" valueType="num">
                                      <p:cBhvr>
                                        <p:cTn id="5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
                                            <p:txEl>
                                              <p:pRg st="3" end="3"/>
                                            </p:txEl>
                                          </p:spTgt>
                                        </p:tgtEl>
                                        <p:attrNameLst>
                                          <p:attrName>style.visibility</p:attrName>
                                        </p:attrNameLst>
                                      </p:cBhvr>
                                      <p:to>
                                        <p:strVal val="visible"/>
                                      </p:to>
                                    </p:set>
                                    <p:animEffect transition="in" filter="fade">
                                      <p:cBhvr>
                                        <p:cTn id="54" dur="1000"/>
                                        <p:tgtEl>
                                          <p:spTgt spid="11">
                                            <p:txEl>
                                              <p:pRg st="3" end="3"/>
                                            </p:txEl>
                                          </p:spTgt>
                                        </p:tgtEl>
                                      </p:cBhvr>
                                    </p:animEffect>
                                    <p:anim calcmode="lin" valueType="num">
                                      <p:cBhvr>
                                        <p:cTn id="5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56"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1">
                                            <p:txEl>
                                              <p:pRg st="4" end="4"/>
                                            </p:txEl>
                                          </p:spTgt>
                                        </p:tgtEl>
                                        <p:attrNameLst>
                                          <p:attrName>style.visibility</p:attrName>
                                        </p:attrNameLst>
                                      </p:cBhvr>
                                      <p:to>
                                        <p:strVal val="visible"/>
                                      </p:to>
                                    </p:set>
                                    <p:animEffect transition="in" filter="fade">
                                      <p:cBhvr>
                                        <p:cTn id="59" dur="1000"/>
                                        <p:tgtEl>
                                          <p:spTgt spid="11">
                                            <p:txEl>
                                              <p:pRg st="4" end="4"/>
                                            </p:txEl>
                                          </p:spTgt>
                                        </p:tgtEl>
                                      </p:cBhvr>
                                    </p:animEffect>
                                    <p:anim calcmode="lin" valueType="num">
                                      <p:cBhvr>
                                        <p:cTn id="60"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61"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1">
                                            <p:txEl>
                                              <p:pRg st="5" end="5"/>
                                            </p:txEl>
                                          </p:spTgt>
                                        </p:tgtEl>
                                        <p:attrNameLst>
                                          <p:attrName>style.visibility</p:attrName>
                                        </p:attrNameLst>
                                      </p:cBhvr>
                                      <p:to>
                                        <p:strVal val="visible"/>
                                      </p:to>
                                    </p:set>
                                    <p:animEffect transition="in" filter="fade">
                                      <p:cBhvr>
                                        <p:cTn id="64" dur="1000"/>
                                        <p:tgtEl>
                                          <p:spTgt spid="11">
                                            <p:txEl>
                                              <p:pRg st="5" end="5"/>
                                            </p:txEl>
                                          </p:spTgt>
                                        </p:tgtEl>
                                      </p:cBhvr>
                                    </p:animEffect>
                                    <p:anim calcmode="lin" valueType="num">
                                      <p:cBhvr>
                                        <p:cTn id="65"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66"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1">
                                            <p:txEl>
                                              <p:pRg st="6" end="6"/>
                                            </p:txEl>
                                          </p:spTgt>
                                        </p:tgtEl>
                                        <p:attrNameLst>
                                          <p:attrName>style.visibility</p:attrName>
                                        </p:attrNameLst>
                                      </p:cBhvr>
                                      <p:to>
                                        <p:strVal val="visible"/>
                                      </p:to>
                                    </p:set>
                                    <p:animEffect transition="in" filter="fade">
                                      <p:cBhvr>
                                        <p:cTn id="69" dur="1000"/>
                                        <p:tgtEl>
                                          <p:spTgt spid="11">
                                            <p:txEl>
                                              <p:pRg st="6" end="6"/>
                                            </p:txEl>
                                          </p:spTgt>
                                        </p:tgtEl>
                                      </p:cBhvr>
                                    </p:animEffect>
                                    <p:anim calcmode="lin" valueType="num">
                                      <p:cBhvr>
                                        <p:cTn id="70"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71"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1">
                                            <p:txEl>
                                              <p:pRg st="7" end="7"/>
                                            </p:txEl>
                                          </p:spTgt>
                                        </p:tgtEl>
                                        <p:attrNameLst>
                                          <p:attrName>style.visibility</p:attrName>
                                        </p:attrNameLst>
                                      </p:cBhvr>
                                      <p:to>
                                        <p:strVal val="visible"/>
                                      </p:to>
                                    </p:set>
                                    <p:animEffect transition="in" filter="fade">
                                      <p:cBhvr>
                                        <p:cTn id="74" dur="1000"/>
                                        <p:tgtEl>
                                          <p:spTgt spid="11">
                                            <p:txEl>
                                              <p:pRg st="7" end="7"/>
                                            </p:txEl>
                                          </p:spTgt>
                                        </p:tgtEl>
                                      </p:cBhvr>
                                    </p:animEffect>
                                    <p:anim calcmode="lin" valueType="num">
                                      <p:cBhvr>
                                        <p:cTn id="75"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76" dur="1000" fill="hold"/>
                                        <p:tgtEl>
                                          <p:spTgt spid="11">
                                            <p:txEl>
                                              <p:pRg st="7" end="7"/>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1">
                                            <p:txEl>
                                              <p:pRg st="8" end="8"/>
                                            </p:txEl>
                                          </p:spTgt>
                                        </p:tgtEl>
                                        <p:attrNameLst>
                                          <p:attrName>style.visibility</p:attrName>
                                        </p:attrNameLst>
                                      </p:cBhvr>
                                      <p:to>
                                        <p:strVal val="visible"/>
                                      </p:to>
                                    </p:set>
                                    <p:animEffect transition="in" filter="fade">
                                      <p:cBhvr>
                                        <p:cTn id="79" dur="1000"/>
                                        <p:tgtEl>
                                          <p:spTgt spid="11">
                                            <p:txEl>
                                              <p:pRg st="8" end="8"/>
                                            </p:txEl>
                                          </p:spTgt>
                                        </p:tgtEl>
                                      </p:cBhvr>
                                    </p:animEffect>
                                    <p:anim calcmode="lin" valueType="num">
                                      <p:cBhvr>
                                        <p:cTn id="80"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81" dur="10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6E4940-6AEE-4887-A6D5-17A6C65BDDFC}"/>
              </a:ext>
            </a:extLst>
          </p:cNvPr>
          <p:cNvSpPr>
            <a:spLocks noGrp="1"/>
          </p:cNvSpPr>
          <p:nvPr>
            <p:ph type="title"/>
          </p:nvPr>
        </p:nvSpPr>
        <p:spPr>
          <a:xfrm>
            <a:off x="422229" y="-234629"/>
            <a:ext cx="7886700" cy="651323"/>
          </a:xfrm>
        </p:spPr>
        <p:txBody>
          <a:bodyPr>
            <a:normAutofit/>
          </a:bodyPr>
          <a:lstStyle/>
          <a:p>
            <a:pPr algn="ctr"/>
            <a:r>
              <a:rPr lang="en-US" sz="2100" dirty="0"/>
              <a:t>Barriers and Facilitators - Pilot Programs (2018 - 2021) </a:t>
            </a:r>
          </a:p>
        </p:txBody>
      </p:sp>
      <p:graphicFrame>
        <p:nvGraphicFramePr>
          <p:cNvPr id="6" name="Diagram 5">
            <a:extLst>
              <a:ext uri="{FF2B5EF4-FFF2-40B4-BE49-F238E27FC236}">
                <a16:creationId xmlns:a16="http://schemas.microsoft.com/office/drawing/2014/main" id="{B02124AD-98DC-4E61-AA42-571007C9A7A7}"/>
              </a:ext>
            </a:extLst>
          </p:cNvPr>
          <p:cNvGraphicFramePr/>
          <p:nvPr>
            <p:extLst>
              <p:ext uri="{D42A27DB-BD31-4B8C-83A1-F6EECF244321}">
                <p14:modId xmlns:p14="http://schemas.microsoft.com/office/powerpoint/2010/main" val="3849437849"/>
              </p:ext>
            </p:extLst>
          </p:nvPr>
        </p:nvGraphicFramePr>
        <p:xfrm>
          <a:off x="774273" y="470654"/>
          <a:ext cx="7466349" cy="4202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Home - The Monday Campaigns">
            <a:extLst>
              <a:ext uri="{FF2B5EF4-FFF2-40B4-BE49-F238E27FC236}">
                <a16:creationId xmlns:a16="http://schemas.microsoft.com/office/drawing/2014/main" id="{5BB02903-B8CB-4EBC-AA4F-149D03B278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992" y="711182"/>
            <a:ext cx="718069" cy="29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95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835D5-CB97-4BCF-B90A-88764207BFC3}"/>
              </a:ext>
            </a:extLst>
          </p:cNvPr>
          <p:cNvSpPr>
            <a:spLocks noGrp="1"/>
          </p:cNvSpPr>
          <p:nvPr>
            <p:ph type="title"/>
          </p:nvPr>
        </p:nvSpPr>
        <p:spPr>
          <a:xfrm>
            <a:off x="-16151" y="-576166"/>
            <a:ext cx="9176302" cy="1020388"/>
          </a:xfrm>
        </p:spPr>
        <p:txBody>
          <a:bodyPr>
            <a:normAutofit/>
          </a:bodyPr>
          <a:lstStyle/>
          <a:p>
            <a:pPr algn="ctr"/>
            <a:r>
              <a:rPr lang="en-US" sz="2400" dirty="0">
                <a:solidFill>
                  <a:schemeClr val="tx2">
                    <a:lumMod val="75000"/>
                  </a:schemeClr>
                </a:solidFill>
              </a:rPr>
              <a:t> </a:t>
            </a:r>
            <a:r>
              <a:rPr lang="en-US" sz="2100" dirty="0">
                <a:solidFill>
                  <a:schemeClr val="tx2">
                    <a:lumMod val="75000"/>
                  </a:schemeClr>
                </a:solidFill>
              </a:rPr>
              <a:t>Lessons Learned and Solutions - IRB Programs (2022 – 2024) </a:t>
            </a:r>
          </a:p>
        </p:txBody>
      </p:sp>
      <p:graphicFrame>
        <p:nvGraphicFramePr>
          <p:cNvPr id="5" name="Diagram 4">
            <a:extLst>
              <a:ext uri="{FF2B5EF4-FFF2-40B4-BE49-F238E27FC236}">
                <a16:creationId xmlns:a16="http://schemas.microsoft.com/office/drawing/2014/main" id="{5D44DB66-D216-452B-B414-9136C15EA870}"/>
              </a:ext>
            </a:extLst>
          </p:cNvPr>
          <p:cNvGraphicFramePr/>
          <p:nvPr>
            <p:extLst>
              <p:ext uri="{D42A27DB-BD31-4B8C-83A1-F6EECF244321}">
                <p14:modId xmlns:p14="http://schemas.microsoft.com/office/powerpoint/2010/main" val="383106230"/>
              </p:ext>
            </p:extLst>
          </p:nvPr>
        </p:nvGraphicFramePr>
        <p:xfrm>
          <a:off x="731278" y="479138"/>
          <a:ext cx="7466349" cy="4202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https://attachments.office.net/owa/psv2103%40cumc.columbia.edu/service.svc/s/GetAttachmentThumbnail?id=AAMkAGJiMjE2ZWQ3LWY0YzgtNGVlOS05OTlmLTI2OThjYWIxM2ZkMABGAAAAAACBDtYunWBGSamxZCSMmPiOBwCcQZgZkIyiQ6yGVdl5tvw8AAAAAAEMAACcQZgZkIyiQ6yGVdl5tvw8AADwikkyAAABEgAQAMTEgYIQPXFOnTqURM4F6j0%3D&amp;thumbnailType=2&amp;token=eyJhbGciOiJSUzI1NiIsImtpZCI6IkEzMDVCMkU1Q0ZERjFGQTFBODgyNTU2MzM3NDhCQkNBRTAxNUU5OTIiLCJ0eXAiOiJKV1QiLCJ4NXQiOiJvd1d5NWNfZkg2R29nbFZqTjBpN3l1QVY2WkkifQ.eyJvcmlnaW4iOiJodHRwczovL291dGxvb2sub2ZmaWNlLmNvbSIsInVjIjoiNjY3MmY1ZTk4N2ZhNDU5YmIyMGQ2YTc0OWIwZDA0M2UiLCJzaWduaW5fc3RhdGUiOlsiZHZjX21uZ2QiLCJkdmNfY21wIiwiZHZjX2RtamQiLCJpbmtub3dubnR3ayJdLCJ2ZXIiOiJFeGNoYW5nZS5DYWxsYmFjay5WMSIsImFwcGN0eHNlbmRlciI6Ik93YURvd25sb2FkQGIwMDAyYTliLTAwMTctNDA0ZC05N2RjLTNkM2JhYjA5YmU4MSIsImlzc3JpbmciOiJXVyIsImFwcGN0eCI6IntcIm1zZXhjaHByb3RcIjpcIm93YVwiLFwicHVpZFwiOlwiMTE1MzgwMTEyNzc2MjkyOTcxOVwiLFwic2NvcGVcIjpcIk93YURvd25sb2FkXCIsXCJvaWRcIjpcImMzZmYwYzJiLWVhODgtNDE1Ny05YWJkLWYyZDIwNWMwMGRkNVwiLFwicHJpbWFyeXNpZFwiOlwiUy0xLTUtMjEtNDE3NDg3NjExOC0yODcwNTI0MjM1LTEyNzkyNjIxNjQtMjk5ODExMlwifSIsIm5iZiI6MTczNjQ1NzQzMSwiZXhwIjoxNzM2NDU3NzMxLCJpc3MiOiIwMDAwMDAwMi0wMDAwLTBmZjEtY2UwMC0wMDAwMDAwMDAwMDBAYjAwMDJhOWItMDAxNy00MDRkLTk3ZGMtM2QzYmFiMDliZTgxIiwiYXVkIjoiMDAwMDAwMDItMDAwMC0wZmYxLWNlMDAtMDAwMDAwMDAwMDAwL2F0dGFjaG1lbnRzLm9mZmljZS5uZXRAYjAwMDJhOWItMDAxNy00MDRkLTk3ZGMtM2QzYmFiMDliZTgxIiwiaGFwcCI6Im93YSJ9.u9EuKg0X_YQOrHDWEaXdEcy_PtozGsPxAJMRUqN67_FHKHqnOx0cO88OFOh-zhLcMmvRpA0GYqzx98DoHdyz0p8M8eZCXmQeACze7hmzs1w06t3Tnt1yfJED-SNvXFh85hQYbyYLBvKLECUYMITReeF-1hX2T4Cousx1jo7OVRThWRbTYa0Wih7fw6PG9vYwK3WpQk6vkLJdoD__Kj3iXmFBnnfa8yWuHvkMEFiI2fiK4Rbfg_8Fdg7kz4k-E8U50yDyXGoByD3z8T8xOgZzd8Brh2dvEoisBpa0l8yuQ3vxd4VKE62rdj3hLS_pBxc8FkqzN6L0MbDknCGh9fg36w&amp;X-OWA-CANARY=X-OWA-CANARY_cookie_is_null_or_empty&amp;owa=outlook.office.com&amp;scriptVer=20250103002.04&amp;clientId=3CC4523AC7F54D10BD461FCCF63876D7&amp;animation=true&amp;persistenceId=37693744-b1c6-42b7-94b2-e83506ed912a">
            <a:extLst>
              <a:ext uri="{FF2B5EF4-FFF2-40B4-BE49-F238E27FC236}">
                <a16:creationId xmlns:a16="http://schemas.microsoft.com/office/drawing/2014/main" id="{D7EBFBB9-63DD-4ED7-A34D-AC2692BC09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492" y="3604738"/>
            <a:ext cx="339647" cy="3214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 The Monday Campaigns">
            <a:extLst>
              <a:ext uri="{FF2B5EF4-FFF2-40B4-BE49-F238E27FC236}">
                <a16:creationId xmlns:a16="http://schemas.microsoft.com/office/drawing/2014/main" id="{D57438BF-3A9C-4005-8573-ECEE1CA9B4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491" y="523302"/>
            <a:ext cx="543575" cy="22364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defTabSz="685783"/>
            <a:endParaRPr lang="en-US" sz="1350">
              <a:solidFill>
                <a:srgbClr val="53565A"/>
              </a:solidFill>
              <a:latin typeface="Times New Roman"/>
            </a:endParaRPr>
          </a:p>
        </p:txBody>
      </p:sp>
      <p:sp>
        <p:nvSpPr>
          <p:cNvPr id="4" name="Slide Number Placeholder 3"/>
          <p:cNvSpPr>
            <a:spLocks noGrp="1"/>
          </p:cNvSpPr>
          <p:nvPr>
            <p:ph type="sldNum" sz="quarter" idx="12"/>
          </p:nvPr>
        </p:nvSpPr>
        <p:spPr/>
        <p:txBody>
          <a:bodyPr/>
          <a:lstStyle/>
          <a:p>
            <a:pPr defTabSz="685783"/>
            <a:fld id="{34DCED6E-7CFF-44FE-8627-4CD6CCCCF4CD}" type="slidenum">
              <a:rPr lang="en-US" sz="1350">
                <a:solidFill>
                  <a:srgbClr val="53565A"/>
                </a:solidFill>
                <a:latin typeface="Times New Roman"/>
              </a:rPr>
              <a:pPr defTabSz="685783"/>
              <a:t>55</a:t>
            </a:fld>
            <a:endParaRPr lang="en-US" sz="1350">
              <a:solidFill>
                <a:srgbClr val="53565A"/>
              </a:solidFill>
              <a:latin typeface="Times New Roman"/>
            </a:endParaRPr>
          </a:p>
        </p:txBody>
      </p:sp>
    </p:spTree>
    <p:extLst>
      <p:ext uri="{BB962C8B-B14F-4D97-AF65-F5344CB8AC3E}">
        <p14:creationId xmlns:p14="http://schemas.microsoft.com/office/powerpoint/2010/main" val="326362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6321" y="429764"/>
            <a:ext cx="7886700" cy="537063"/>
          </a:xfrm>
        </p:spPr>
        <p:txBody>
          <a:bodyPr>
            <a:normAutofit fontScale="90000"/>
          </a:bodyPr>
          <a:lstStyle/>
          <a:p>
            <a:pPr algn="ctr"/>
            <a:r>
              <a:rPr lang="en-US" dirty="0"/>
              <a:t>Thank you!!! </a:t>
            </a:r>
            <a:br>
              <a:rPr lang="en-US" dirty="0"/>
            </a:br>
            <a:endParaRPr lang="en-US" dirty="0"/>
          </a:p>
        </p:txBody>
      </p:sp>
      <p:pic>
        <p:nvPicPr>
          <p:cNvPr id="8" name="Content Placeholder 3" descr="MoveIt2.jpg">
            <a:extLst>
              <a:ext uri="{FF2B5EF4-FFF2-40B4-BE49-F238E27FC236}">
                <a16:creationId xmlns:a16="http://schemas.microsoft.com/office/drawing/2014/main" id="{F59393FF-C941-43AF-994B-E6C6DE27C8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315641" y="971012"/>
            <a:ext cx="6512719" cy="3496866"/>
          </a:xfrm>
          <a:prstGeom prst="rect">
            <a:avLst/>
          </a:prstGeom>
          <a:ln w="25400">
            <a:solidFill>
              <a:schemeClr val="accent1"/>
            </a:solidFill>
          </a:ln>
        </p:spPr>
      </p:pic>
    </p:spTree>
    <p:extLst>
      <p:ext uri="{BB962C8B-B14F-4D97-AF65-F5344CB8AC3E}">
        <p14:creationId xmlns:p14="http://schemas.microsoft.com/office/powerpoint/2010/main" val="536569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B0DFCB3-DD3B-F3CC-69DA-B799E630A6AA}"/>
              </a:ext>
            </a:extLst>
          </p:cNvPr>
          <p:cNvSpPr>
            <a:spLocks noGrp="1"/>
          </p:cNvSpPr>
          <p:nvPr>
            <p:ph type="ftr" sz="quarter" idx="11"/>
          </p:nvPr>
        </p:nvSpPr>
        <p:spPr>
          <a:xfrm>
            <a:off x="495301" y="4593800"/>
            <a:ext cx="4084922" cy="232428"/>
          </a:xfrm>
        </p:spPr>
        <p:txBody>
          <a:bodyPr/>
          <a:lstStyle/>
          <a:p>
            <a:r>
              <a:rPr lang="en-US" sz="1088" b="0" dirty="0">
                <a:solidFill>
                  <a:srgbClr val="FFFFFF"/>
                </a:solidFill>
                <a:latin typeface="Arial" panose="020B0604020202020204"/>
              </a:rPr>
              <a:t>Department of Integrative Health</a:t>
            </a:r>
            <a:endParaRPr lang="en-US" sz="1088" b="0">
              <a:solidFill>
                <a:srgbClr val="FFFFFF"/>
              </a:solidFill>
              <a:latin typeface="Arial" panose="020B0604020202020204"/>
              <a:cs typeface="Arial"/>
            </a:endParaRPr>
          </a:p>
          <a:p>
            <a:r>
              <a:rPr lang="en-US" sz="1088" b="0" dirty="0">
                <a:solidFill>
                  <a:srgbClr val="FFFFFF"/>
                </a:solidFill>
                <a:latin typeface="Arial" panose="020B0604020202020204"/>
              </a:rPr>
              <a:t>Lerner Health Promotion Program</a:t>
            </a:r>
            <a:endParaRPr lang="en-US" sz="1088" b="0">
              <a:solidFill>
                <a:srgbClr val="FFFFFF"/>
              </a:solidFill>
              <a:latin typeface="Arial" panose="020B0604020202020204"/>
              <a:cs typeface="Arial"/>
            </a:endParaRPr>
          </a:p>
        </p:txBody>
      </p:sp>
      <p:sp>
        <p:nvSpPr>
          <p:cNvPr id="3" name="Subtitle 2">
            <a:extLst>
              <a:ext uri="{FF2B5EF4-FFF2-40B4-BE49-F238E27FC236}">
                <a16:creationId xmlns:a16="http://schemas.microsoft.com/office/drawing/2014/main" id="{D0DC6F9E-9F91-CDA3-84EA-26531BE2C538}"/>
              </a:ext>
            </a:extLst>
          </p:cNvPr>
          <p:cNvSpPr>
            <a:spLocks noGrp="1"/>
          </p:cNvSpPr>
          <p:nvPr>
            <p:ph type="subTitle" idx="1"/>
          </p:nvPr>
        </p:nvSpPr>
        <p:spPr>
          <a:xfrm>
            <a:off x="474036" y="3640617"/>
            <a:ext cx="4627207" cy="599777"/>
          </a:xfrm>
        </p:spPr>
        <p:txBody>
          <a:bodyPr/>
          <a:lstStyle/>
          <a:p>
            <a:r>
              <a:rPr lang="en-US" sz="1500" dirty="0"/>
              <a:t>Darah K. Salmaggi, MS</a:t>
            </a:r>
          </a:p>
          <a:p>
            <a:endParaRPr lang="en-US" sz="1200" dirty="0"/>
          </a:p>
          <a:p>
            <a:r>
              <a:rPr lang="en-US" sz="1200" dirty="0"/>
              <a:t>2025 International Congress on Integrative Medicine &amp; Health</a:t>
            </a:r>
            <a:endParaRPr lang="en-US" dirty="0"/>
          </a:p>
          <a:p>
            <a:r>
              <a:rPr lang="en-US" sz="1200" dirty="0"/>
              <a:t>March 5th, 2025</a:t>
            </a:r>
            <a:endParaRPr lang="en-US" sz="1200" dirty="0">
              <a:cs typeface="Arial"/>
            </a:endParaRPr>
          </a:p>
        </p:txBody>
      </p:sp>
      <p:sp>
        <p:nvSpPr>
          <p:cNvPr id="2" name="Title 1">
            <a:extLst>
              <a:ext uri="{FF2B5EF4-FFF2-40B4-BE49-F238E27FC236}">
                <a16:creationId xmlns:a16="http://schemas.microsoft.com/office/drawing/2014/main" id="{415DE5B1-0F52-C8C2-E3C2-18C586096A7D}"/>
              </a:ext>
            </a:extLst>
          </p:cNvPr>
          <p:cNvSpPr>
            <a:spLocks noGrp="1"/>
          </p:cNvSpPr>
          <p:nvPr>
            <p:ph type="ctrTitle"/>
          </p:nvPr>
        </p:nvSpPr>
        <p:spPr>
          <a:xfrm>
            <a:off x="479284" y="1288000"/>
            <a:ext cx="4036112" cy="1751015"/>
          </a:xfrm>
        </p:spPr>
        <p:txBody>
          <a:bodyPr/>
          <a:lstStyle/>
          <a:p>
            <a:r>
              <a:rPr lang="en-US" sz="2400" dirty="0">
                <a:latin typeface="Calibri" panose="020F0502020204030204" pitchFamily="34" charset="0"/>
                <a:ea typeface="Calibri" panose="020F0502020204030204" pitchFamily="34" charset="0"/>
              </a:rPr>
              <a:t>Branches of Wellness: Approaches for Cultivating Integrative Wellness Champions throughout the Hospital Community</a:t>
            </a:r>
            <a:endParaRPr lang="en-US" sz="2400" dirty="0"/>
          </a:p>
        </p:txBody>
      </p:sp>
      <p:pic>
        <p:nvPicPr>
          <p:cNvPr id="12" name="Picture Placeholder 11">
            <a:extLst>
              <a:ext uri="{FF2B5EF4-FFF2-40B4-BE49-F238E27FC236}">
                <a16:creationId xmlns:a16="http://schemas.microsoft.com/office/drawing/2014/main" id="{9222EF6F-F0D3-40FF-B5DC-9CD41D04109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a:xfrm>
            <a:off x="5171491" y="0"/>
            <a:ext cx="3972509" cy="5143500"/>
          </a:xfrm>
        </p:spPr>
      </p:pic>
    </p:spTree>
    <p:extLst>
      <p:ext uri="{BB962C8B-B14F-4D97-AF65-F5344CB8AC3E}">
        <p14:creationId xmlns:p14="http://schemas.microsoft.com/office/powerpoint/2010/main" val="742294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A336F53-6088-42EC-A0DE-1D35AB6867A4}"/>
              </a:ext>
            </a:extLst>
          </p:cNvPr>
          <p:cNvPicPr>
            <a:picLocks noChangeAspect="1"/>
          </p:cNvPicPr>
          <p:nvPr/>
        </p:nvPicPr>
        <p:blipFill rotWithShape="1">
          <a:blip r:embed="rId3">
            <a:extLst/>
          </a:blip>
          <a:srcRect l="1534" t="2975" r="-1535" b="8238"/>
          <a:stretch/>
        </p:blipFill>
        <p:spPr>
          <a:xfrm>
            <a:off x="5273347" y="894623"/>
            <a:ext cx="3020591" cy="2996401"/>
          </a:xfrm>
          <a:prstGeom prst="rect">
            <a:avLst/>
          </a:prstGeom>
          <a:ln>
            <a:noFill/>
          </a:ln>
        </p:spPr>
      </p:pic>
      <p:sp>
        <p:nvSpPr>
          <p:cNvPr id="2" name="Slide Number Placeholder 1">
            <a:extLst>
              <a:ext uri="{FF2B5EF4-FFF2-40B4-BE49-F238E27FC236}">
                <a16:creationId xmlns:a16="http://schemas.microsoft.com/office/drawing/2014/main" id="{E9A4A76B-7FBC-BE94-D332-A628DE6DAB62}"/>
              </a:ext>
            </a:extLst>
          </p:cNvPr>
          <p:cNvSpPr>
            <a:spLocks noGrp="1"/>
          </p:cNvSpPr>
          <p:nvPr>
            <p:ph type="sldNum" sz="quarter" idx="4"/>
          </p:nvPr>
        </p:nvSpPr>
        <p:spPr>
          <a:xfrm>
            <a:off x="8345304" y="4512953"/>
            <a:ext cx="286597" cy="138499"/>
          </a:xfrm>
        </p:spPr>
        <p:txBody>
          <a:bodyPr/>
          <a:lstStyle/>
          <a:p>
            <a:pPr defTabSz="457189"/>
            <a:fld id="{2441C0E6-2A71-4EB3-9E92-A3D15D26B6CA}" type="slidenum">
              <a:rPr lang="en-US">
                <a:solidFill>
                  <a:srgbClr val="580F8B"/>
                </a:solidFill>
                <a:latin typeface="Arial" panose="020B0604020202020204"/>
              </a:rPr>
              <a:pPr defTabSz="457189"/>
              <a:t>58</a:t>
            </a:fld>
            <a:endParaRPr lang="en-US" dirty="0">
              <a:solidFill>
                <a:srgbClr val="580F8B"/>
              </a:solidFill>
              <a:latin typeface="Arial" panose="020B0604020202020204"/>
            </a:endParaRPr>
          </a:p>
        </p:txBody>
      </p:sp>
      <p:sp>
        <p:nvSpPr>
          <p:cNvPr id="9" name="Content Placeholder 8">
            <a:extLst>
              <a:ext uri="{FF2B5EF4-FFF2-40B4-BE49-F238E27FC236}">
                <a16:creationId xmlns:a16="http://schemas.microsoft.com/office/drawing/2014/main" id="{EFFEE2C8-8710-21E0-7662-C9DE071F9B7A}"/>
              </a:ext>
            </a:extLst>
          </p:cNvPr>
          <p:cNvSpPr>
            <a:spLocks noGrp="1"/>
          </p:cNvSpPr>
          <p:nvPr>
            <p:ph sz="quarter" idx="10"/>
          </p:nvPr>
        </p:nvSpPr>
        <p:spPr>
          <a:xfrm>
            <a:off x="293942" y="1135833"/>
            <a:ext cx="4004609" cy="2871834"/>
          </a:xfrm>
        </p:spPr>
        <p:txBody>
          <a:bodyPr vert="horz" lIns="0" tIns="0" rIns="0" bIns="0" rtlCol="0" anchor="t">
            <a:noAutofit/>
          </a:bodyPr>
          <a:lstStyle/>
          <a:p>
            <a:pPr marL="257175" indent="-257175">
              <a:spcAft>
                <a:spcPts val="450"/>
              </a:spcAft>
              <a:buFontTx/>
              <a:buChar char="-"/>
            </a:pPr>
            <a:r>
              <a:rPr lang="en-US" sz="1500" b="0" dirty="0">
                <a:solidFill>
                  <a:schemeClr val="tx2"/>
                </a:solidFill>
                <a:latin typeface="+mj-lt"/>
                <a:ea typeface="+mj-ea"/>
                <a:cs typeface="+mj-cs"/>
              </a:rPr>
              <a:t>The outgrowth of Integrative Wellness at NYU Langone Health </a:t>
            </a:r>
          </a:p>
          <a:p>
            <a:pPr marL="257175" indent="-257175">
              <a:spcAft>
                <a:spcPts val="450"/>
              </a:spcAft>
              <a:buFontTx/>
              <a:buChar char="-"/>
            </a:pPr>
            <a:r>
              <a:rPr lang="en-US" sz="1500" b="0" dirty="0">
                <a:solidFill>
                  <a:schemeClr val="tx2"/>
                </a:solidFill>
                <a:latin typeface="+mj-lt"/>
                <a:ea typeface="+mj-ea"/>
                <a:cs typeface="+mj-cs"/>
              </a:rPr>
              <a:t>Implementation strategies: Identifying, training, and sustaining Wellness Champions</a:t>
            </a:r>
          </a:p>
          <a:p>
            <a:pPr marL="576739" lvl="3" indent="-257175">
              <a:spcAft>
                <a:spcPts val="450"/>
              </a:spcAft>
              <a:buFont typeface="Wingdings" panose="05000000000000000000" pitchFamily="2" charset="2"/>
              <a:buChar char="§"/>
            </a:pPr>
            <a:r>
              <a:rPr lang="en-US" sz="1500" dirty="0">
                <a:solidFill>
                  <a:schemeClr val="tx2"/>
                </a:solidFill>
              </a:rPr>
              <a:t>Leveraging volunteers to expand the reach of Integrative Health programming</a:t>
            </a:r>
            <a:endParaRPr lang="en-US" sz="1500" dirty="0">
              <a:solidFill>
                <a:schemeClr val="tx2"/>
              </a:solidFill>
              <a:cs typeface="Arial"/>
            </a:endParaRPr>
          </a:p>
          <a:p>
            <a:pPr marL="576739" lvl="3" indent="-257175">
              <a:spcAft>
                <a:spcPts val="450"/>
              </a:spcAft>
              <a:buFont typeface="Wingdings" panose="05000000000000000000" pitchFamily="2" charset="2"/>
              <a:buChar char="§"/>
            </a:pPr>
            <a:r>
              <a:rPr lang="en-US" sz="1500" dirty="0">
                <a:solidFill>
                  <a:schemeClr val="tx2"/>
                </a:solidFill>
                <a:latin typeface="+mj-lt"/>
                <a:ea typeface="+mj-ea"/>
                <a:cs typeface="+mj-cs"/>
              </a:rPr>
              <a:t>Volunteer Impact Summary</a:t>
            </a:r>
            <a:endParaRPr lang="en-US" sz="1500" dirty="0">
              <a:solidFill>
                <a:schemeClr val="tx2"/>
              </a:solidFill>
              <a:latin typeface="+mj-lt"/>
              <a:ea typeface="+mj-ea"/>
              <a:cs typeface="Arial" panose="020B0604020202020204"/>
            </a:endParaRPr>
          </a:p>
        </p:txBody>
      </p:sp>
      <p:sp>
        <p:nvSpPr>
          <p:cNvPr id="4" name="Title 3">
            <a:extLst>
              <a:ext uri="{FF2B5EF4-FFF2-40B4-BE49-F238E27FC236}">
                <a16:creationId xmlns:a16="http://schemas.microsoft.com/office/drawing/2014/main" id="{FB52B7D6-D0F6-B395-CB9C-6CB7E009C4E7}"/>
              </a:ext>
            </a:extLst>
          </p:cNvPr>
          <p:cNvSpPr>
            <a:spLocks noGrp="1"/>
          </p:cNvSpPr>
          <p:nvPr>
            <p:ph type="title"/>
          </p:nvPr>
        </p:nvSpPr>
        <p:spPr>
          <a:xfrm>
            <a:off x="212015" y="221752"/>
            <a:ext cx="5061333" cy="396299"/>
          </a:xfrm>
        </p:spPr>
        <p:txBody>
          <a:bodyPr/>
          <a:lstStyle/>
          <a:p>
            <a:r>
              <a:rPr lang="en-US" b="1" dirty="0"/>
              <a:t>Branches of Wellness</a:t>
            </a:r>
          </a:p>
        </p:txBody>
      </p:sp>
      <p:sp>
        <p:nvSpPr>
          <p:cNvPr id="16" name="TextBox 15">
            <a:extLst>
              <a:ext uri="{FF2B5EF4-FFF2-40B4-BE49-F238E27FC236}">
                <a16:creationId xmlns:a16="http://schemas.microsoft.com/office/drawing/2014/main" id="{6278DF14-7A45-4AB8-BDE0-43BB2B8B682D}"/>
              </a:ext>
            </a:extLst>
          </p:cNvPr>
          <p:cNvSpPr txBox="1"/>
          <p:nvPr/>
        </p:nvSpPr>
        <p:spPr>
          <a:xfrm>
            <a:off x="6313188" y="1185347"/>
            <a:ext cx="996952" cy="392415"/>
          </a:xfrm>
          <a:prstGeom prst="rect">
            <a:avLst/>
          </a:prstGeom>
          <a:solidFill>
            <a:schemeClr val="accent6">
              <a:lumMod val="20000"/>
              <a:lumOff val="80000"/>
            </a:schemeClr>
          </a:solidFill>
          <a:ln>
            <a:solidFill>
              <a:schemeClr val="accent2"/>
            </a:solidFill>
          </a:ln>
        </p:spPr>
        <p:txBody>
          <a:bodyPr wrap="square" lIns="68580" tIns="34290" rIns="68580" bIns="34290" rtlCol="0" anchor="t">
            <a:spAutoFit/>
          </a:bodyPr>
          <a:lstStyle/>
          <a:p>
            <a:pPr algn="ctr" defTabSz="685800"/>
            <a:r>
              <a:rPr lang="en-US" sz="2100" b="1" dirty="0">
                <a:ln>
                  <a:gradFill>
                    <a:gsLst>
                      <a:gs pos="99250">
                        <a:srgbClr val="8000FF">
                          <a:lumMod val="75000"/>
                        </a:srgbClr>
                      </a:gs>
                      <a:gs pos="98500">
                        <a:srgbClr val="DBB6FF"/>
                      </a:gs>
                      <a:gs pos="97000">
                        <a:srgbClr val="DCB9FF"/>
                      </a:gs>
                      <a:gs pos="94000">
                        <a:srgbClr val="DFBFFF"/>
                      </a:gs>
                      <a:gs pos="0">
                        <a:srgbClr val="8000FF">
                          <a:lumMod val="5000"/>
                          <a:lumOff val="95000"/>
                        </a:srgbClr>
                      </a:gs>
                      <a:gs pos="74000">
                        <a:srgbClr val="8000FF">
                          <a:lumMod val="45000"/>
                          <a:lumOff val="55000"/>
                        </a:srgbClr>
                      </a:gs>
                      <a:gs pos="83000">
                        <a:srgbClr val="8000FF">
                          <a:lumMod val="45000"/>
                          <a:lumOff val="55000"/>
                        </a:srgbClr>
                      </a:gs>
                      <a:gs pos="100000">
                        <a:srgbClr val="8000FF">
                          <a:lumMod val="30000"/>
                          <a:lumOff val="70000"/>
                        </a:srgbClr>
                      </a:gs>
                    </a:gsLst>
                    <a:lin ang="5400000" scaled="1"/>
                  </a:gradFill>
                </a:ln>
                <a:solidFill>
                  <a:srgbClr val="380063"/>
                </a:solidFill>
                <a:latin typeface="Arial"/>
                <a:cs typeface="Arial"/>
              </a:rPr>
              <a:t>Staff</a:t>
            </a:r>
            <a:r>
              <a:rPr lang="en-US" sz="2100" b="1" dirty="0">
                <a:solidFill>
                  <a:srgbClr val="380063"/>
                </a:solidFill>
                <a:highlight>
                  <a:srgbClr val="00FF00"/>
                </a:highlight>
                <a:latin typeface="Arial"/>
                <a:cs typeface="Arial"/>
              </a:rPr>
              <a:t> </a:t>
            </a:r>
          </a:p>
        </p:txBody>
      </p:sp>
      <p:sp>
        <p:nvSpPr>
          <p:cNvPr id="17" name="TextBox 16">
            <a:extLst>
              <a:ext uri="{FF2B5EF4-FFF2-40B4-BE49-F238E27FC236}">
                <a16:creationId xmlns:a16="http://schemas.microsoft.com/office/drawing/2014/main" id="{078A5DDA-E882-49A2-85E3-831286AEFAD9}"/>
              </a:ext>
            </a:extLst>
          </p:cNvPr>
          <p:cNvSpPr txBox="1"/>
          <p:nvPr/>
        </p:nvSpPr>
        <p:spPr>
          <a:xfrm>
            <a:off x="4737014" y="2116651"/>
            <a:ext cx="1513551" cy="392415"/>
          </a:xfrm>
          <a:prstGeom prst="rect">
            <a:avLst/>
          </a:prstGeom>
          <a:solidFill>
            <a:schemeClr val="accent6">
              <a:lumMod val="20000"/>
              <a:lumOff val="80000"/>
            </a:schemeClr>
          </a:solidFill>
          <a:ln>
            <a:solidFill>
              <a:schemeClr val="accent2"/>
            </a:solidFill>
          </a:ln>
        </p:spPr>
        <p:txBody>
          <a:bodyPr wrap="square" lIns="68580" tIns="34290" rIns="68580" bIns="34290" rtlCol="0" anchor="t">
            <a:spAutoFit/>
          </a:bodyPr>
          <a:lstStyle/>
          <a:p>
            <a:pPr algn="ctr" defTabSz="685800"/>
            <a:r>
              <a:rPr lang="en-US" sz="2100" b="1" dirty="0">
                <a:ln>
                  <a:gradFill>
                    <a:gsLst>
                      <a:gs pos="99250">
                        <a:srgbClr val="8000FF">
                          <a:lumMod val="75000"/>
                        </a:srgbClr>
                      </a:gs>
                      <a:gs pos="98500">
                        <a:srgbClr val="DBB6FF"/>
                      </a:gs>
                      <a:gs pos="97000">
                        <a:srgbClr val="DCB9FF"/>
                      </a:gs>
                      <a:gs pos="94000">
                        <a:srgbClr val="DFBFFF"/>
                      </a:gs>
                      <a:gs pos="0">
                        <a:srgbClr val="8000FF">
                          <a:lumMod val="5000"/>
                          <a:lumOff val="95000"/>
                        </a:srgbClr>
                      </a:gs>
                      <a:gs pos="74000">
                        <a:srgbClr val="8000FF">
                          <a:lumMod val="45000"/>
                          <a:lumOff val="55000"/>
                        </a:srgbClr>
                      </a:gs>
                      <a:gs pos="83000">
                        <a:srgbClr val="8000FF">
                          <a:lumMod val="45000"/>
                          <a:lumOff val="55000"/>
                        </a:srgbClr>
                      </a:gs>
                      <a:gs pos="100000">
                        <a:srgbClr val="8000FF">
                          <a:lumMod val="30000"/>
                          <a:lumOff val="70000"/>
                        </a:srgbClr>
                      </a:gs>
                    </a:gsLst>
                    <a:lin ang="5400000" scaled="1"/>
                  </a:gradFill>
                </a:ln>
                <a:solidFill>
                  <a:srgbClr val="380063"/>
                </a:solidFill>
                <a:latin typeface="Arial"/>
                <a:cs typeface="Arial"/>
              </a:rPr>
              <a:t>Patients </a:t>
            </a:r>
          </a:p>
        </p:txBody>
      </p:sp>
      <p:sp>
        <p:nvSpPr>
          <p:cNvPr id="18" name="TextBox 17">
            <a:extLst>
              <a:ext uri="{FF2B5EF4-FFF2-40B4-BE49-F238E27FC236}">
                <a16:creationId xmlns:a16="http://schemas.microsoft.com/office/drawing/2014/main" id="{3603AF52-033B-47B3-872D-0439820785CE}"/>
              </a:ext>
            </a:extLst>
          </p:cNvPr>
          <p:cNvSpPr txBox="1"/>
          <p:nvPr/>
        </p:nvSpPr>
        <p:spPr>
          <a:xfrm>
            <a:off x="7310140" y="1823356"/>
            <a:ext cx="1602542" cy="392415"/>
          </a:xfrm>
          <a:prstGeom prst="rect">
            <a:avLst/>
          </a:prstGeom>
          <a:solidFill>
            <a:schemeClr val="accent6">
              <a:lumMod val="20000"/>
              <a:lumOff val="80000"/>
            </a:schemeClr>
          </a:solidFill>
          <a:ln>
            <a:solidFill>
              <a:schemeClr val="tx2"/>
            </a:solidFill>
          </a:ln>
        </p:spPr>
        <p:txBody>
          <a:bodyPr wrap="square" lIns="68580" tIns="34290" rIns="68580" bIns="34290" rtlCol="0" anchor="t">
            <a:spAutoFit/>
          </a:bodyPr>
          <a:lstStyle/>
          <a:p>
            <a:pPr algn="ctr" defTabSz="685800"/>
            <a:r>
              <a:rPr lang="en-US" sz="2100" b="1" dirty="0">
                <a:ln>
                  <a:gradFill>
                    <a:gsLst>
                      <a:gs pos="99250">
                        <a:srgbClr val="8000FF">
                          <a:lumMod val="75000"/>
                        </a:srgbClr>
                      </a:gs>
                      <a:gs pos="98500">
                        <a:srgbClr val="DBB6FF"/>
                      </a:gs>
                      <a:gs pos="97000">
                        <a:srgbClr val="DCB9FF"/>
                      </a:gs>
                      <a:gs pos="94000">
                        <a:srgbClr val="DFBFFF"/>
                      </a:gs>
                      <a:gs pos="0">
                        <a:srgbClr val="8000FF">
                          <a:lumMod val="5000"/>
                          <a:lumOff val="95000"/>
                        </a:srgbClr>
                      </a:gs>
                      <a:gs pos="74000">
                        <a:srgbClr val="8000FF">
                          <a:lumMod val="45000"/>
                          <a:lumOff val="55000"/>
                        </a:srgbClr>
                      </a:gs>
                      <a:gs pos="83000">
                        <a:srgbClr val="8000FF">
                          <a:lumMod val="45000"/>
                          <a:lumOff val="55000"/>
                        </a:srgbClr>
                      </a:gs>
                      <a:gs pos="100000">
                        <a:srgbClr val="8000FF">
                          <a:lumMod val="30000"/>
                          <a:lumOff val="70000"/>
                        </a:srgbClr>
                      </a:gs>
                    </a:gsLst>
                    <a:lin ang="5400000" scaled="1"/>
                  </a:gradFill>
                </a:ln>
                <a:solidFill>
                  <a:srgbClr val="380063"/>
                </a:solidFill>
                <a:latin typeface="Arial"/>
                <a:cs typeface="Arial"/>
              </a:rPr>
              <a:t>Caregivers</a:t>
            </a:r>
          </a:p>
        </p:txBody>
      </p:sp>
      <p:sp>
        <p:nvSpPr>
          <p:cNvPr id="20" name="TextBox 19">
            <a:extLst>
              <a:ext uri="{FF2B5EF4-FFF2-40B4-BE49-F238E27FC236}">
                <a16:creationId xmlns:a16="http://schemas.microsoft.com/office/drawing/2014/main" id="{F8CB4B39-CFE5-4178-8150-67522ADCC612}"/>
              </a:ext>
            </a:extLst>
          </p:cNvPr>
          <p:cNvSpPr txBox="1"/>
          <p:nvPr/>
        </p:nvSpPr>
        <p:spPr>
          <a:xfrm>
            <a:off x="5963119" y="3823713"/>
            <a:ext cx="1697090" cy="438582"/>
          </a:xfrm>
          <a:prstGeom prst="rect">
            <a:avLst/>
          </a:prstGeom>
          <a:solidFill>
            <a:schemeClr val="accent6">
              <a:lumMod val="20000"/>
              <a:lumOff val="80000"/>
            </a:schemeClr>
          </a:solidFill>
          <a:ln>
            <a:solidFill>
              <a:schemeClr val="tx2"/>
            </a:solidFill>
          </a:ln>
        </p:spPr>
        <p:txBody>
          <a:bodyPr wrap="square" lIns="68580" tIns="34290" rIns="68580" bIns="34290" rtlCol="0" anchor="t">
            <a:spAutoFit/>
          </a:bodyPr>
          <a:lstStyle/>
          <a:p>
            <a:pPr algn="ctr" defTabSz="685800"/>
            <a:r>
              <a:rPr lang="en-US" sz="1200" b="1" dirty="0">
                <a:ln>
                  <a:gradFill>
                    <a:gsLst>
                      <a:gs pos="99250">
                        <a:srgbClr val="8000FF">
                          <a:lumMod val="75000"/>
                        </a:srgbClr>
                      </a:gs>
                      <a:gs pos="98500">
                        <a:srgbClr val="DBB6FF"/>
                      </a:gs>
                      <a:gs pos="97000">
                        <a:srgbClr val="DCB9FF"/>
                      </a:gs>
                      <a:gs pos="94000">
                        <a:srgbClr val="DFBFFF"/>
                      </a:gs>
                      <a:gs pos="0">
                        <a:srgbClr val="8000FF">
                          <a:lumMod val="5000"/>
                          <a:lumOff val="95000"/>
                        </a:srgbClr>
                      </a:gs>
                      <a:gs pos="74000">
                        <a:srgbClr val="8000FF">
                          <a:lumMod val="45000"/>
                          <a:lumOff val="55000"/>
                        </a:srgbClr>
                      </a:gs>
                      <a:gs pos="83000">
                        <a:srgbClr val="8000FF">
                          <a:lumMod val="45000"/>
                          <a:lumOff val="55000"/>
                        </a:srgbClr>
                      </a:gs>
                      <a:gs pos="100000">
                        <a:srgbClr val="8000FF">
                          <a:lumMod val="30000"/>
                          <a:lumOff val="70000"/>
                        </a:srgbClr>
                      </a:gs>
                    </a:gsLst>
                    <a:lin ang="5400000" scaled="1"/>
                  </a:gradFill>
                </a:ln>
                <a:solidFill>
                  <a:srgbClr val="380063"/>
                </a:solidFill>
                <a:latin typeface="Arial"/>
                <a:cs typeface="Arial"/>
              </a:rPr>
              <a:t>Institutional &amp;</a:t>
            </a:r>
          </a:p>
          <a:p>
            <a:pPr algn="ctr" defTabSz="685800"/>
            <a:r>
              <a:rPr lang="en-US" sz="1200" b="1" dirty="0">
                <a:ln>
                  <a:gradFill>
                    <a:gsLst>
                      <a:gs pos="99250">
                        <a:srgbClr val="8000FF">
                          <a:lumMod val="75000"/>
                        </a:srgbClr>
                      </a:gs>
                      <a:gs pos="98500">
                        <a:srgbClr val="DBB6FF"/>
                      </a:gs>
                      <a:gs pos="97000">
                        <a:srgbClr val="DCB9FF"/>
                      </a:gs>
                      <a:gs pos="94000">
                        <a:srgbClr val="DFBFFF"/>
                      </a:gs>
                      <a:gs pos="0">
                        <a:srgbClr val="8000FF">
                          <a:lumMod val="5000"/>
                          <a:lumOff val="95000"/>
                        </a:srgbClr>
                      </a:gs>
                      <a:gs pos="74000">
                        <a:srgbClr val="8000FF">
                          <a:lumMod val="45000"/>
                          <a:lumOff val="55000"/>
                        </a:srgbClr>
                      </a:gs>
                      <a:gs pos="83000">
                        <a:srgbClr val="8000FF">
                          <a:lumMod val="45000"/>
                          <a:lumOff val="55000"/>
                        </a:srgbClr>
                      </a:gs>
                      <a:gs pos="100000">
                        <a:srgbClr val="8000FF">
                          <a:lumMod val="30000"/>
                          <a:lumOff val="70000"/>
                        </a:srgbClr>
                      </a:gs>
                    </a:gsLst>
                    <a:lin ang="5400000" scaled="1"/>
                  </a:gradFill>
                </a:ln>
                <a:solidFill>
                  <a:srgbClr val="380063"/>
                </a:solidFill>
                <a:latin typeface="Arial"/>
                <a:cs typeface="Arial"/>
              </a:rPr>
              <a:t>Human Resources</a:t>
            </a:r>
          </a:p>
        </p:txBody>
      </p:sp>
      <p:sp>
        <p:nvSpPr>
          <p:cNvPr id="6" name="Rectangle 5">
            <a:extLst>
              <a:ext uri="{FF2B5EF4-FFF2-40B4-BE49-F238E27FC236}">
                <a16:creationId xmlns:a16="http://schemas.microsoft.com/office/drawing/2014/main" id="{787616CC-664E-AE4D-E848-A0D80DB3AF90}"/>
              </a:ext>
            </a:extLst>
          </p:cNvPr>
          <p:cNvSpPr/>
          <p:nvPr/>
        </p:nvSpPr>
        <p:spPr>
          <a:xfrm>
            <a:off x="5085385" y="876365"/>
            <a:ext cx="3551022" cy="261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panose="020B0604020202020204"/>
            </a:endParaRPr>
          </a:p>
        </p:txBody>
      </p:sp>
      <p:sp>
        <p:nvSpPr>
          <p:cNvPr id="19" name="TextBox 18">
            <a:extLst>
              <a:ext uri="{FF2B5EF4-FFF2-40B4-BE49-F238E27FC236}">
                <a16:creationId xmlns:a16="http://schemas.microsoft.com/office/drawing/2014/main" id="{B3C2BEA5-2E59-4B70-847D-E503BB5893AE}"/>
              </a:ext>
            </a:extLst>
          </p:cNvPr>
          <p:cNvSpPr txBox="1"/>
          <p:nvPr/>
        </p:nvSpPr>
        <p:spPr>
          <a:xfrm>
            <a:off x="4643793" y="618051"/>
            <a:ext cx="4160402" cy="4197642"/>
          </a:xfrm>
          <a:prstGeom prst="rect">
            <a:avLst/>
          </a:prstGeom>
          <a:noFill/>
          <a:ln>
            <a:noFill/>
          </a:ln>
        </p:spPr>
        <p:txBody>
          <a:bodyPr spcFirstLastPara="1" wrap="square" lIns="68580" tIns="34290" rIns="68580" bIns="34290" numCol="1" rtlCol="0" anchor="t">
            <a:prstTxWarp prst="textArchUp">
              <a:avLst/>
            </a:prstTxWarp>
            <a:spAutoFit/>
          </a:bodyPr>
          <a:lstStyle/>
          <a:p>
            <a:pPr algn="ctr" defTabSz="685800"/>
            <a:r>
              <a:rPr lang="en-US" sz="2100" b="1" dirty="0">
                <a:ln>
                  <a:gradFill>
                    <a:gsLst>
                      <a:gs pos="94000">
                        <a:srgbClr val="8000FF">
                          <a:lumMod val="75000"/>
                        </a:srgbClr>
                      </a:gs>
                      <a:gs pos="98500">
                        <a:srgbClr val="DBB6FF"/>
                      </a:gs>
                      <a:gs pos="97000">
                        <a:srgbClr val="DCB9FF"/>
                      </a:gs>
                      <a:gs pos="94000">
                        <a:srgbClr val="DFBFFF"/>
                      </a:gs>
                      <a:gs pos="0">
                        <a:srgbClr val="8000FF">
                          <a:lumMod val="5000"/>
                          <a:lumOff val="95000"/>
                        </a:srgbClr>
                      </a:gs>
                      <a:gs pos="74000">
                        <a:srgbClr val="8000FF">
                          <a:lumMod val="45000"/>
                          <a:lumOff val="55000"/>
                        </a:srgbClr>
                      </a:gs>
                      <a:gs pos="83000">
                        <a:srgbClr val="8000FF">
                          <a:lumMod val="45000"/>
                          <a:lumOff val="55000"/>
                        </a:srgbClr>
                      </a:gs>
                      <a:gs pos="100000">
                        <a:srgbClr val="8000FF">
                          <a:lumMod val="30000"/>
                          <a:lumOff val="70000"/>
                        </a:srgbClr>
                      </a:gs>
                    </a:gsLst>
                    <a:lin ang="5400000" scaled="1"/>
                  </a:gradFill>
                  <a:round/>
                </a:ln>
                <a:solidFill>
                  <a:srgbClr val="8000FF"/>
                </a:solidFill>
                <a:latin typeface="Arial"/>
                <a:cs typeface="Arial"/>
              </a:rPr>
              <a:t>Education, Training, Partnerships</a:t>
            </a:r>
          </a:p>
        </p:txBody>
      </p:sp>
      <p:sp>
        <p:nvSpPr>
          <p:cNvPr id="13" name="Footer Placeholder 8">
            <a:extLst>
              <a:ext uri="{FF2B5EF4-FFF2-40B4-BE49-F238E27FC236}">
                <a16:creationId xmlns:a16="http://schemas.microsoft.com/office/drawing/2014/main" id="{20B3213F-5DBB-415A-9116-0466273EAB41}"/>
              </a:ext>
            </a:extLst>
          </p:cNvPr>
          <p:cNvSpPr txBox="1">
            <a:spLocks/>
          </p:cNvSpPr>
          <p:nvPr/>
        </p:nvSpPr>
        <p:spPr>
          <a:xfrm>
            <a:off x="6563823" y="4941987"/>
            <a:ext cx="2207419" cy="138500"/>
          </a:xfrm>
          <a:prstGeom prst="roundRect">
            <a:avLst>
              <a:gd name="adj" fmla="val 50000"/>
            </a:avLst>
          </a:prstGeom>
          <a:ln>
            <a:solidFill>
              <a:schemeClr val="tx2"/>
            </a:solidFill>
          </a:ln>
        </p:spPr>
        <p:txBody>
          <a:bodyPr vert="horz" lIns="45720" tIns="45720" rIns="91440" bIns="45720" rtlCol="0" anchor="ctr"/>
          <a:lstStyle>
            <a:defPPr>
              <a:defRPr lang="en-US"/>
            </a:defPPr>
            <a:lvl1pPr marL="0" algn="r" defTabSz="457200" rtl="0" eaLnBrk="1" latinLnBrk="0" hangingPunct="1">
              <a:defRPr sz="5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dirty="0">
                <a:solidFill>
                  <a:srgbClr val="580F8B"/>
                </a:solidFill>
                <a:latin typeface="Arial" panose="020B0604020202020204"/>
              </a:rPr>
              <a:t>Dept. of Integrative Health, Lerner Health Promotion</a:t>
            </a:r>
          </a:p>
        </p:txBody>
      </p:sp>
    </p:spTree>
    <p:extLst>
      <p:ext uri="{BB962C8B-B14F-4D97-AF65-F5344CB8AC3E}">
        <p14:creationId xmlns:p14="http://schemas.microsoft.com/office/powerpoint/2010/main" val="1849369758"/>
      </p:ext>
    </p:extLst>
  </p:cSld>
  <p:clrMapOvr>
    <a:masterClrMapping/>
  </p:clrMapOvr>
  <p:extLst mod="1">
    <p:ext uri="{6950BFC3-D8DA-4A85-94F7-54DA5524770B}">
      <p188:commentRel xmlns="" xmlns:p188="http://schemas.microsoft.com/office/powerpoint/2018/8/main" r:id="rId5"/>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6BD47C-2B02-462E-8C4F-6203743C2714}"/>
              </a:ext>
            </a:extLst>
          </p:cNvPr>
          <p:cNvSpPr>
            <a:spLocks noGrp="1"/>
          </p:cNvSpPr>
          <p:nvPr>
            <p:ph type="sldNum" sz="quarter" idx="4"/>
          </p:nvPr>
        </p:nvSpPr>
        <p:spPr/>
        <p:txBody>
          <a:bodyPr/>
          <a:lstStyle/>
          <a:p>
            <a:pPr defTabSz="685800"/>
            <a:fld id="{2441C0E6-2A71-4EB3-9E92-A3D15D26B6CA}" type="slidenum">
              <a:rPr lang="en-US">
                <a:solidFill>
                  <a:srgbClr val="580F8B"/>
                </a:solidFill>
                <a:latin typeface="Arial" panose="020B0604020202020204"/>
              </a:rPr>
              <a:pPr defTabSz="685800"/>
              <a:t>59</a:t>
            </a:fld>
            <a:endParaRPr lang="en-US" dirty="0">
              <a:solidFill>
                <a:srgbClr val="580F8B"/>
              </a:solidFill>
              <a:latin typeface="Arial" panose="020B0604020202020204"/>
            </a:endParaRPr>
          </a:p>
        </p:txBody>
      </p:sp>
      <p:sp>
        <p:nvSpPr>
          <p:cNvPr id="5" name="Title 4">
            <a:extLst>
              <a:ext uri="{FF2B5EF4-FFF2-40B4-BE49-F238E27FC236}">
                <a16:creationId xmlns:a16="http://schemas.microsoft.com/office/drawing/2014/main" id="{EBA775E6-9540-4DA4-AF48-6322983A841E}"/>
              </a:ext>
            </a:extLst>
          </p:cNvPr>
          <p:cNvSpPr>
            <a:spLocks noGrp="1"/>
          </p:cNvSpPr>
          <p:nvPr>
            <p:ph type="title"/>
          </p:nvPr>
        </p:nvSpPr>
        <p:spPr>
          <a:xfrm>
            <a:off x="307757" y="162553"/>
            <a:ext cx="7274033" cy="773799"/>
          </a:xfrm>
        </p:spPr>
        <p:txBody>
          <a:bodyPr/>
          <a:lstStyle/>
          <a:p>
            <a:r>
              <a:rPr lang="en-US" b="1" dirty="0"/>
              <a:t>The Critical Value of Cultivating Wellness</a:t>
            </a:r>
          </a:p>
        </p:txBody>
      </p:sp>
      <p:sp>
        <p:nvSpPr>
          <p:cNvPr id="10" name="TextBox 9">
            <a:extLst>
              <a:ext uri="{FF2B5EF4-FFF2-40B4-BE49-F238E27FC236}">
                <a16:creationId xmlns:a16="http://schemas.microsoft.com/office/drawing/2014/main" id="{6E74F709-7145-46D5-B033-189A55750900}"/>
              </a:ext>
            </a:extLst>
          </p:cNvPr>
          <p:cNvSpPr txBox="1"/>
          <p:nvPr/>
        </p:nvSpPr>
        <p:spPr>
          <a:xfrm>
            <a:off x="2859430" y="914630"/>
            <a:ext cx="6096824" cy="4866717"/>
          </a:xfrm>
          <a:prstGeom prst="rect">
            <a:avLst/>
          </a:prstGeom>
          <a:noFill/>
        </p:spPr>
        <p:txBody>
          <a:bodyPr wrap="square" lIns="68580" tIns="34290" rIns="68580" bIns="34290" rtlCol="0" anchor="t">
            <a:spAutoFit/>
          </a:bodyPr>
          <a:lstStyle/>
          <a:p>
            <a:pPr defTabSz="685800"/>
            <a:r>
              <a:rPr lang="en-US" sz="1350" b="1" dirty="0">
                <a:solidFill>
                  <a:srgbClr val="580F8B"/>
                </a:solidFill>
                <a:latin typeface="Arial" panose="020B0604020202020204"/>
              </a:rPr>
              <a:t>Burnout costs the U.S. health care system $4.6 billion a year</a:t>
            </a:r>
            <a:r>
              <a:rPr lang="en-US" sz="1200" b="1" dirty="0">
                <a:solidFill>
                  <a:srgbClr val="580F8B"/>
                </a:solidFill>
                <a:latin typeface="Arial" panose="020B0604020202020204"/>
              </a:rPr>
              <a:t>,</a:t>
            </a:r>
            <a:r>
              <a:rPr lang="en-US" sz="1200" dirty="0">
                <a:solidFill>
                  <a:srgbClr val="580F8B"/>
                </a:solidFill>
                <a:latin typeface="Arial" panose="020B0604020202020204"/>
              </a:rPr>
              <a:t> largely due to physician turnover and work-hour reductions with related cost to the organization is </a:t>
            </a:r>
            <a:r>
              <a:rPr lang="en-US" sz="1200" b="1" dirty="0">
                <a:solidFill>
                  <a:srgbClr val="580F8B"/>
                </a:solidFill>
                <a:latin typeface="Arial" panose="020B0604020202020204"/>
              </a:rPr>
              <a:t>$500,000 to $1 million </a:t>
            </a:r>
            <a:r>
              <a:rPr lang="en-US" sz="1200" dirty="0">
                <a:solidFill>
                  <a:srgbClr val="580F8B"/>
                </a:solidFill>
                <a:latin typeface="Arial" panose="020B0604020202020204"/>
              </a:rPr>
              <a:t>or more depending on the specialty.</a:t>
            </a:r>
            <a:r>
              <a:rPr lang="en-US" sz="1200" baseline="30000" dirty="0">
                <a:solidFill>
                  <a:srgbClr val="580F8B"/>
                </a:solidFill>
                <a:latin typeface="Arial" panose="020B0604020202020204"/>
              </a:rPr>
              <a:t> </a:t>
            </a:r>
            <a:r>
              <a:rPr lang="en-US" sz="1200" b="1" dirty="0">
                <a:solidFill>
                  <a:srgbClr val="580F8B"/>
                </a:solidFill>
                <a:latin typeface="Arial" panose="020B0604020202020204"/>
              </a:rPr>
              <a:t>For the first time in four years, physician burnout reports are less than 50%.</a:t>
            </a:r>
            <a:r>
              <a:rPr lang="en-US" sz="1200" baseline="30000" dirty="0">
                <a:solidFill>
                  <a:srgbClr val="580F8B"/>
                </a:solidFill>
                <a:latin typeface="Arial" panose="020B0604020202020204"/>
              </a:rPr>
              <a:t>1  </a:t>
            </a:r>
          </a:p>
          <a:p>
            <a:pPr defTabSz="685800"/>
            <a:endParaRPr lang="en-US" sz="1200" b="1" baseline="30000" dirty="0">
              <a:solidFill>
                <a:srgbClr val="580F8B"/>
              </a:solidFill>
              <a:latin typeface="Arial" panose="020B0604020202020204"/>
              <a:cs typeface="Arial"/>
            </a:endParaRPr>
          </a:p>
          <a:p>
            <a:pPr defTabSz="685800"/>
            <a:r>
              <a:rPr lang="en-US" sz="1350" b="1" dirty="0">
                <a:solidFill>
                  <a:srgbClr val="580F8B"/>
                </a:solidFill>
                <a:latin typeface="Arial" panose="020B0604020202020204"/>
                <a:cs typeface="Arial"/>
              </a:rPr>
              <a:t>Nurses are also significantly affected by burnout:</a:t>
            </a:r>
          </a:p>
          <a:p>
            <a:pPr marL="214313" indent="-214313" defTabSz="685800">
              <a:buFont typeface="Arial"/>
              <a:buChar char="•"/>
            </a:pPr>
            <a:r>
              <a:rPr lang="en-US" sz="1200" dirty="0">
                <a:solidFill>
                  <a:srgbClr val="580F8B"/>
                </a:solidFill>
                <a:latin typeface="Arial" panose="020B0604020202020204"/>
              </a:rPr>
              <a:t>64% of nurses reported feeling “a great deal of stress” </a:t>
            </a:r>
            <a:endParaRPr lang="en-US" sz="1200" dirty="0">
              <a:solidFill>
                <a:srgbClr val="580F8B"/>
              </a:solidFill>
              <a:latin typeface="Arial" panose="020B0604020202020204"/>
              <a:cs typeface="Arial"/>
            </a:endParaRPr>
          </a:p>
          <a:p>
            <a:pPr marL="214313" indent="-214313" defTabSz="685800">
              <a:buFont typeface="Arial"/>
              <a:buChar char="•"/>
            </a:pPr>
            <a:r>
              <a:rPr lang="en-US" sz="1200" dirty="0">
                <a:solidFill>
                  <a:srgbClr val="580F8B"/>
                </a:solidFill>
                <a:latin typeface="Arial" panose="020B0604020202020204"/>
              </a:rPr>
              <a:t>Two-thirds of nurses were not receiving mental health support</a:t>
            </a:r>
            <a:endParaRPr lang="en-US" sz="1200" dirty="0">
              <a:solidFill>
                <a:srgbClr val="580F8B"/>
              </a:solidFill>
              <a:latin typeface="Arial" panose="020B0604020202020204"/>
              <a:cs typeface="Arial"/>
            </a:endParaRPr>
          </a:p>
          <a:p>
            <a:pPr marL="214313" indent="-214313" defTabSz="685800">
              <a:buFont typeface="Arial"/>
              <a:buChar char="•"/>
            </a:pPr>
            <a:r>
              <a:rPr lang="en-US" sz="1200" dirty="0">
                <a:solidFill>
                  <a:srgbClr val="580F8B"/>
                </a:solidFill>
                <a:latin typeface="Arial" panose="020B0604020202020204"/>
              </a:rPr>
              <a:t>1 in 10 nurses lacked the financial resources for mental health support</a:t>
            </a:r>
            <a:endParaRPr lang="en-US" sz="1200" dirty="0">
              <a:solidFill>
                <a:srgbClr val="580F8B"/>
              </a:solidFill>
              <a:latin typeface="Arial" panose="020B0604020202020204"/>
              <a:cs typeface="Arial"/>
            </a:endParaRPr>
          </a:p>
          <a:p>
            <a:pPr marL="214313" indent="-214313" defTabSz="685800">
              <a:buFont typeface="Arial"/>
              <a:buChar char="•"/>
            </a:pPr>
            <a:r>
              <a:rPr lang="en-US" sz="1200" dirty="0">
                <a:solidFill>
                  <a:srgbClr val="580F8B"/>
                </a:solidFill>
                <a:latin typeface="Arial" panose="020B0604020202020204"/>
              </a:rPr>
              <a:t>56% of nurses believed that mental health challenges were stigmatized in their profession</a:t>
            </a:r>
            <a:r>
              <a:rPr lang="en-US" sz="1200" baseline="30000" dirty="0">
                <a:solidFill>
                  <a:srgbClr val="580F8B"/>
                </a:solidFill>
                <a:latin typeface="Arial" panose="020B0604020202020204"/>
              </a:rPr>
              <a:t>2</a:t>
            </a:r>
            <a:r>
              <a:rPr lang="en-US" sz="1200" dirty="0">
                <a:solidFill>
                  <a:srgbClr val="580F8B"/>
                </a:solidFill>
                <a:latin typeface="Arial" panose="020B0604020202020204"/>
              </a:rPr>
              <a:t> </a:t>
            </a:r>
          </a:p>
          <a:p>
            <a:pPr marL="214313" indent="-214313" defTabSz="685800">
              <a:buFont typeface="Arial"/>
              <a:buChar char="•"/>
            </a:pPr>
            <a:endParaRPr lang="en-US" sz="1200" dirty="0">
              <a:solidFill>
                <a:srgbClr val="580F8B"/>
              </a:solidFill>
              <a:latin typeface="Arial" panose="020B0604020202020204"/>
              <a:cs typeface="Arial" panose="020B0604020202020204"/>
            </a:endParaRPr>
          </a:p>
          <a:p>
            <a:pPr defTabSz="685800"/>
            <a:r>
              <a:rPr lang="en-US" sz="1350" b="1" dirty="0">
                <a:solidFill>
                  <a:srgbClr val="580F8B"/>
                </a:solidFill>
                <a:latin typeface="Arial" panose="020B0604020202020204"/>
                <a:cs typeface="Arial" panose="020B0604020202020204"/>
              </a:rPr>
              <a:t>Planting Seeds for the future by providing opportunities for wellness on the job:</a:t>
            </a:r>
            <a:endParaRPr lang="en-US" sz="1350" dirty="0">
              <a:solidFill>
                <a:srgbClr val="000000"/>
              </a:solidFill>
              <a:latin typeface="Arial" panose="020B0604020202020204"/>
              <a:cs typeface="Arial" panose="020B0604020202020204"/>
            </a:endParaRPr>
          </a:p>
          <a:p>
            <a:pPr marL="214313" indent="-214313" defTabSz="685800">
              <a:buFont typeface="Arial,Sans-Serif"/>
              <a:buChar char="•"/>
            </a:pPr>
            <a:r>
              <a:rPr lang="en-US" sz="1200" dirty="0">
                <a:solidFill>
                  <a:srgbClr val="580F8B"/>
                </a:solidFill>
                <a:latin typeface="Arial" panose="020B0604020202020204"/>
                <a:cs typeface="Arial" panose="020B0604020202020204"/>
              </a:rPr>
              <a:t>Greatly decreases symptoms of occupational burnout</a:t>
            </a:r>
            <a:r>
              <a:rPr lang="en-US" sz="1200" baseline="30000" dirty="0">
                <a:solidFill>
                  <a:srgbClr val="580F8B"/>
                </a:solidFill>
                <a:latin typeface="Arial" panose="020B0604020202020204"/>
                <a:cs typeface="Arial" panose="020B0604020202020204"/>
              </a:rPr>
              <a:t>3</a:t>
            </a:r>
            <a:r>
              <a:rPr lang="en-US" sz="1200" dirty="0">
                <a:solidFill>
                  <a:srgbClr val="580F8B"/>
                </a:solidFill>
                <a:latin typeface="Arial" panose="020B0604020202020204"/>
                <a:cs typeface="Arial" panose="020B0604020202020204"/>
              </a:rPr>
              <a:t> </a:t>
            </a:r>
            <a:endParaRPr lang="en-US" sz="1200" dirty="0">
              <a:solidFill>
                <a:srgbClr val="000000"/>
              </a:solidFill>
              <a:latin typeface="Arial" panose="020B0604020202020204"/>
              <a:cs typeface="Arial" panose="020B0604020202020204"/>
            </a:endParaRPr>
          </a:p>
          <a:p>
            <a:pPr marL="214313" indent="-214313" defTabSz="685800">
              <a:buFont typeface="Arial,Sans-Serif"/>
              <a:buChar char="•"/>
            </a:pPr>
            <a:r>
              <a:rPr lang="en-US" sz="1200" dirty="0">
                <a:solidFill>
                  <a:srgbClr val="580F8B"/>
                </a:solidFill>
                <a:latin typeface="Arial" panose="020B0604020202020204"/>
                <a:cs typeface="Arial" panose="020B0604020202020204"/>
              </a:rPr>
              <a:t>Reduces anxiety</a:t>
            </a:r>
            <a:r>
              <a:rPr lang="en-US" sz="1200" baseline="30000" dirty="0">
                <a:solidFill>
                  <a:srgbClr val="580F8B"/>
                </a:solidFill>
                <a:latin typeface="Arial" panose="020B0604020202020204"/>
              </a:rPr>
              <a:t>4</a:t>
            </a:r>
            <a:r>
              <a:rPr lang="en-US" sz="1200" dirty="0">
                <a:solidFill>
                  <a:srgbClr val="580F8B"/>
                </a:solidFill>
                <a:latin typeface="Arial" panose="020B0604020202020204"/>
                <a:cs typeface="Arial" panose="020B0604020202020204"/>
              </a:rPr>
              <a:t>, depression</a:t>
            </a:r>
            <a:r>
              <a:rPr lang="en-US" sz="1200" baseline="30000" dirty="0">
                <a:solidFill>
                  <a:srgbClr val="580F8B"/>
                </a:solidFill>
                <a:latin typeface="Arial" panose="020B0604020202020204"/>
                <a:cs typeface="Arial" panose="020B0604020202020204"/>
              </a:rPr>
              <a:t>5</a:t>
            </a:r>
            <a:r>
              <a:rPr lang="en-US" sz="1200" dirty="0">
                <a:solidFill>
                  <a:srgbClr val="580F8B"/>
                </a:solidFill>
                <a:latin typeface="Arial" panose="020B0604020202020204"/>
                <a:cs typeface="Arial" panose="020B0604020202020204"/>
              </a:rPr>
              <a:t>, loneliness</a:t>
            </a:r>
            <a:r>
              <a:rPr lang="en-US" sz="1200" baseline="30000" dirty="0">
                <a:solidFill>
                  <a:srgbClr val="580F8B"/>
                </a:solidFill>
                <a:latin typeface="Arial" panose="020B0604020202020204"/>
                <a:cs typeface="Arial" panose="020B0604020202020204"/>
              </a:rPr>
              <a:t>6</a:t>
            </a:r>
            <a:r>
              <a:rPr lang="en-US" sz="1200" dirty="0">
                <a:solidFill>
                  <a:srgbClr val="580F8B"/>
                </a:solidFill>
                <a:latin typeface="Arial" panose="020B0604020202020204"/>
                <a:cs typeface="Arial" panose="020B0604020202020204"/>
              </a:rPr>
              <a:t>, stress</a:t>
            </a:r>
            <a:r>
              <a:rPr lang="en-US" sz="1200" baseline="30000" dirty="0">
                <a:solidFill>
                  <a:srgbClr val="580F8B"/>
                </a:solidFill>
                <a:latin typeface="Arial" panose="020B0604020202020204"/>
                <a:cs typeface="Arial" panose="020B0604020202020204"/>
              </a:rPr>
              <a:t>7</a:t>
            </a:r>
            <a:r>
              <a:rPr lang="en-US" sz="1200" dirty="0">
                <a:solidFill>
                  <a:srgbClr val="580F8B"/>
                </a:solidFill>
                <a:latin typeface="Arial" panose="020B0604020202020204"/>
                <a:cs typeface="Arial" panose="020B0604020202020204"/>
              </a:rPr>
              <a:t> and self-judgement</a:t>
            </a:r>
            <a:r>
              <a:rPr lang="en-US" sz="1200" baseline="30000" dirty="0">
                <a:solidFill>
                  <a:srgbClr val="580F8B"/>
                </a:solidFill>
                <a:latin typeface="Arial" panose="020B0604020202020204"/>
                <a:cs typeface="Arial" panose="020B0604020202020204"/>
              </a:rPr>
              <a:t>7</a:t>
            </a:r>
            <a:r>
              <a:rPr lang="en-US" sz="1200" dirty="0">
                <a:solidFill>
                  <a:srgbClr val="580F8B"/>
                </a:solidFill>
                <a:latin typeface="Arial" panose="020B0604020202020204"/>
                <a:cs typeface="Arial" panose="020B0604020202020204"/>
              </a:rPr>
              <a:t> </a:t>
            </a:r>
            <a:endParaRPr lang="en-US" sz="1200" dirty="0">
              <a:solidFill>
                <a:srgbClr val="000000"/>
              </a:solidFill>
              <a:latin typeface="Arial" panose="020B0604020202020204"/>
              <a:cs typeface="Arial" panose="020B0604020202020204"/>
            </a:endParaRPr>
          </a:p>
          <a:p>
            <a:pPr marL="214313" indent="-214313" defTabSz="685800">
              <a:buFont typeface="Arial,Sans-Serif"/>
              <a:buChar char="•"/>
            </a:pPr>
            <a:r>
              <a:rPr lang="en-US" sz="1200" dirty="0">
                <a:solidFill>
                  <a:srgbClr val="580F8B"/>
                </a:solidFill>
                <a:latin typeface="Arial" panose="020B0604020202020204"/>
                <a:cs typeface="Arial" panose="020B0604020202020204"/>
              </a:rPr>
              <a:t>Increases self-compassion</a:t>
            </a:r>
            <a:r>
              <a:rPr lang="en-US" sz="1200" baseline="30000" dirty="0">
                <a:solidFill>
                  <a:srgbClr val="580F8B"/>
                </a:solidFill>
                <a:latin typeface="Arial" panose="020B0604020202020204"/>
                <a:cs typeface="Arial" panose="020B0604020202020204"/>
              </a:rPr>
              <a:t>8</a:t>
            </a:r>
            <a:r>
              <a:rPr lang="en-US" sz="1200" dirty="0">
                <a:solidFill>
                  <a:srgbClr val="580F8B"/>
                </a:solidFill>
                <a:latin typeface="Arial" panose="020B0604020202020204"/>
                <a:cs typeface="Arial" panose="020B0604020202020204"/>
              </a:rPr>
              <a:t>, feeling valued</a:t>
            </a:r>
            <a:r>
              <a:rPr lang="en-US" sz="1200" baseline="30000" dirty="0">
                <a:solidFill>
                  <a:srgbClr val="580F8B"/>
                </a:solidFill>
                <a:latin typeface="Arial" panose="020B0604020202020204"/>
                <a:cs typeface="Arial" panose="020B0604020202020204"/>
              </a:rPr>
              <a:t>9</a:t>
            </a:r>
            <a:r>
              <a:rPr lang="en-US" sz="1200" dirty="0">
                <a:solidFill>
                  <a:srgbClr val="580F8B"/>
                </a:solidFill>
                <a:latin typeface="Arial" panose="020B0604020202020204"/>
                <a:cs typeface="Arial" panose="020B0604020202020204"/>
              </a:rPr>
              <a:t>, collegiality</a:t>
            </a:r>
            <a:r>
              <a:rPr lang="en-US" sz="1200" baseline="30000" dirty="0">
                <a:solidFill>
                  <a:srgbClr val="580F8B"/>
                </a:solidFill>
                <a:latin typeface="Arial" panose="020B0604020202020204"/>
                <a:cs typeface="Arial" panose="020B0604020202020204"/>
              </a:rPr>
              <a:t>10</a:t>
            </a:r>
            <a:r>
              <a:rPr lang="en-US" sz="1200" dirty="0">
                <a:solidFill>
                  <a:srgbClr val="580F8B"/>
                </a:solidFill>
                <a:latin typeface="Arial" panose="020B0604020202020204"/>
                <a:cs typeface="Arial" panose="020B0604020202020204"/>
              </a:rPr>
              <a:t>, well-being engagement and resiliency</a:t>
            </a:r>
            <a:r>
              <a:rPr lang="en-US" sz="1200" baseline="30000" dirty="0">
                <a:solidFill>
                  <a:srgbClr val="580F8B"/>
                </a:solidFill>
                <a:latin typeface="Arial" panose="020B0604020202020204"/>
                <a:cs typeface="Arial" panose="020B0604020202020204"/>
              </a:rPr>
              <a:t>7</a:t>
            </a:r>
            <a:r>
              <a:rPr lang="en-US" sz="1200" baseline="30000" dirty="0">
                <a:solidFill>
                  <a:srgbClr val="580F8B"/>
                </a:solidFill>
                <a:latin typeface="Arial" panose="020B0604020202020204"/>
              </a:rPr>
              <a:t> </a:t>
            </a:r>
            <a:endParaRPr lang="en-US" sz="1200" dirty="0">
              <a:solidFill>
                <a:srgbClr val="580F8B"/>
              </a:solidFill>
              <a:latin typeface="Arial" panose="020B0604020202020204"/>
              <a:cs typeface="Arial" panose="020B0604020202020204"/>
            </a:endParaRPr>
          </a:p>
          <a:p>
            <a:pPr marL="214313" indent="-214313" defTabSz="685800">
              <a:buFont typeface="Arial"/>
              <a:buChar char="•"/>
            </a:pPr>
            <a:endParaRPr lang="en-US" sz="1500" dirty="0">
              <a:solidFill>
                <a:srgbClr val="000000"/>
              </a:solidFill>
              <a:latin typeface="Arial" panose="020B0604020202020204"/>
              <a:cs typeface="Arial" panose="020B0604020202020204"/>
            </a:endParaRPr>
          </a:p>
          <a:p>
            <a:pPr marL="214313" indent="-214313" defTabSz="685800">
              <a:buFont typeface="Arial"/>
              <a:buChar char="•"/>
            </a:pPr>
            <a:endParaRPr lang="en-US" sz="1200" dirty="0">
              <a:solidFill>
                <a:srgbClr val="580F8B"/>
              </a:solidFill>
              <a:latin typeface="Arial" panose="020B0604020202020204"/>
              <a:cs typeface="Arial" panose="020B0604020202020204"/>
            </a:endParaRPr>
          </a:p>
          <a:p>
            <a:pPr marL="128588" indent="-128588" defTabSz="685800">
              <a:buFont typeface="Arial"/>
              <a:buChar char="•"/>
            </a:pPr>
            <a:endParaRPr lang="en-US" sz="825" dirty="0">
              <a:solidFill>
                <a:srgbClr val="580F8B"/>
              </a:solidFill>
              <a:latin typeface="Arial" panose="020B0604020202020204"/>
              <a:cs typeface="Arial" panose="020B0604020202020204"/>
            </a:endParaRPr>
          </a:p>
          <a:p>
            <a:pPr defTabSz="685800"/>
            <a:endParaRPr lang="en-US" sz="825" dirty="0">
              <a:solidFill>
                <a:srgbClr val="580F8B"/>
              </a:solidFill>
              <a:latin typeface="Arial" panose="020B0604020202020204"/>
              <a:cs typeface="Arial" panose="020B0604020202020204"/>
            </a:endParaRPr>
          </a:p>
          <a:p>
            <a:pPr defTabSz="685800"/>
            <a:endParaRPr lang="en-US" sz="825" dirty="0">
              <a:solidFill>
                <a:srgbClr val="580F8B"/>
              </a:solidFill>
              <a:latin typeface="Arial" panose="020B0604020202020204"/>
              <a:cs typeface="Arial" panose="020B0604020202020204"/>
            </a:endParaRPr>
          </a:p>
          <a:p>
            <a:pPr defTabSz="685800"/>
            <a:endParaRPr lang="en-US" sz="1050" dirty="0">
              <a:solidFill>
                <a:srgbClr val="580F8B"/>
              </a:solidFill>
              <a:latin typeface="Arial" panose="020B0604020202020204"/>
              <a:cs typeface="Arial" panose="020B0604020202020204"/>
            </a:endParaRPr>
          </a:p>
          <a:p>
            <a:pPr defTabSz="685800"/>
            <a:endParaRPr lang="en-US" sz="1050" dirty="0">
              <a:solidFill>
                <a:srgbClr val="580F8B"/>
              </a:solidFill>
              <a:latin typeface="Arial" panose="020B0604020202020204"/>
              <a:cs typeface="Arial" panose="020B0604020202020204"/>
            </a:endParaRPr>
          </a:p>
          <a:p>
            <a:pPr defTabSz="685800"/>
            <a:endParaRPr lang="en-US" sz="1050" dirty="0">
              <a:solidFill>
                <a:srgbClr val="580F8B"/>
              </a:solidFill>
              <a:highlight>
                <a:srgbClr val="FFFF00"/>
              </a:highlight>
              <a:latin typeface="Arial" panose="020B0604020202020204"/>
              <a:cs typeface="Arial" panose="020B0604020202020204"/>
            </a:endParaRPr>
          </a:p>
          <a:p>
            <a:pPr defTabSz="685800"/>
            <a:endParaRPr lang="en-US" sz="1050" dirty="0">
              <a:solidFill>
                <a:srgbClr val="000000"/>
              </a:solidFill>
              <a:latin typeface="Arial" panose="020B0604020202020204"/>
              <a:cs typeface="Arial" panose="020B0604020202020204"/>
            </a:endParaRPr>
          </a:p>
        </p:txBody>
      </p:sp>
      <p:pic>
        <p:nvPicPr>
          <p:cNvPr id="4098" name="Picture 2" descr="bf79a60c-e02b-474e-b86f-4cf235a31c88@namprd18">
            <a:extLst>
              <a:ext uri="{FF2B5EF4-FFF2-40B4-BE49-F238E27FC236}">
                <a16:creationId xmlns:a16="http://schemas.microsoft.com/office/drawing/2014/main" id="{A7B5BA49-CD63-4D51-BB49-BCDC2C7B2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73744" y="1355580"/>
            <a:ext cx="2896277" cy="21710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53222AC7-3BA9-4F18-923B-B7D6718A158D}"/>
              </a:ext>
            </a:extLst>
          </p:cNvPr>
          <p:cNvSpPr txBox="1">
            <a:spLocks/>
          </p:cNvSpPr>
          <p:nvPr/>
        </p:nvSpPr>
        <p:spPr>
          <a:xfrm>
            <a:off x="6563823" y="4941987"/>
            <a:ext cx="2207419" cy="138500"/>
          </a:xfrm>
          <a:prstGeom prst="roundRect">
            <a:avLst>
              <a:gd name="adj" fmla="val 50000"/>
            </a:avLst>
          </a:prstGeom>
          <a:ln>
            <a:solidFill>
              <a:schemeClr val="tx2"/>
            </a:solidFill>
          </a:ln>
        </p:spPr>
        <p:txBody>
          <a:bodyPr vert="horz" lIns="45720" tIns="45720" rIns="91440" bIns="45720" rtlCol="0" anchor="ctr"/>
          <a:lstStyle>
            <a:defPPr>
              <a:defRPr lang="en-US"/>
            </a:defPPr>
            <a:lvl1pPr marL="0" algn="r" defTabSz="457200" rtl="0" eaLnBrk="1" latinLnBrk="0" hangingPunct="1">
              <a:defRPr sz="5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dirty="0">
                <a:solidFill>
                  <a:srgbClr val="580F8B"/>
                </a:solidFill>
                <a:latin typeface="Arial" panose="020B0604020202020204"/>
              </a:rPr>
              <a:t>Dept. of Integrative Health, Lerner Health Promotion</a:t>
            </a:r>
          </a:p>
        </p:txBody>
      </p:sp>
    </p:spTree>
    <p:extLst>
      <p:ext uri="{BB962C8B-B14F-4D97-AF65-F5344CB8AC3E}">
        <p14:creationId xmlns:p14="http://schemas.microsoft.com/office/powerpoint/2010/main" val="4266906840"/>
      </p:ext>
    </p:extLst>
  </p:cSld>
  <p:clrMapOvr>
    <a:masterClrMapping/>
  </p:clrMapOvr>
  <p:extLst mod="1">
    <p:ext uri="{6950BFC3-D8DA-4A85-94F7-54DA5524770B}">
      <p188:commentRel xmlns="" xmlns:p188="http://schemas.microsoft.com/office/powerpoint/2018/8/main" r:id="rId4"/>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purple flowers&#10;&#10;AI-generated content may be incorrect.">
            <a:extLst>
              <a:ext uri="{FF2B5EF4-FFF2-40B4-BE49-F238E27FC236}">
                <a16:creationId xmlns:a16="http://schemas.microsoft.com/office/drawing/2014/main" id="{17246497-2B73-364F-2AA6-5EF2EF81708A}"/>
              </a:ext>
            </a:extLst>
          </p:cNvPr>
          <p:cNvPicPr>
            <a:picLocks noGrp="1" noChangeAspect="1"/>
          </p:cNvPicPr>
          <p:nvPr>
            <p:ph type="pic" sz="quarter" idx="10"/>
          </p:nvPr>
        </p:nvPicPr>
        <p:blipFill rotWithShape="1">
          <a:blip r:embed="rId2"/>
          <a:srcRect l="27026" r="33521"/>
          <a:stretch/>
        </p:blipFill>
        <p:spPr>
          <a:xfrm>
            <a:off x="5739607" y="10"/>
            <a:ext cx="3404393" cy="5143490"/>
          </a:xfrm>
          <a:noFill/>
        </p:spPr>
      </p:pic>
      <p:sp>
        <p:nvSpPr>
          <p:cNvPr id="5" name="Footer Placeholder 4">
            <a:extLst>
              <a:ext uri="{FF2B5EF4-FFF2-40B4-BE49-F238E27FC236}">
                <a16:creationId xmlns:a16="http://schemas.microsoft.com/office/drawing/2014/main" id="{AB0DFCB3-DD3B-F3CC-69DA-B799E630A6AA}"/>
              </a:ext>
            </a:extLst>
          </p:cNvPr>
          <p:cNvSpPr>
            <a:spLocks noGrp="1"/>
          </p:cNvSpPr>
          <p:nvPr>
            <p:ph type="ftr" sz="quarter" idx="11"/>
          </p:nvPr>
        </p:nvSpPr>
        <p:spPr>
          <a:xfrm>
            <a:off x="338137" y="4679525"/>
            <a:ext cx="4084922" cy="232428"/>
          </a:xfrm>
        </p:spPr>
        <p:txBody>
          <a:bodyPr vert="horz" lIns="0" tIns="0" rIns="0" bIns="0" rtlCol="0" anchor="t" anchorCtr="0">
            <a:noAutofit/>
          </a:bodyPr>
          <a:lstStyle/>
          <a:p>
            <a:pPr>
              <a:lnSpc>
                <a:spcPct val="90000"/>
              </a:lnSpc>
              <a:spcAft>
                <a:spcPts val="600"/>
              </a:spcAft>
            </a:pPr>
            <a:r>
              <a:rPr lang="en-US" sz="1000"/>
              <a:t>Lerner Health Promotion Program/Department of Integrative Health</a:t>
            </a:r>
            <a:endParaRPr lang="en-US" sz="1000">
              <a:cs typeface="Arial"/>
            </a:endParaRPr>
          </a:p>
        </p:txBody>
      </p:sp>
      <p:sp>
        <p:nvSpPr>
          <p:cNvPr id="3" name="Subtitle 2">
            <a:extLst>
              <a:ext uri="{FF2B5EF4-FFF2-40B4-BE49-F238E27FC236}">
                <a16:creationId xmlns:a16="http://schemas.microsoft.com/office/drawing/2014/main" id="{D0DC6F9E-9F91-CDA3-84EA-26531BE2C538}"/>
              </a:ext>
            </a:extLst>
          </p:cNvPr>
          <p:cNvSpPr>
            <a:spLocks noGrp="1"/>
          </p:cNvSpPr>
          <p:nvPr>
            <p:ph type="subTitle" idx="1"/>
          </p:nvPr>
        </p:nvSpPr>
        <p:spPr>
          <a:xfrm>
            <a:off x="338137" y="3599132"/>
            <a:ext cx="4084922" cy="599777"/>
          </a:xfrm>
        </p:spPr>
        <p:txBody>
          <a:bodyPr anchor="b">
            <a:normAutofit/>
          </a:bodyPr>
          <a:lstStyle/>
          <a:p>
            <a:pPr>
              <a:lnSpc>
                <a:spcPct val="95000"/>
              </a:lnSpc>
              <a:spcAft>
                <a:spcPts val="600"/>
              </a:spcAft>
            </a:pPr>
            <a:r>
              <a:rPr lang="en-US" sz="1700" dirty="0"/>
              <a:t>Katrina Vigo, MSN, RNC-MNN, HNB-BC</a:t>
            </a:r>
          </a:p>
          <a:p>
            <a:pPr>
              <a:lnSpc>
                <a:spcPct val="95000"/>
              </a:lnSpc>
              <a:spcAft>
                <a:spcPts val="600"/>
              </a:spcAft>
            </a:pPr>
            <a:r>
              <a:rPr lang="en-US" sz="1700" dirty="0"/>
              <a:t>March 2025</a:t>
            </a:r>
          </a:p>
        </p:txBody>
      </p:sp>
      <p:sp>
        <p:nvSpPr>
          <p:cNvPr id="2" name="Title 1">
            <a:extLst>
              <a:ext uri="{FF2B5EF4-FFF2-40B4-BE49-F238E27FC236}">
                <a16:creationId xmlns:a16="http://schemas.microsoft.com/office/drawing/2014/main" id="{415DE5B1-0F52-C8C2-E3C2-18C586096A7D}"/>
              </a:ext>
            </a:extLst>
          </p:cNvPr>
          <p:cNvSpPr>
            <a:spLocks noGrp="1"/>
          </p:cNvSpPr>
          <p:nvPr>
            <p:ph type="ctrTitle"/>
          </p:nvPr>
        </p:nvSpPr>
        <p:spPr>
          <a:xfrm>
            <a:off x="338137" y="1502569"/>
            <a:ext cx="5164836" cy="1751015"/>
          </a:xfrm>
        </p:spPr>
        <p:txBody>
          <a:bodyPr anchor="t">
            <a:normAutofit/>
          </a:bodyPr>
          <a:lstStyle/>
          <a:p>
            <a:r>
              <a:rPr lang="en-US" sz="3300" dirty="0"/>
              <a:t>Transformative Educational Strategies: Building the Lerner Holistic Integrative Health Nursing Fellowship </a:t>
            </a:r>
          </a:p>
        </p:txBody>
      </p:sp>
    </p:spTree>
    <p:extLst>
      <p:ext uri="{BB962C8B-B14F-4D97-AF65-F5344CB8AC3E}">
        <p14:creationId xmlns:p14="http://schemas.microsoft.com/office/powerpoint/2010/main" val="2733903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36A165-E64B-4095-BA0B-3DB9189C1B3A}"/>
              </a:ext>
            </a:extLst>
          </p:cNvPr>
          <p:cNvSpPr>
            <a:spLocks noGrp="1"/>
          </p:cNvSpPr>
          <p:nvPr>
            <p:ph type="sldNum" sz="quarter" idx="4"/>
          </p:nvPr>
        </p:nvSpPr>
        <p:spPr/>
        <p:txBody>
          <a:bodyPr/>
          <a:lstStyle/>
          <a:p>
            <a:pPr defTabSz="685800"/>
            <a:fld id="{2441C0E6-2A71-4EB3-9E92-A3D15D26B6CA}" type="slidenum">
              <a:rPr lang="en-US">
                <a:solidFill>
                  <a:srgbClr val="580F8B"/>
                </a:solidFill>
                <a:latin typeface="Arial" panose="020B0604020202020204"/>
              </a:rPr>
              <a:pPr defTabSz="685800"/>
              <a:t>60</a:t>
            </a:fld>
            <a:endParaRPr lang="en-US" dirty="0">
              <a:solidFill>
                <a:srgbClr val="580F8B"/>
              </a:solidFill>
              <a:latin typeface="Arial" panose="020B0604020202020204"/>
            </a:endParaRPr>
          </a:p>
        </p:txBody>
      </p:sp>
      <p:sp>
        <p:nvSpPr>
          <p:cNvPr id="5" name="Title 4">
            <a:extLst>
              <a:ext uri="{FF2B5EF4-FFF2-40B4-BE49-F238E27FC236}">
                <a16:creationId xmlns:a16="http://schemas.microsoft.com/office/drawing/2014/main" id="{15F5D95F-E2C3-4D17-A116-FA481FC6830D}"/>
              </a:ext>
            </a:extLst>
          </p:cNvPr>
          <p:cNvSpPr>
            <a:spLocks noGrp="1"/>
          </p:cNvSpPr>
          <p:nvPr>
            <p:ph type="title"/>
          </p:nvPr>
        </p:nvSpPr>
        <p:spPr>
          <a:xfrm>
            <a:off x="218857" y="133629"/>
            <a:ext cx="7274033" cy="773799"/>
          </a:xfrm>
        </p:spPr>
        <p:txBody>
          <a:bodyPr/>
          <a:lstStyle/>
          <a:p>
            <a:r>
              <a:rPr lang="en-US" b="1"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latin typeface="Arial"/>
                <a:ea typeface="+mn-ea"/>
                <a:cs typeface="Arial"/>
              </a:rPr>
              <a:t>“</a:t>
            </a:r>
            <a:r>
              <a:rPr lang="en-US" b="1" i="1"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latin typeface="Arial"/>
                <a:ea typeface="+mn-ea"/>
                <a:cs typeface="Arial"/>
              </a:rPr>
              <a:t>Storms make trees take deeper </a:t>
            </a:r>
            <a:r>
              <a:rPr lang="en-US" b="1" i="1"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solidFill>
                  <a:schemeClr val="accent1"/>
                </a:solidFill>
                <a:latin typeface="Arial"/>
                <a:ea typeface="+mn-ea"/>
                <a:cs typeface="Arial"/>
              </a:rPr>
              <a:t>roots</a:t>
            </a:r>
            <a:r>
              <a:rPr lang="en-US" b="1"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latin typeface="Arial"/>
                <a:ea typeface="+mn-ea"/>
                <a:cs typeface="Arial"/>
              </a:rPr>
              <a:t>”</a:t>
            </a:r>
            <a:r>
              <a:rPr lang="en-US" sz="105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latin typeface="Arial"/>
                <a:ea typeface="+mn-ea"/>
                <a:cs typeface="Arial"/>
              </a:rPr>
              <a:t>-</a:t>
            </a:r>
            <a:r>
              <a:rPr lang="en-US" sz="1050" dirty="0">
                <a:latin typeface="+mn-lt"/>
                <a:ea typeface="+mn-ea"/>
                <a:cs typeface="+mn-cs"/>
              </a:rPr>
              <a:t>Dolly Parton</a:t>
            </a:r>
            <a:endParaRPr lang="en-US" sz="1050" dirty="0">
              <a:latin typeface="+mn-lt"/>
              <a:ea typeface="+mn-ea"/>
              <a:cs typeface="Arial"/>
            </a:endParaRPr>
          </a:p>
        </p:txBody>
      </p:sp>
      <p:pic>
        <p:nvPicPr>
          <p:cNvPr id="6" name="Content Placeholder 5">
            <a:extLst>
              <a:ext uri="{FF2B5EF4-FFF2-40B4-BE49-F238E27FC236}">
                <a16:creationId xmlns:a16="http://schemas.microsoft.com/office/drawing/2014/main" id="{891EC66B-07E6-4274-A44C-AC2F5FDE1D09}"/>
              </a:ext>
            </a:extLst>
          </p:cNvPr>
          <p:cNvPicPr>
            <a:picLocks noGrp="1" noChangeAspect="1"/>
          </p:cNvPicPr>
          <p:nvPr>
            <p:ph sz="quarter" idx="10"/>
          </p:nvPr>
        </p:nvPicPr>
        <p:blipFill>
          <a:blip r:embed="rId3"/>
          <a:stretch>
            <a:fillRect/>
          </a:stretch>
        </p:blipFill>
        <p:spPr>
          <a:xfrm>
            <a:off x="4711277" y="777496"/>
            <a:ext cx="3705092" cy="278987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589608B-5B6E-4029-81C1-73A9A346C6F9}"/>
              </a:ext>
            </a:extLst>
          </p:cNvPr>
          <p:cNvPicPr>
            <a:picLocks noChangeAspect="1"/>
          </p:cNvPicPr>
          <p:nvPr/>
        </p:nvPicPr>
        <p:blipFill rotWithShape="1">
          <a:blip r:embed="rId4"/>
          <a:srcRect t="8617" b="2572"/>
          <a:stretch/>
        </p:blipFill>
        <p:spPr>
          <a:xfrm>
            <a:off x="949322" y="652801"/>
            <a:ext cx="3070224" cy="3046454"/>
          </a:xfrm>
          <a:prstGeom prst="rect">
            <a:avLst/>
          </a:prstGeom>
        </p:spPr>
      </p:pic>
      <p:sp>
        <p:nvSpPr>
          <p:cNvPr id="9" name="Minus Sign 8">
            <a:extLst>
              <a:ext uri="{FF2B5EF4-FFF2-40B4-BE49-F238E27FC236}">
                <a16:creationId xmlns:a16="http://schemas.microsoft.com/office/drawing/2014/main" id="{35325EAB-8062-42D9-A69B-620F60212AB7}"/>
              </a:ext>
            </a:extLst>
          </p:cNvPr>
          <p:cNvSpPr/>
          <p:nvPr/>
        </p:nvSpPr>
        <p:spPr>
          <a:xfrm>
            <a:off x="1545031" y="2616521"/>
            <a:ext cx="1878806" cy="864394"/>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en-US" sz="1350" b="1" dirty="0">
                <a:solidFill>
                  <a:srgbClr val="FFFFFF"/>
                </a:solidFill>
                <a:latin typeface="Arial" panose="020B0604020202020204"/>
              </a:rPr>
              <a:t>Roots</a:t>
            </a:r>
            <a:endParaRPr lang="en-US" sz="1350" b="1" dirty="0">
              <a:solidFill>
                <a:srgbClr val="FFFFFF"/>
              </a:solidFill>
              <a:latin typeface="Arial" panose="020B0604020202020204"/>
              <a:cs typeface="Arial"/>
            </a:endParaRPr>
          </a:p>
        </p:txBody>
      </p:sp>
      <p:sp>
        <p:nvSpPr>
          <p:cNvPr id="11" name="TextBox 10">
            <a:extLst>
              <a:ext uri="{FF2B5EF4-FFF2-40B4-BE49-F238E27FC236}">
                <a16:creationId xmlns:a16="http://schemas.microsoft.com/office/drawing/2014/main" id="{3B5569E4-83CC-457B-AADF-832F0FD19285}"/>
              </a:ext>
            </a:extLst>
          </p:cNvPr>
          <p:cNvSpPr txBox="1"/>
          <p:nvPr/>
        </p:nvSpPr>
        <p:spPr>
          <a:xfrm>
            <a:off x="2234304" y="3967057"/>
            <a:ext cx="2337697" cy="1038746"/>
          </a:xfrm>
          <a:prstGeom prst="rect">
            <a:avLst/>
          </a:prstGeom>
          <a:solidFill>
            <a:schemeClr val="accent6">
              <a:lumMod val="20000"/>
              <a:lumOff val="80000"/>
            </a:schemeClr>
          </a:solidFill>
        </p:spPr>
        <p:txBody>
          <a:bodyPr wrap="square" lIns="68580" tIns="34290" rIns="68580" bIns="34290" rtlCol="0" anchor="t">
            <a:spAutoFit/>
          </a:bodyPr>
          <a:lstStyle/>
          <a:p>
            <a:pPr marL="214313" indent="-214313" defTabSz="685800">
              <a:buFont typeface="Arial" panose="020B0604020202020204" pitchFamily="34" charset="0"/>
              <a:buChar char="•"/>
            </a:pPr>
            <a:r>
              <a:rPr lang="en-US" sz="1050" dirty="0">
                <a:solidFill>
                  <a:srgbClr val="380063"/>
                </a:solidFill>
                <a:latin typeface="Arial" panose="020B0604020202020204"/>
              </a:rPr>
              <a:t>Employee Wellness Programs</a:t>
            </a:r>
            <a:endParaRPr lang="en-US" sz="1050">
              <a:solidFill>
                <a:srgbClr val="380063"/>
              </a:solidFill>
              <a:latin typeface="Arial" panose="020B0604020202020204"/>
              <a:cs typeface="Arial"/>
            </a:endParaRPr>
          </a:p>
          <a:p>
            <a:pPr marL="214313" indent="-214313" defTabSz="685800">
              <a:buFont typeface="Arial" panose="020B0604020202020204" pitchFamily="34" charset="0"/>
              <a:buChar char="•"/>
            </a:pPr>
            <a:r>
              <a:rPr lang="en-US" sz="1050" dirty="0">
                <a:solidFill>
                  <a:srgbClr val="380063"/>
                </a:solidFill>
                <a:latin typeface="Arial" panose="020B0604020202020204"/>
              </a:rPr>
              <a:t>Second Victims Program</a:t>
            </a:r>
            <a:endParaRPr lang="en-US" sz="1050">
              <a:solidFill>
                <a:srgbClr val="380063"/>
              </a:solidFill>
              <a:latin typeface="Arial" panose="020B0604020202020204"/>
              <a:cs typeface="Arial"/>
            </a:endParaRPr>
          </a:p>
          <a:p>
            <a:pPr marL="214313" indent="-214313" defTabSz="685800">
              <a:buFont typeface="Arial" panose="020B0604020202020204" pitchFamily="34" charset="0"/>
              <a:buChar char="•"/>
            </a:pPr>
            <a:r>
              <a:rPr lang="en-US" sz="1050" dirty="0">
                <a:solidFill>
                  <a:srgbClr val="380063"/>
                </a:solidFill>
                <a:latin typeface="Arial" panose="020B0604020202020204"/>
              </a:rPr>
              <a:t>Corporate Counseling Associates</a:t>
            </a:r>
            <a:endParaRPr lang="en-US" sz="1050">
              <a:solidFill>
                <a:srgbClr val="380063"/>
              </a:solidFill>
              <a:latin typeface="Arial" panose="020B0604020202020204"/>
              <a:cs typeface="Arial"/>
            </a:endParaRPr>
          </a:p>
          <a:p>
            <a:pPr marL="214313" indent="-214313" defTabSz="685800">
              <a:buFont typeface="Arial" panose="020B0604020202020204" pitchFamily="34" charset="0"/>
              <a:buChar char="•"/>
            </a:pPr>
            <a:r>
              <a:rPr lang="en-US" sz="1050" dirty="0">
                <a:solidFill>
                  <a:srgbClr val="380063"/>
                </a:solidFill>
                <a:latin typeface="Arial" panose="020B0604020202020204"/>
              </a:rPr>
              <a:t>Team Lavender</a:t>
            </a:r>
            <a:endParaRPr lang="en-US" sz="1050">
              <a:solidFill>
                <a:srgbClr val="380063"/>
              </a:solidFill>
              <a:latin typeface="Arial" panose="020B0604020202020204"/>
              <a:cs typeface="Arial"/>
            </a:endParaRPr>
          </a:p>
          <a:p>
            <a:pPr marL="214313" indent="-214313" defTabSz="685800">
              <a:buFont typeface="Arial" panose="020B0604020202020204" pitchFamily="34" charset="0"/>
              <a:buChar char="•"/>
            </a:pPr>
            <a:r>
              <a:rPr lang="en-US" sz="1050" err="1">
                <a:solidFill>
                  <a:srgbClr val="380063"/>
                </a:solidFill>
                <a:latin typeface="Arial" panose="020B0604020202020204"/>
              </a:rPr>
              <a:t>Wellbeats</a:t>
            </a:r>
            <a:endParaRPr lang="en-US" sz="1050">
              <a:solidFill>
                <a:srgbClr val="380063"/>
              </a:solidFill>
              <a:latin typeface="Arial" panose="020B0604020202020204"/>
            </a:endParaRPr>
          </a:p>
        </p:txBody>
      </p:sp>
      <p:sp>
        <p:nvSpPr>
          <p:cNvPr id="17" name="TextBox 16">
            <a:extLst>
              <a:ext uri="{FF2B5EF4-FFF2-40B4-BE49-F238E27FC236}">
                <a16:creationId xmlns:a16="http://schemas.microsoft.com/office/drawing/2014/main" id="{05C6D56B-AF95-4C73-ACEE-C212CE8D4BCF}"/>
              </a:ext>
            </a:extLst>
          </p:cNvPr>
          <p:cNvSpPr txBox="1"/>
          <p:nvPr/>
        </p:nvSpPr>
        <p:spPr>
          <a:xfrm>
            <a:off x="4572000" y="3964781"/>
            <a:ext cx="2207419" cy="877163"/>
          </a:xfrm>
          <a:prstGeom prst="rect">
            <a:avLst/>
          </a:prstGeom>
          <a:solidFill>
            <a:schemeClr val="accent6">
              <a:lumMod val="20000"/>
              <a:lumOff val="80000"/>
            </a:schemeClr>
          </a:solidFill>
        </p:spPr>
        <p:txBody>
          <a:bodyPr wrap="square" lIns="68580" tIns="34290" rIns="68580" bIns="34290" rtlCol="0" anchor="t">
            <a:spAutoFit/>
          </a:bodyPr>
          <a:lstStyle/>
          <a:p>
            <a:pPr marL="214313" indent="-214313" defTabSz="685800">
              <a:buFont typeface="Arial" panose="020B0604020202020204" pitchFamily="34" charset="0"/>
              <a:buChar char="•"/>
            </a:pPr>
            <a:r>
              <a:rPr lang="en-US" sz="1050" dirty="0">
                <a:solidFill>
                  <a:srgbClr val="380063"/>
                </a:solidFill>
                <a:latin typeface="Arial" panose="020B0604020202020204"/>
              </a:rPr>
              <a:t>Schwartz Rounds</a:t>
            </a:r>
            <a:endParaRPr lang="en-US" sz="1050" dirty="0">
              <a:solidFill>
                <a:srgbClr val="380063"/>
              </a:solidFill>
              <a:latin typeface="Arial" panose="020B0604020202020204"/>
              <a:cs typeface="Arial"/>
            </a:endParaRPr>
          </a:p>
          <a:p>
            <a:pPr marL="214313" indent="-214313" defTabSz="685800">
              <a:buFont typeface="Arial" panose="020B0604020202020204" pitchFamily="34" charset="0"/>
              <a:buChar char="•"/>
            </a:pPr>
            <a:r>
              <a:rPr lang="en-US" sz="1050" dirty="0">
                <a:solidFill>
                  <a:srgbClr val="380063"/>
                </a:solidFill>
                <a:latin typeface="Arial" panose="020B0604020202020204"/>
              </a:rPr>
              <a:t>Stress First Aid</a:t>
            </a:r>
            <a:endParaRPr lang="en-US" sz="1050" dirty="0">
              <a:solidFill>
                <a:srgbClr val="380063"/>
              </a:solidFill>
              <a:latin typeface="Arial" panose="020B0604020202020204"/>
              <a:cs typeface="Arial"/>
            </a:endParaRPr>
          </a:p>
          <a:p>
            <a:pPr marL="214313" indent="-214313" defTabSz="685800">
              <a:buFont typeface="Arial" panose="020B0604020202020204" pitchFamily="34" charset="0"/>
              <a:buChar char="•"/>
            </a:pPr>
            <a:r>
              <a:rPr lang="en-US" sz="1050" dirty="0">
                <a:solidFill>
                  <a:srgbClr val="380063"/>
                </a:solidFill>
                <a:latin typeface="Arial" panose="020B0604020202020204"/>
              </a:rPr>
              <a:t>Langone Leadership Academy</a:t>
            </a:r>
            <a:endParaRPr lang="en-US" sz="1050" dirty="0">
              <a:solidFill>
                <a:srgbClr val="380063"/>
              </a:solidFill>
              <a:latin typeface="Arial" panose="020B0604020202020204"/>
              <a:cs typeface="Arial"/>
            </a:endParaRPr>
          </a:p>
          <a:p>
            <a:pPr marL="214313" indent="-214313" defTabSz="685800">
              <a:buFont typeface="Arial" panose="020B0604020202020204" pitchFamily="34" charset="0"/>
              <a:buChar char="•"/>
            </a:pPr>
            <a:r>
              <a:rPr lang="en-US" sz="1050" dirty="0">
                <a:solidFill>
                  <a:srgbClr val="380063"/>
                </a:solidFill>
                <a:latin typeface="Arial" panose="020B0604020202020204"/>
              </a:rPr>
              <a:t>Bright Horizons Backup Care </a:t>
            </a:r>
            <a:endParaRPr lang="en-US" sz="1050" dirty="0">
              <a:solidFill>
                <a:srgbClr val="380063"/>
              </a:solidFill>
              <a:latin typeface="Arial" panose="020B0604020202020204"/>
              <a:cs typeface="Arial"/>
            </a:endParaRPr>
          </a:p>
          <a:p>
            <a:pPr marL="214313" indent="-214313" defTabSz="685800">
              <a:buFont typeface="Arial" panose="020B0604020202020204" pitchFamily="34" charset="0"/>
              <a:buChar char="•"/>
            </a:pPr>
            <a:endParaRPr lang="en-US" sz="1050" dirty="0">
              <a:solidFill>
                <a:srgbClr val="380063"/>
              </a:solidFill>
              <a:latin typeface="Arial" panose="020B0604020202020204"/>
              <a:cs typeface="Arial"/>
            </a:endParaRPr>
          </a:p>
        </p:txBody>
      </p:sp>
      <p:sp>
        <p:nvSpPr>
          <p:cNvPr id="4" name="Footer Placeholder 8">
            <a:extLst>
              <a:ext uri="{FF2B5EF4-FFF2-40B4-BE49-F238E27FC236}">
                <a16:creationId xmlns:a16="http://schemas.microsoft.com/office/drawing/2014/main" id="{FB646036-D8B4-8FC3-491E-989B4A8D5168}"/>
              </a:ext>
            </a:extLst>
          </p:cNvPr>
          <p:cNvSpPr txBox="1">
            <a:spLocks/>
          </p:cNvSpPr>
          <p:nvPr/>
        </p:nvSpPr>
        <p:spPr>
          <a:xfrm>
            <a:off x="6563823" y="4941987"/>
            <a:ext cx="2207419" cy="138500"/>
          </a:xfrm>
          <a:prstGeom prst="roundRect">
            <a:avLst>
              <a:gd name="adj" fmla="val 50000"/>
            </a:avLst>
          </a:prstGeom>
          <a:ln>
            <a:solidFill>
              <a:schemeClr val="tx2"/>
            </a:solidFill>
          </a:ln>
        </p:spPr>
        <p:txBody>
          <a:bodyPr vert="horz" lIns="45720" tIns="45720" rIns="91440" bIns="45720" rtlCol="0" anchor="ctr"/>
          <a:lstStyle>
            <a:defPPr>
              <a:defRPr lang="en-US"/>
            </a:defPPr>
            <a:lvl1pPr marL="0" algn="r" defTabSz="457200" rtl="0" eaLnBrk="1" latinLnBrk="0" hangingPunct="1">
              <a:defRPr sz="5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dirty="0">
                <a:solidFill>
                  <a:srgbClr val="580F8B"/>
                </a:solidFill>
                <a:latin typeface="Arial" panose="020B0604020202020204"/>
              </a:rPr>
              <a:t>Dept. of Integrative Health, Lerner Health Promotion</a:t>
            </a:r>
          </a:p>
        </p:txBody>
      </p:sp>
    </p:spTree>
    <p:extLst>
      <p:ext uri="{BB962C8B-B14F-4D97-AF65-F5344CB8AC3E}">
        <p14:creationId xmlns:p14="http://schemas.microsoft.com/office/powerpoint/2010/main" val="3423198524"/>
      </p:ext>
    </p:extLst>
  </p:cSld>
  <p:clrMapOvr>
    <a:masterClrMapping/>
  </p:clrMapOvr>
  <p:extLst mod="1">
    <p:ext uri="{6950BFC3-D8DA-4A85-94F7-54DA5524770B}">
      <p188:commentRel xmlns="" xmlns:p188="http://schemas.microsoft.com/office/powerpoint/2018/8/main" r:id="rId5"/>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6261EA-E838-415B-8300-2168CBAE2502}"/>
              </a:ext>
            </a:extLst>
          </p:cNvPr>
          <p:cNvSpPr>
            <a:spLocks noGrp="1"/>
          </p:cNvSpPr>
          <p:nvPr>
            <p:ph type="sldNum" sz="quarter" idx="4"/>
          </p:nvPr>
        </p:nvSpPr>
        <p:spPr/>
        <p:txBody>
          <a:bodyPr/>
          <a:lstStyle/>
          <a:p>
            <a:pPr defTabSz="685800"/>
            <a:fld id="{2441C0E6-2A71-4EB3-9E92-A3D15D26B6CA}" type="slidenum">
              <a:rPr lang="en-US">
                <a:solidFill>
                  <a:srgbClr val="580F8B"/>
                </a:solidFill>
                <a:latin typeface="Arial" panose="020B0604020202020204"/>
              </a:rPr>
              <a:pPr defTabSz="685800"/>
              <a:t>61</a:t>
            </a:fld>
            <a:endParaRPr lang="en-US" dirty="0">
              <a:solidFill>
                <a:srgbClr val="580F8B"/>
              </a:solidFill>
              <a:latin typeface="Arial" panose="020B0604020202020204"/>
            </a:endParaRPr>
          </a:p>
        </p:txBody>
      </p:sp>
      <p:sp>
        <p:nvSpPr>
          <p:cNvPr id="12" name="Content Placeholder 11">
            <a:extLst>
              <a:ext uri="{FF2B5EF4-FFF2-40B4-BE49-F238E27FC236}">
                <a16:creationId xmlns:a16="http://schemas.microsoft.com/office/drawing/2014/main" id="{595F1C94-6B80-4BAC-89A9-393CE8EC65DC}"/>
              </a:ext>
            </a:extLst>
          </p:cNvPr>
          <p:cNvSpPr>
            <a:spLocks noGrp="1"/>
          </p:cNvSpPr>
          <p:nvPr>
            <p:ph sz="quarter" idx="10"/>
          </p:nvPr>
        </p:nvSpPr>
        <p:spPr>
          <a:xfrm>
            <a:off x="178594" y="221130"/>
            <a:ext cx="5399087" cy="257502"/>
          </a:xfrm>
        </p:spPr>
        <p:txBody>
          <a:bodyPr vert="horz" lIns="0" tIns="0" rIns="0" bIns="0" rtlCol="0" anchor="t">
            <a:noAutofit/>
          </a:bodyPr>
          <a:lstStyle/>
          <a:p>
            <a:r>
              <a:rPr lang="en-US" sz="240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solidFill>
                  <a:schemeClr val="tx2"/>
                </a:solidFill>
                <a:latin typeface="Arial"/>
                <a:cs typeface="Arial"/>
              </a:rPr>
              <a:t>The Branch of</a:t>
            </a:r>
            <a:r>
              <a:rPr lang="en-US" sz="240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solidFill>
                  <a:schemeClr val="accent2"/>
                </a:solidFill>
                <a:latin typeface="Arial"/>
                <a:cs typeface="Arial"/>
              </a:rPr>
              <a:t> </a:t>
            </a:r>
            <a:r>
              <a:rPr lang="en-US" sz="240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latin typeface="Arial"/>
                <a:cs typeface="Arial"/>
              </a:rPr>
              <a:t>Patient</a:t>
            </a:r>
            <a:r>
              <a:rPr lang="en-US" sz="240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solidFill>
                  <a:schemeClr val="accent2"/>
                </a:solidFill>
                <a:latin typeface="Arial"/>
                <a:cs typeface="Arial"/>
              </a:rPr>
              <a:t> </a:t>
            </a:r>
            <a:r>
              <a:rPr lang="en-US" sz="240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solidFill>
                  <a:schemeClr val="tx2"/>
                </a:solidFill>
                <a:latin typeface="Arial"/>
                <a:cs typeface="Arial"/>
              </a:rPr>
              <a:t>Wellness</a:t>
            </a:r>
            <a:endParaRPr lang="en-US" sz="2400" dirty="0">
              <a:ln>
                <a:gradFill>
                  <a:gsLst>
                    <a:gs pos="94000">
                      <a:srgbClr val="8000FF">
                        <a:lumMod val="75000"/>
                      </a:srgbClr>
                    </a:gs>
                    <a:gs pos="98500">
                      <a:srgbClr val="DBB6FF"/>
                    </a:gs>
                    <a:gs pos="97000">
                      <a:srgbClr val="DCB9FF"/>
                    </a:gs>
                    <a:gs pos="94000">
                      <a:srgbClr val="DFBFFF"/>
                    </a:gs>
                    <a:gs pos="0">
                      <a:srgbClr val="8000FF">
                        <a:lumMod val="5000"/>
                        <a:lumOff val="95000"/>
                      </a:srgbClr>
                    </a:gs>
                    <a:gs pos="74000">
                      <a:srgbClr val="8000FF">
                        <a:lumMod val="45000"/>
                        <a:lumOff val="55000"/>
                      </a:srgbClr>
                    </a:gs>
                    <a:gs pos="83000">
                      <a:srgbClr val="8000FF">
                        <a:lumMod val="45000"/>
                        <a:lumOff val="55000"/>
                      </a:srgbClr>
                    </a:gs>
                    <a:gs pos="100000">
                      <a:srgbClr val="8000FF">
                        <a:lumMod val="30000"/>
                        <a:lumOff val="70000"/>
                      </a:srgbClr>
                    </a:gs>
                  </a:gsLst>
                  <a:lin ang="5400000" scaled="1"/>
                </a:gradFill>
                <a:round/>
              </a:ln>
              <a:solidFill>
                <a:schemeClr val="tx2"/>
              </a:solidFill>
              <a:latin typeface="Arial"/>
              <a:cs typeface="Arial"/>
            </a:endParaRPr>
          </a:p>
        </p:txBody>
      </p:sp>
      <p:sp>
        <p:nvSpPr>
          <p:cNvPr id="13" name="Rectangle 12">
            <a:extLst>
              <a:ext uri="{FF2B5EF4-FFF2-40B4-BE49-F238E27FC236}">
                <a16:creationId xmlns:a16="http://schemas.microsoft.com/office/drawing/2014/main" id="{A24DC22E-C211-4CC8-A58E-3C5DA02C7E3A}"/>
              </a:ext>
            </a:extLst>
          </p:cNvPr>
          <p:cNvSpPr/>
          <p:nvPr/>
        </p:nvSpPr>
        <p:spPr>
          <a:xfrm>
            <a:off x="2459935" y="875053"/>
            <a:ext cx="6252629" cy="1546577"/>
          </a:xfrm>
          <a:prstGeom prst="rect">
            <a:avLst/>
          </a:prstGeom>
          <a:solidFill>
            <a:schemeClr val="accent6">
              <a:lumMod val="20000"/>
              <a:lumOff val="80000"/>
            </a:schemeClr>
          </a:solidFill>
        </p:spPr>
        <p:txBody>
          <a:bodyPr wrap="square" lIns="68580" tIns="34290" rIns="68580" bIns="34290" anchor="t">
            <a:spAutoFit/>
          </a:bodyPr>
          <a:lstStyle/>
          <a:p>
            <a:pPr marL="257175" indent="-257175" defTabSz="685800">
              <a:buFont typeface="Arial" panose="020B0604020202020204" pitchFamily="34" charset="0"/>
              <a:buChar char="•"/>
            </a:pPr>
            <a:r>
              <a:rPr lang="en-US" sz="1200" dirty="0">
                <a:solidFill>
                  <a:srgbClr val="580F8B"/>
                </a:solidFill>
                <a:latin typeface="Arial" panose="020B0604020202020204"/>
              </a:rPr>
              <a:t>Bedside Integrative Health Consults of Reiki, M-technique, Mindfulness, Meditation, Yoga, Poetry &amp; Writing </a:t>
            </a:r>
          </a:p>
          <a:p>
            <a:pPr marL="257175" indent="-257175" defTabSz="685800">
              <a:buFont typeface="Arial" panose="020B0604020202020204" pitchFamily="34" charset="0"/>
              <a:buChar char="•"/>
            </a:pPr>
            <a:r>
              <a:rPr lang="en-US" sz="1200" dirty="0">
                <a:solidFill>
                  <a:srgbClr val="580F8B"/>
                </a:solidFill>
                <a:latin typeface="Arial" panose="020B0604020202020204"/>
              </a:rPr>
              <a:t>Prepare for Surgery Heal Faster</a:t>
            </a:r>
            <a:r>
              <a:rPr lang="en-US" sz="1200" baseline="30000" dirty="0">
                <a:solidFill>
                  <a:srgbClr val="580F8B"/>
                </a:solidFill>
                <a:latin typeface="Arial" panose="020B0604020202020204"/>
              </a:rPr>
              <a:t>©</a:t>
            </a:r>
            <a:r>
              <a:rPr lang="en-US" sz="1200" dirty="0">
                <a:solidFill>
                  <a:srgbClr val="580F8B"/>
                </a:solidFill>
                <a:latin typeface="Arial" panose="020B0604020202020204"/>
              </a:rPr>
              <a:t> </a:t>
            </a:r>
            <a:endParaRPr lang="en-US" sz="1200" dirty="0">
              <a:solidFill>
                <a:srgbClr val="580F8B"/>
              </a:solidFill>
              <a:latin typeface="Arial" panose="020B0604020202020204"/>
              <a:cs typeface="Arial"/>
            </a:endParaRPr>
          </a:p>
          <a:p>
            <a:pPr marL="257175" indent="-257175" defTabSz="685800">
              <a:buFont typeface="Arial" panose="020B0604020202020204" pitchFamily="34" charset="0"/>
              <a:buChar char="•"/>
            </a:pPr>
            <a:r>
              <a:rPr lang="en-US" sz="1200" dirty="0">
                <a:solidFill>
                  <a:srgbClr val="580F8B"/>
                </a:solidFill>
                <a:latin typeface="Arial" panose="020B0604020202020204"/>
              </a:rPr>
              <a:t>Trainings: Reiki &amp; Mindbody Medicine</a:t>
            </a:r>
            <a:r>
              <a:rPr lang="en-US" sz="1200" baseline="30000" dirty="0">
                <a:solidFill>
                  <a:srgbClr val="580F8B"/>
                </a:solidFill>
                <a:latin typeface="Arial" panose="020B0604020202020204"/>
              </a:rPr>
              <a:t>©</a:t>
            </a:r>
            <a:endParaRPr lang="en-US" sz="1200" baseline="30000" dirty="0">
              <a:solidFill>
                <a:srgbClr val="580F8B"/>
              </a:solidFill>
              <a:latin typeface="Arial" panose="020B0604020202020204"/>
              <a:cs typeface="Arial"/>
            </a:endParaRPr>
          </a:p>
          <a:p>
            <a:pPr marL="257175" indent="-257175" defTabSz="685800">
              <a:buFont typeface="Arial" panose="020B0604020202020204" pitchFamily="34" charset="0"/>
              <a:buChar char="•"/>
            </a:pPr>
            <a:r>
              <a:rPr lang="en-US" sz="1200" dirty="0">
                <a:solidFill>
                  <a:srgbClr val="580F8B"/>
                </a:solidFill>
                <a:latin typeface="Arial" panose="020B0604020202020204"/>
              </a:rPr>
              <a:t>Self-Care Resource Cart </a:t>
            </a:r>
          </a:p>
          <a:p>
            <a:pPr marL="257175" indent="-257175" defTabSz="685800">
              <a:buFont typeface="Arial" panose="020B0604020202020204" pitchFamily="34" charset="0"/>
              <a:buChar char="•"/>
            </a:pPr>
            <a:r>
              <a:rPr lang="en-US" sz="1200" dirty="0">
                <a:solidFill>
                  <a:srgbClr val="580F8B"/>
                </a:solidFill>
                <a:latin typeface="Arial" panose="020B0604020202020204"/>
              </a:rPr>
              <a:t>Ambulatory site offerings of: Floral Design, Reiki, Art Therapy, Writing,  Poetry, Reiki, Meditation, Yoga, Social Peer Gatherings </a:t>
            </a:r>
          </a:p>
          <a:p>
            <a:pPr marL="257175" indent="-257175" defTabSz="685800">
              <a:buFont typeface="Arial" panose="020B0604020202020204" pitchFamily="34" charset="0"/>
              <a:buChar char="•"/>
            </a:pPr>
            <a:r>
              <a:rPr lang="en-US" sz="1200" dirty="0">
                <a:solidFill>
                  <a:srgbClr val="580F8B"/>
                </a:solidFill>
                <a:latin typeface="Arial" panose="020B0604020202020204"/>
              </a:rPr>
              <a:t>Volunteer led Reiki Treatments </a:t>
            </a:r>
          </a:p>
        </p:txBody>
      </p:sp>
      <p:pic>
        <p:nvPicPr>
          <p:cNvPr id="4" name="Picture 3">
            <a:extLst>
              <a:ext uri="{FF2B5EF4-FFF2-40B4-BE49-F238E27FC236}">
                <a16:creationId xmlns:a16="http://schemas.microsoft.com/office/drawing/2014/main" id="{BEB9A3D1-4F2E-4783-A6EF-0BA3EC227879}"/>
              </a:ext>
            </a:extLst>
          </p:cNvPr>
          <p:cNvPicPr>
            <a:picLocks noChangeAspect="1"/>
          </p:cNvPicPr>
          <p:nvPr/>
        </p:nvPicPr>
        <p:blipFill rotWithShape="1">
          <a:blip r:embed="rId3"/>
          <a:srcRect l="21577" t="8281" r="2397" b="1058"/>
          <a:stretch/>
        </p:blipFill>
        <p:spPr>
          <a:xfrm>
            <a:off x="7716493" y="2901688"/>
            <a:ext cx="988421" cy="157158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CBBFB3D-4A43-4A1E-9EB3-B3941C6B7D76}"/>
              </a:ext>
            </a:extLst>
          </p:cNvPr>
          <p:cNvPicPr>
            <a:picLocks noChangeAspect="1"/>
          </p:cNvPicPr>
          <p:nvPr/>
        </p:nvPicPr>
        <p:blipFill>
          <a:blip r:embed="rId4"/>
          <a:stretch>
            <a:fillRect/>
          </a:stretch>
        </p:blipFill>
        <p:spPr>
          <a:xfrm>
            <a:off x="2984451" y="2836868"/>
            <a:ext cx="1274084" cy="199674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A7D3FB0-64E5-40C1-A806-0D47992BB473}"/>
              </a:ext>
            </a:extLst>
          </p:cNvPr>
          <p:cNvPicPr>
            <a:picLocks noChangeAspect="1"/>
          </p:cNvPicPr>
          <p:nvPr/>
        </p:nvPicPr>
        <p:blipFill>
          <a:blip r:embed="rId5"/>
          <a:stretch>
            <a:fillRect/>
          </a:stretch>
        </p:blipFill>
        <p:spPr>
          <a:xfrm>
            <a:off x="4401574" y="3050931"/>
            <a:ext cx="1394372" cy="142353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E1E592BF-1B7B-4377-90C9-DBC904509E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6049255" y="2956995"/>
            <a:ext cx="1392599" cy="1618322"/>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13104CCC-CC48-4252-8CBA-DA19973702ED}"/>
              </a:ext>
            </a:extLst>
          </p:cNvPr>
          <p:cNvPicPr>
            <a:picLocks noChangeAspect="1"/>
          </p:cNvPicPr>
          <p:nvPr/>
        </p:nvPicPr>
        <p:blipFill rotWithShape="1">
          <a:blip r:embed="rId7"/>
          <a:srcRect l="47531" t="8617" b="2572"/>
          <a:stretch/>
        </p:blipFill>
        <p:spPr>
          <a:xfrm>
            <a:off x="505471" y="769100"/>
            <a:ext cx="1421615" cy="2688442"/>
          </a:xfrm>
          <a:prstGeom prst="rect">
            <a:avLst/>
          </a:prstGeom>
          <a:ln>
            <a:solidFill>
              <a:schemeClr val="bg1"/>
            </a:solidFill>
          </a:ln>
        </p:spPr>
      </p:pic>
      <p:sp>
        <p:nvSpPr>
          <p:cNvPr id="27" name="Minus Sign 26">
            <a:extLst>
              <a:ext uri="{FF2B5EF4-FFF2-40B4-BE49-F238E27FC236}">
                <a16:creationId xmlns:a16="http://schemas.microsoft.com/office/drawing/2014/main" id="{F933F73F-7704-4072-81C0-F844A8868CFD}"/>
              </a:ext>
            </a:extLst>
          </p:cNvPr>
          <p:cNvSpPr/>
          <p:nvPr/>
        </p:nvSpPr>
        <p:spPr>
          <a:xfrm>
            <a:off x="765647" y="1422256"/>
            <a:ext cx="1878806" cy="864394"/>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en-US" sz="1350" b="1" dirty="0">
                <a:solidFill>
                  <a:srgbClr val="FFFFFF"/>
                </a:solidFill>
                <a:latin typeface="Arial" panose="020B0604020202020204"/>
              </a:rPr>
              <a:t>Patients</a:t>
            </a:r>
            <a:endParaRPr lang="en-US" sz="1350" b="1" dirty="0">
              <a:solidFill>
                <a:srgbClr val="FFFFFF"/>
              </a:solidFill>
              <a:latin typeface="Arial" panose="020B0604020202020204"/>
              <a:cs typeface="Arial"/>
            </a:endParaRPr>
          </a:p>
        </p:txBody>
      </p:sp>
      <p:pic>
        <p:nvPicPr>
          <p:cNvPr id="7" name="Picture 6">
            <a:extLst>
              <a:ext uri="{FF2B5EF4-FFF2-40B4-BE49-F238E27FC236}">
                <a16:creationId xmlns:a16="http://schemas.microsoft.com/office/drawing/2014/main" id="{3CDDF3D9-5C98-424A-9599-FA6FA110F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1217" y="3004269"/>
            <a:ext cx="1274084" cy="1698778"/>
          </a:xfrm>
          <a:prstGeom prst="rect">
            <a:avLst/>
          </a:prstGeom>
          <a:ln>
            <a:noFill/>
          </a:ln>
          <a:effectLst>
            <a:outerShdw blurRad="292100" dist="139700" dir="2700000" algn="tl" rotWithShape="0">
              <a:srgbClr val="333333">
                <a:alpha val="65000"/>
              </a:srgbClr>
            </a:outerShdw>
          </a:effectLst>
        </p:spPr>
      </p:pic>
      <p:sp>
        <p:nvSpPr>
          <p:cNvPr id="14" name="Footer Placeholder 8">
            <a:extLst>
              <a:ext uri="{FF2B5EF4-FFF2-40B4-BE49-F238E27FC236}">
                <a16:creationId xmlns:a16="http://schemas.microsoft.com/office/drawing/2014/main" id="{7ED72DF1-F42F-44EF-959A-D96C1CE3418D}"/>
              </a:ext>
            </a:extLst>
          </p:cNvPr>
          <p:cNvSpPr txBox="1">
            <a:spLocks/>
          </p:cNvSpPr>
          <p:nvPr/>
        </p:nvSpPr>
        <p:spPr>
          <a:xfrm>
            <a:off x="6563823" y="4941987"/>
            <a:ext cx="2207419" cy="138500"/>
          </a:xfrm>
          <a:prstGeom prst="roundRect">
            <a:avLst>
              <a:gd name="adj" fmla="val 50000"/>
            </a:avLst>
          </a:prstGeom>
          <a:ln>
            <a:solidFill>
              <a:schemeClr val="tx2"/>
            </a:solidFill>
          </a:ln>
        </p:spPr>
        <p:txBody>
          <a:bodyPr vert="horz" lIns="45720" tIns="45720" rIns="91440" bIns="45720" rtlCol="0" anchor="ctr"/>
          <a:lstStyle>
            <a:defPPr>
              <a:defRPr lang="en-US"/>
            </a:defPPr>
            <a:lvl1pPr marL="0" algn="r" defTabSz="457200" rtl="0" eaLnBrk="1" latinLnBrk="0" hangingPunct="1">
              <a:defRPr sz="5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dirty="0">
                <a:solidFill>
                  <a:srgbClr val="580F8B"/>
                </a:solidFill>
                <a:latin typeface="Arial" panose="020B0604020202020204"/>
              </a:rPr>
              <a:t>Dept. of Integrative Health, Lerner Health Promotion</a:t>
            </a:r>
          </a:p>
        </p:txBody>
      </p:sp>
    </p:spTree>
    <p:extLst>
      <p:ext uri="{BB962C8B-B14F-4D97-AF65-F5344CB8AC3E}">
        <p14:creationId xmlns:p14="http://schemas.microsoft.com/office/powerpoint/2010/main" val="1140699202"/>
      </p:ext>
    </p:extLst>
  </p:cSld>
  <p:clrMapOvr>
    <a:masterClrMapping/>
  </p:clrMapOvr>
  <p:extLst mod="1">
    <p:ext uri="{6950BFC3-D8DA-4A85-94F7-54DA5524770B}">
      <p188:commentRel xmlns="" xmlns:p188="http://schemas.microsoft.com/office/powerpoint/2018/8/main" r:id="rId9"/>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6261EA-E838-415B-8300-2168CBAE2502}"/>
              </a:ext>
            </a:extLst>
          </p:cNvPr>
          <p:cNvSpPr>
            <a:spLocks noGrp="1"/>
          </p:cNvSpPr>
          <p:nvPr>
            <p:ph type="sldNum" sz="quarter" idx="4"/>
          </p:nvPr>
        </p:nvSpPr>
        <p:spPr/>
        <p:txBody>
          <a:bodyPr/>
          <a:lstStyle/>
          <a:p>
            <a:pPr defTabSz="685800"/>
            <a:fld id="{2441C0E6-2A71-4EB3-9E92-A3D15D26B6CA}" type="slidenum">
              <a:rPr lang="en-US">
                <a:solidFill>
                  <a:srgbClr val="580F8B"/>
                </a:solidFill>
                <a:latin typeface="Arial" panose="020B0604020202020204"/>
              </a:rPr>
              <a:pPr defTabSz="685800"/>
              <a:t>62</a:t>
            </a:fld>
            <a:endParaRPr lang="en-US" dirty="0">
              <a:solidFill>
                <a:srgbClr val="580F8B"/>
              </a:solidFill>
              <a:latin typeface="Arial" panose="020B0604020202020204"/>
            </a:endParaRPr>
          </a:p>
        </p:txBody>
      </p:sp>
      <p:sp>
        <p:nvSpPr>
          <p:cNvPr id="12" name="Content Placeholder 11">
            <a:extLst>
              <a:ext uri="{FF2B5EF4-FFF2-40B4-BE49-F238E27FC236}">
                <a16:creationId xmlns:a16="http://schemas.microsoft.com/office/drawing/2014/main" id="{595F1C94-6B80-4BAC-89A9-393CE8EC65DC}"/>
              </a:ext>
            </a:extLst>
          </p:cNvPr>
          <p:cNvSpPr>
            <a:spLocks noGrp="1"/>
          </p:cNvSpPr>
          <p:nvPr>
            <p:ph sz="quarter" idx="10"/>
          </p:nvPr>
        </p:nvSpPr>
        <p:spPr>
          <a:xfrm>
            <a:off x="195162" y="221128"/>
            <a:ext cx="5443931" cy="292100"/>
          </a:xfrm>
        </p:spPr>
        <p:txBody>
          <a:bodyPr vert="horz" lIns="0" tIns="0" rIns="0" bIns="0" rtlCol="0" anchor="t">
            <a:noAutofit/>
          </a:bodyPr>
          <a:lstStyle/>
          <a:p>
            <a:r>
              <a:rPr lang="en-US" sz="240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solidFill>
                  <a:schemeClr val="tx2"/>
                </a:solidFill>
                <a:latin typeface="Arial"/>
                <a:cs typeface="Arial"/>
              </a:rPr>
              <a:t>The Branch of </a:t>
            </a:r>
            <a:r>
              <a:rPr lang="en-US" sz="240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latin typeface="Arial"/>
                <a:cs typeface="Arial"/>
              </a:rPr>
              <a:t>Caregiver</a:t>
            </a:r>
            <a:r>
              <a:rPr lang="en-US" sz="240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solidFill>
                  <a:schemeClr val="accent2"/>
                </a:solidFill>
                <a:latin typeface="Arial"/>
                <a:cs typeface="Arial"/>
              </a:rPr>
              <a:t> </a:t>
            </a:r>
            <a:r>
              <a:rPr lang="en-US" sz="240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solidFill>
                  <a:schemeClr val="tx2"/>
                </a:solidFill>
                <a:latin typeface="Arial"/>
                <a:cs typeface="Arial"/>
              </a:rPr>
              <a:t>Wellness</a:t>
            </a:r>
            <a:endParaRPr lang="en-US" sz="2400" dirty="0">
              <a:ln>
                <a:gradFill>
                  <a:gsLst>
                    <a:gs pos="94000">
                      <a:srgbClr val="8000FF">
                        <a:lumMod val="75000"/>
                      </a:srgbClr>
                    </a:gs>
                    <a:gs pos="98500">
                      <a:srgbClr val="DBB6FF"/>
                    </a:gs>
                    <a:gs pos="97000">
                      <a:srgbClr val="DCB9FF"/>
                    </a:gs>
                    <a:gs pos="94000">
                      <a:srgbClr val="DFBFFF"/>
                    </a:gs>
                    <a:gs pos="0">
                      <a:srgbClr val="8000FF">
                        <a:lumMod val="5000"/>
                        <a:lumOff val="95000"/>
                      </a:srgbClr>
                    </a:gs>
                    <a:gs pos="74000">
                      <a:srgbClr val="8000FF">
                        <a:lumMod val="45000"/>
                        <a:lumOff val="55000"/>
                      </a:srgbClr>
                    </a:gs>
                    <a:gs pos="83000">
                      <a:srgbClr val="8000FF">
                        <a:lumMod val="45000"/>
                        <a:lumOff val="55000"/>
                      </a:srgbClr>
                    </a:gs>
                    <a:gs pos="100000">
                      <a:srgbClr val="8000FF">
                        <a:lumMod val="30000"/>
                        <a:lumOff val="70000"/>
                      </a:srgbClr>
                    </a:gs>
                  </a:gsLst>
                  <a:lin ang="5400000" scaled="1"/>
                </a:gradFill>
                <a:round/>
              </a:ln>
              <a:solidFill>
                <a:schemeClr val="tx2"/>
              </a:solidFill>
              <a:latin typeface="Arial"/>
              <a:cs typeface="Arial"/>
            </a:endParaRPr>
          </a:p>
        </p:txBody>
      </p:sp>
      <p:sp>
        <p:nvSpPr>
          <p:cNvPr id="13" name="Rectangle 12">
            <a:extLst>
              <a:ext uri="{FF2B5EF4-FFF2-40B4-BE49-F238E27FC236}">
                <a16:creationId xmlns:a16="http://schemas.microsoft.com/office/drawing/2014/main" id="{A24DC22E-C211-4CC8-A58E-3C5DA02C7E3A}"/>
              </a:ext>
            </a:extLst>
          </p:cNvPr>
          <p:cNvSpPr/>
          <p:nvPr/>
        </p:nvSpPr>
        <p:spPr>
          <a:xfrm>
            <a:off x="2376169" y="832070"/>
            <a:ext cx="3967481" cy="807913"/>
          </a:xfrm>
          <a:prstGeom prst="rect">
            <a:avLst/>
          </a:prstGeom>
          <a:solidFill>
            <a:schemeClr val="accent6">
              <a:lumMod val="20000"/>
              <a:lumOff val="80000"/>
            </a:schemeClr>
          </a:solidFill>
        </p:spPr>
        <p:txBody>
          <a:bodyPr wrap="square" lIns="68580" tIns="34290" rIns="68580" bIns="34290" anchor="t">
            <a:spAutoFit/>
          </a:bodyPr>
          <a:lstStyle/>
          <a:p>
            <a:pPr marL="257175" indent="-257175" defTabSz="685800">
              <a:buFont typeface="Arial" panose="020B0604020202020204" pitchFamily="34" charset="0"/>
              <a:buChar char="•"/>
            </a:pPr>
            <a:r>
              <a:rPr lang="en-US" sz="1200" dirty="0">
                <a:solidFill>
                  <a:srgbClr val="580F8B"/>
                </a:solidFill>
                <a:latin typeface="Arial" panose="020B0604020202020204"/>
              </a:rPr>
              <a:t>Caregiver Reiki Sessions (Inpatient &amp; Ambulatory)  </a:t>
            </a:r>
          </a:p>
          <a:p>
            <a:pPr marL="257175" indent="-257175" defTabSz="685800">
              <a:buFont typeface="Arial" panose="020B0604020202020204" pitchFamily="34" charset="0"/>
              <a:buChar char="•"/>
            </a:pPr>
            <a:r>
              <a:rPr lang="en-US" sz="1200" dirty="0">
                <a:solidFill>
                  <a:srgbClr val="580F8B"/>
                </a:solidFill>
                <a:latin typeface="Arial" panose="020B0604020202020204"/>
              </a:rPr>
              <a:t>Self-Care Resource Carts</a:t>
            </a:r>
            <a:endParaRPr lang="en-US" sz="1200" dirty="0">
              <a:solidFill>
                <a:srgbClr val="580F8B"/>
              </a:solidFill>
              <a:latin typeface="Arial" panose="020B0604020202020204"/>
              <a:cs typeface="Arial"/>
            </a:endParaRPr>
          </a:p>
          <a:p>
            <a:pPr marL="257175" indent="-257175" defTabSz="685800">
              <a:buFont typeface="Arial" panose="020B0604020202020204" pitchFamily="34" charset="0"/>
              <a:buChar char="•"/>
            </a:pPr>
            <a:r>
              <a:rPr lang="en-US" sz="1200" dirty="0">
                <a:solidFill>
                  <a:srgbClr val="580F8B"/>
                </a:solidFill>
                <a:latin typeface="Arial" panose="020B0604020202020204"/>
              </a:rPr>
              <a:t>Curated Energy Medicine and Reiki Trainings</a:t>
            </a:r>
          </a:p>
          <a:p>
            <a:pPr marL="257175" indent="-257175" defTabSz="685800">
              <a:buFont typeface="Arial" panose="020B0604020202020204" pitchFamily="34" charset="0"/>
              <a:buChar char="•"/>
            </a:pPr>
            <a:r>
              <a:rPr lang="en-US" sz="1200" dirty="0">
                <a:solidFill>
                  <a:srgbClr val="580F8B"/>
                </a:solidFill>
                <a:latin typeface="Arial" panose="020B0604020202020204"/>
              </a:rPr>
              <a:t>Complementary care in OR waiting room  </a:t>
            </a:r>
          </a:p>
        </p:txBody>
      </p:sp>
      <p:pic>
        <p:nvPicPr>
          <p:cNvPr id="14" name="Picture 13">
            <a:extLst>
              <a:ext uri="{FF2B5EF4-FFF2-40B4-BE49-F238E27FC236}">
                <a16:creationId xmlns:a16="http://schemas.microsoft.com/office/drawing/2014/main" id="{C4BA5388-492C-4162-A014-B148C6FB18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4366880" y="2336056"/>
            <a:ext cx="2393948" cy="163864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314FC20-C7D9-42E8-B715-976F0EA187C8}"/>
              </a:ext>
            </a:extLst>
          </p:cNvPr>
          <p:cNvPicPr>
            <a:picLocks noChangeAspect="1"/>
          </p:cNvPicPr>
          <p:nvPr/>
        </p:nvPicPr>
        <p:blipFill>
          <a:blip r:embed="rId4"/>
          <a:stretch>
            <a:fillRect/>
          </a:stretch>
        </p:blipFill>
        <p:spPr>
          <a:xfrm rot="21231194">
            <a:off x="6747006" y="685477"/>
            <a:ext cx="1699421" cy="227090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134109B-E32A-4A26-9281-D547480013B1}"/>
              </a:ext>
            </a:extLst>
          </p:cNvPr>
          <p:cNvPicPr>
            <a:picLocks noChangeAspect="1"/>
          </p:cNvPicPr>
          <p:nvPr/>
        </p:nvPicPr>
        <p:blipFill>
          <a:blip r:embed="rId5"/>
          <a:stretch>
            <a:fillRect/>
          </a:stretch>
        </p:blipFill>
        <p:spPr>
          <a:xfrm>
            <a:off x="2059528" y="2230510"/>
            <a:ext cx="2300429" cy="1620663"/>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F0CBC3F6-B4B2-49B5-ACF6-70EA69B9DB16}"/>
              </a:ext>
            </a:extLst>
          </p:cNvPr>
          <p:cNvPicPr>
            <a:picLocks noChangeAspect="1"/>
          </p:cNvPicPr>
          <p:nvPr/>
        </p:nvPicPr>
        <p:blipFill rotWithShape="1">
          <a:blip r:embed="rId6"/>
          <a:srcRect t="8617" r="49360" b="2572"/>
          <a:stretch/>
        </p:blipFill>
        <p:spPr>
          <a:xfrm>
            <a:off x="278607" y="605515"/>
            <a:ext cx="1385888" cy="2715561"/>
          </a:xfrm>
          <a:prstGeom prst="rect">
            <a:avLst/>
          </a:prstGeom>
          <a:ln>
            <a:solidFill>
              <a:schemeClr val="bg1"/>
            </a:solidFill>
          </a:ln>
        </p:spPr>
      </p:pic>
      <p:sp>
        <p:nvSpPr>
          <p:cNvPr id="17" name="Minus Sign 16">
            <a:extLst>
              <a:ext uri="{FF2B5EF4-FFF2-40B4-BE49-F238E27FC236}">
                <a16:creationId xmlns:a16="http://schemas.microsoft.com/office/drawing/2014/main" id="{2EB1FD42-9888-4792-BB6F-C5FC490A37F5}"/>
              </a:ext>
            </a:extLst>
          </p:cNvPr>
          <p:cNvSpPr/>
          <p:nvPr/>
        </p:nvSpPr>
        <p:spPr>
          <a:xfrm>
            <a:off x="385390" y="1236027"/>
            <a:ext cx="1878806" cy="864394"/>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en-US" sz="1350" b="1" dirty="0">
                <a:solidFill>
                  <a:srgbClr val="FFFFFF"/>
                </a:solidFill>
                <a:latin typeface="Arial" panose="020B0604020202020204"/>
              </a:rPr>
              <a:t>Caregivers</a:t>
            </a:r>
          </a:p>
        </p:txBody>
      </p:sp>
      <p:sp>
        <p:nvSpPr>
          <p:cNvPr id="15" name="Footer Placeholder 8">
            <a:extLst>
              <a:ext uri="{FF2B5EF4-FFF2-40B4-BE49-F238E27FC236}">
                <a16:creationId xmlns:a16="http://schemas.microsoft.com/office/drawing/2014/main" id="{EC22F16B-3B8D-4F35-A2D6-4ABD6E7BC258}"/>
              </a:ext>
            </a:extLst>
          </p:cNvPr>
          <p:cNvSpPr txBox="1">
            <a:spLocks/>
          </p:cNvSpPr>
          <p:nvPr/>
        </p:nvSpPr>
        <p:spPr>
          <a:xfrm>
            <a:off x="6563823" y="4941987"/>
            <a:ext cx="2207419" cy="138500"/>
          </a:xfrm>
          <a:prstGeom prst="roundRect">
            <a:avLst>
              <a:gd name="adj" fmla="val 50000"/>
            </a:avLst>
          </a:prstGeom>
          <a:ln>
            <a:solidFill>
              <a:schemeClr val="tx2"/>
            </a:solidFill>
          </a:ln>
        </p:spPr>
        <p:txBody>
          <a:bodyPr vert="horz" lIns="45720" tIns="45720" rIns="91440" bIns="45720" rtlCol="0" anchor="ctr"/>
          <a:lstStyle>
            <a:defPPr>
              <a:defRPr lang="en-US"/>
            </a:defPPr>
            <a:lvl1pPr marL="0" algn="r" defTabSz="457200" rtl="0" eaLnBrk="1" latinLnBrk="0" hangingPunct="1">
              <a:defRPr sz="5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dirty="0">
                <a:solidFill>
                  <a:srgbClr val="580F8B"/>
                </a:solidFill>
                <a:latin typeface="Arial" panose="020B0604020202020204"/>
              </a:rPr>
              <a:t>Dept. of Integrative Health, Lerner Health Promotion</a:t>
            </a:r>
          </a:p>
        </p:txBody>
      </p:sp>
    </p:spTree>
    <p:extLst>
      <p:ext uri="{BB962C8B-B14F-4D97-AF65-F5344CB8AC3E}">
        <p14:creationId xmlns:p14="http://schemas.microsoft.com/office/powerpoint/2010/main" val="2451071435"/>
      </p:ext>
    </p:extLst>
  </p:cSld>
  <p:clrMapOvr>
    <a:masterClrMapping/>
  </p:clrMapOvr>
  <p:extLst mod="1">
    <p:ext uri="{6950BFC3-D8DA-4A85-94F7-54DA5524770B}">
      <p188:commentRel xmlns="" xmlns:p188="http://schemas.microsoft.com/office/powerpoint/2018/8/main" r:id="rId7"/>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6261EA-E838-415B-8300-2168CBAE2502}"/>
              </a:ext>
            </a:extLst>
          </p:cNvPr>
          <p:cNvSpPr>
            <a:spLocks noGrp="1"/>
          </p:cNvSpPr>
          <p:nvPr>
            <p:ph type="sldNum" sz="quarter" idx="4"/>
          </p:nvPr>
        </p:nvSpPr>
        <p:spPr/>
        <p:txBody>
          <a:bodyPr/>
          <a:lstStyle/>
          <a:p>
            <a:pPr defTabSz="685800"/>
            <a:fld id="{2441C0E6-2A71-4EB3-9E92-A3D15D26B6CA}" type="slidenum">
              <a:rPr lang="en-US">
                <a:solidFill>
                  <a:srgbClr val="580F8B"/>
                </a:solidFill>
                <a:latin typeface="Arial" panose="020B0604020202020204"/>
              </a:rPr>
              <a:pPr defTabSz="685800"/>
              <a:t>63</a:t>
            </a:fld>
            <a:endParaRPr lang="en-US" dirty="0">
              <a:solidFill>
                <a:srgbClr val="580F8B"/>
              </a:solidFill>
              <a:latin typeface="Arial" panose="020B0604020202020204"/>
            </a:endParaRPr>
          </a:p>
        </p:txBody>
      </p:sp>
      <p:sp>
        <p:nvSpPr>
          <p:cNvPr id="12" name="Content Placeholder 11">
            <a:extLst>
              <a:ext uri="{FF2B5EF4-FFF2-40B4-BE49-F238E27FC236}">
                <a16:creationId xmlns:a16="http://schemas.microsoft.com/office/drawing/2014/main" id="{595F1C94-6B80-4BAC-89A9-393CE8EC65DC}"/>
              </a:ext>
            </a:extLst>
          </p:cNvPr>
          <p:cNvSpPr>
            <a:spLocks noGrp="1"/>
          </p:cNvSpPr>
          <p:nvPr>
            <p:ph sz="quarter" idx="10"/>
          </p:nvPr>
        </p:nvSpPr>
        <p:spPr>
          <a:xfrm>
            <a:off x="328112" y="158232"/>
            <a:ext cx="5315451" cy="292100"/>
          </a:xfrm>
        </p:spPr>
        <p:txBody>
          <a:bodyPr vert="horz" lIns="0" tIns="0" rIns="0" bIns="0" rtlCol="0" anchor="t">
            <a:noAutofit/>
          </a:bodyPr>
          <a:lstStyle/>
          <a:p>
            <a:r>
              <a:rPr lang="en-US" sz="240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solidFill>
                  <a:schemeClr val="tx2"/>
                </a:solidFill>
                <a:latin typeface="Arial"/>
                <a:cs typeface="Arial"/>
              </a:rPr>
              <a:t>The Branch of </a:t>
            </a:r>
            <a:r>
              <a:rPr lang="en-US" sz="240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latin typeface="Arial"/>
                <a:cs typeface="Arial"/>
              </a:rPr>
              <a:t>Staff</a:t>
            </a:r>
            <a:r>
              <a:rPr lang="en-US" sz="240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solidFill>
                  <a:schemeClr val="accent2"/>
                </a:solidFill>
                <a:latin typeface="Arial"/>
                <a:cs typeface="Arial"/>
              </a:rPr>
              <a:t> </a:t>
            </a:r>
            <a:r>
              <a:rPr lang="en-US" sz="2400" dirty="0">
                <a:ln>
                  <a:gradFill>
                    <a:gsLst>
                      <a:gs pos="94000">
                        <a:schemeClr val="accent1">
                          <a:lumMod val="75000"/>
                        </a:schemeClr>
                      </a:gs>
                      <a:gs pos="98500">
                        <a:srgbClr val="DBB6FF"/>
                      </a:gs>
                      <a:gs pos="97000">
                        <a:srgbClr val="DCB9FF"/>
                      </a:gs>
                      <a:gs pos="94000">
                        <a:srgbClr val="DFBFF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solidFill>
                  <a:schemeClr val="tx2"/>
                </a:solidFill>
                <a:latin typeface="Arial"/>
                <a:cs typeface="Arial"/>
              </a:rPr>
              <a:t>Wellness</a:t>
            </a:r>
            <a:endParaRPr lang="en-US" sz="1575" dirty="0">
              <a:solidFill>
                <a:schemeClr val="tx2"/>
              </a:solidFill>
              <a:cs typeface="Arial"/>
            </a:endParaRPr>
          </a:p>
        </p:txBody>
      </p:sp>
      <p:sp>
        <p:nvSpPr>
          <p:cNvPr id="13" name="Rectangle 12">
            <a:extLst>
              <a:ext uri="{FF2B5EF4-FFF2-40B4-BE49-F238E27FC236}">
                <a16:creationId xmlns:a16="http://schemas.microsoft.com/office/drawing/2014/main" id="{A24DC22E-C211-4CC8-A58E-3C5DA02C7E3A}"/>
              </a:ext>
            </a:extLst>
          </p:cNvPr>
          <p:cNvSpPr/>
          <p:nvPr/>
        </p:nvSpPr>
        <p:spPr>
          <a:xfrm>
            <a:off x="2933845" y="831042"/>
            <a:ext cx="4231337" cy="2262158"/>
          </a:xfrm>
          <a:prstGeom prst="rect">
            <a:avLst/>
          </a:prstGeom>
          <a:solidFill>
            <a:schemeClr val="accent6">
              <a:lumMod val="20000"/>
              <a:lumOff val="80000"/>
            </a:schemeClr>
          </a:solidFill>
        </p:spPr>
        <p:txBody>
          <a:bodyPr wrap="square" lIns="68580" tIns="34290" rIns="68580" bIns="34290" anchor="t">
            <a:spAutoFit/>
          </a:bodyPr>
          <a:lstStyle/>
          <a:p>
            <a:pPr marL="257175" indent="-257175" defTabSz="685800">
              <a:buFont typeface="Arial" panose="020B0604020202020204" pitchFamily="34" charset="0"/>
              <a:buChar char="•"/>
            </a:pPr>
            <a:r>
              <a:rPr lang="en-US" sz="1125" dirty="0">
                <a:solidFill>
                  <a:srgbClr val="580F8B"/>
                </a:solidFill>
                <a:latin typeface="Arial" panose="020B0604020202020204"/>
              </a:rPr>
              <a:t>Continued Education Trainings in: Reiki, Mindbody Medicine</a:t>
            </a:r>
            <a:r>
              <a:rPr lang="en-US" sz="1125" baseline="30000" dirty="0">
                <a:solidFill>
                  <a:srgbClr val="580F8B"/>
                </a:solidFill>
                <a:latin typeface="Arial" panose="020B0604020202020204"/>
              </a:rPr>
              <a:t>©</a:t>
            </a:r>
            <a:r>
              <a:rPr lang="en-US" sz="1125" dirty="0">
                <a:solidFill>
                  <a:srgbClr val="580F8B"/>
                </a:solidFill>
                <a:latin typeface="Arial" panose="020B0604020202020204"/>
              </a:rPr>
              <a:t>, THRIVE</a:t>
            </a:r>
            <a:r>
              <a:rPr lang="en-US" sz="1125" baseline="30000" dirty="0">
                <a:solidFill>
                  <a:srgbClr val="580F8B"/>
                </a:solidFill>
                <a:latin typeface="Arial" panose="020B0604020202020204"/>
              </a:rPr>
              <a:t>©</a:t>
            </a:r>
            <a:r>
              <a:rPr lang="en-US" sz="1125" dirty="0">
                <a:solidFill>
                  <a:srgbClr val="580F8B"/>
                </a:solidFill>
                <a:latin typeface="Arial" panose="020B0604020202020204"/>
              </a:rPr>
              <a:t>, Floral Design, Poetry, Writing, Art Therapy</a:t>
            </a:r>
          </a:p>
          <a:p>
            <a:pPr marL="257175" indent="-257175" defTabSz="685800">
              <a:buFont typeface="Arial" panose="020B0604020202020204" pitchFamily="34" charset="0"/>
              <a:buChar char="•"/>
            </a:pPr>
            <a:r>
              <a:rPr lang="en-US" sz="1125" dirty="0">
                <a:solidFill>
                  <a:srgbClr val="580F8B"/>
                </a:solidFill>
                <a:latin typeface="Arial" panose="020B0604020202020204"/>
              </a:rPr>
              <a:t>Weekly Mindful Moments Meditation </a:t>
            </a:r>
          </a:p>
          <a:p>
            <a:pPr marL="257175" indent="-257175" defTabSz="685800">
              <a:buFont typeface="Arial" panose="020B0604020202020204" pitchFamily="34" charset="0"/>
              <a:buChar char="•"/>
            </a:pPr>
            <a:r>
              <a:rPr lang="en-US" sz="1125" dirty="0">
                <a:solidFill>
                  <a:srgbClr val="580F8B"/>
                </a:solidFill>
                <a:latin typeface="Arial" panose="020B0604020202020204"/>
              </a:rPr>
              <a:t>Self-Care Resource Cart/ CALM Night Resources</a:t>
            </a:r>
          </a:p>
          <a:p>
            <a:pPr marL="257175" indent="-257175" defTabSz="685800">
              <a:buFont typeface="Arial" panose="020B0604020202020204" pitchFamily="34" charset="0"/>
              <a:buChar char="•"/>
            </a:pPr>
            <a:r>
              <a:rPr lang="en-US" sz="1125" dirty="0">
                <a:solidFill>
                  <a:srgbClr val="580F8B"/>
                </a:solidFill>
                <a:latin typeface="Arial" panose="020B0604020202020204"/>
              </a:rPr>
              <a:t>Wellness Events, Lunch &amp; Learns, Staff Retreats</a:t>
            </a:r>
          </a:p>
          <a:p>
            <a:pPr marL="257175" indent="-257175" defTabSz="685800">
              <a:buFont typeface="Arial" panose="020B0604020202020204" pitchFamily="34" charset="0"/>
              <a:buChar char="•"/>
            </a:pPr>
            <a:r>
              <a:rPr lang="en-US" sz="1125" dirty="0">
                <a:solidFill>
                  <a:srgbClr val="580F8B"/>
                </a:solidFill>
                <a:latin typeface="Arial" panose="020B0604020202020204"/>
              </a:rPr>
              <a:t>Residency Wellness Projects</a:t>
            </a:r>
          </a:p>
          <a:p>
            <a:pPr marL="257175" indent="-257175" defTabSz="685800">
              <a:buFont typeface="Arial" panose="020B0604020202020204" pitchFamily="34" charset="0"/>
              <a:buChar char="•"/>
            </a:pPr>
            <a:r>
              <a:rPr lang="en-US" sz="1125" dirty="0">
                <a:solidFill>
                  <a:srgbClr val="580F8B"/>
                </a:solidFill>
                <a:latin typeface="Arial" panose="020B0604020202020204"/>
              </a:rPr>
              <a:t>Integrative Health Fellowship Program </a:t>
            </a:r>
          </a:p>
          <a:p>
            <a:pPr marL="257175" indent="-257175" defTabSz="685800">
              <a:buFont typeface="Arial" panose="020B0604020202020204" pitchFamily="34" charset="0"/>
              <a:buChar char="•"/>
            </a:pPr>
            <a:r>
              <a:rPr lang="en-US" sz="1125" dirty="0">
                <a:solidFill>
                  <a:srgbClr val="580F8B"/>
                </a:solidFill>
                <a:latin typeface="Arial" panose="020B0604020202020204"/>
              </a:rPr>
              <a:t>Acupuncture Clinic</a:t>
            </a:r>
          </a:p>
          <a:p>
            <a:pPr marL="257175" indent="-257175" defTabSz="685800">
              <a:buFont typeface="Arial" panose="020B0604020202020204" pitchFamily="34" charset="0"/>
              <a:buChar char="•"/>
            </a:pPr>
            <a:r>
              <a:rPr lang="en-US" sz="1125" dirty="0">
                <a:solidFill>
                  <a:srgbClr val="580F8B"/>
                </a:solidFill>
                <a:latin typeface="Arial" panose="020B0604020202020204"/>
              </a:rPr>
              <a:t>Tool-kits: Aromatherapy, Virtual Reality, Tea for the Soul, Nursing Self-Care</a:t>
            </a:r>
          </a:p>
          <a:p>
            <a:pPr marL="257175" indent="-257175" defTabSz="685800">
              <a:buFont typeface="Arial" panose="020B0604020202020204" pitchFamily="34" charset="0"/>
              <a:buChar char="•"/>
            </a:pPr>
            <a:r>
              <a:rPr lang="en-US" sz="1125" dirty="0">
                <a:solidFill>
                  <a:srgbClr val="580F8B"/>
                </a:solidFill>
                <a:latin typeface="Arial" panose="020B0604020202020204"/>
              </a:rPr>
              <a:t>Sound Healing, Reiki, Meditation, Yoga, </a:t>
            </a:r>
            <a:r>
              <a:rPr lang="en-US" sz="1125">
                <a:solidFill>
                  <a:srgbClr val="580F8B"/>
                </a:solidFill>
                <a:latin typeface="Arial" panose="020B0604020202020204"/>
              </a:rPr>
              <a:t>Mindfulness*</a:t>
            </a:r>
            <a:endParaRPr lang="en-US" sz="1125" dirty="0">
              <a:solidFill>
                <a:srgbClr val="580F8B"/>
              </a:solidFill>
              <a:latin typeface="Arial" panose="020B0604020202020204"/>
            </a:endParaRPr>
          </a:p>
          <a:p>
            <a:pPr defTabSz="685800"/>
            <a:r>
              <a:rPr lang="en-US" sz="1125" b="1" baseline="-25000">
                <a:solidFill>
                  <a:srgbClr val="580F8B"/>
                </a:solidFill>
                <a:latin typeface="Arial" panose="020B0604020202020204"/>
              </a:rPr>
              <a:t>*</a:t>
            </a:r>
            <a:r>
              <a:rPr lang="en-US" sz="1125" baseline="-25000">
                <a:solidFill>
                  <a:srgbClr val="580F8B"/>
                </a:solidFill>
                <a:latin typeface="Arial" panose="020B0604020202020204"/>
              </a:rPr>
              <a:t>Volunteer-led	</a:t>
            </a:r>
            <a:endParaRPr lang="en-US" sz="1125" baseline="-25000">
              <a:solidFill>
                <a:srgbClr val="580F8B"/>
              </a:solidFill>
              <a:latin typeface="Arial" panose="020B0604020202020204"/>
              <a:cs typeface="Arial"/>
            </a:endParaRPr>
          </a:p>
        </p:txBody>
      </p:sp>
      <p:pic>
        <p:nvPicPr>
          <p:cNvPr id="15" name="Picture 14">
            <a:extLst>
              <a:ext uri="{FF2B5EF4-FFF2-40B4-BE49-F238E27FC236}">
                <a16:creationId xmlns:a16="http://schemas.microsoft.com/office/drawing/2014/main" id="{B9456FF4-14CB-4360-A8EC-061A021EF6D3}"/>
              </a:ext>
            </a:extLst>
          </p:cNvPr>
          <p:cNvPicPr>
            <a:picLocks noChangeAspect="1"/>
          </p:cNvPicPr>
          <p:nvPr/>
        </p:nvPicPr>
        <p:blipFill>
          <a:blip r:embed="rId3"/>
          <a:stretch>
            <a:fillRect/>
          </a:stretch>
        </p:blipFill>
        <p:spPr>
          <a:xfrm>
            <a:off x="7297853" y="1991561"/>
            <a:ext cx="1624440" cy="855854"/>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BEFEDD2C-896D-46C5-B1CF-181C130ADA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0612" y="445768"/>
            <a:ext cx="1629884" cy="1222413"/>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91B0879-122F-4121-A3E3-D74F570038F7}"/>
              </a:ext>
            </a:extLst>
          </p:cNvPr>
          <p:cNvPicPr>
            <a:picLocks noChangeAspect="1"/>
          </p:cNvPicPr>
          <p:nvPr/>
        </p:nvPicPr>
        <p:blipFill rotWithShape="1">
          <a:blip r:embed="rId5"/>
          <a:srcRect t="8617" b="2572"/>
          <a:stretch/>
        </p:blipFill>
        <p:spPr>
          <a:xfrm>
            <a:off x="425297" y="605515"/>
            <a:ext cx="2447076" cy="2428130"/>
          </a:xfrm>
          <a:prstGeom prst="rect">
            <a:avLst/>
          </a:prstGeom>
        </p:spPr>
      </p:pic>
      <p:sp>
        <p:nvSpPr>
          <p:cNvPr id="33" name="Minus Sign 32">
            <a:extLst>
              <a:ext uri="{FF2B5EF4-FFF2-40B4-BE49-F238E27FC236}">
                <a16:creationId xmlns:a16="http://schemas.microsoft.com/office/drawing/2014/main" id="{7FDBB5B3-8C0E-48DE-A5DE-288E6BD1EFB4}"/>
              </a:ext>
            </a:extLst>
          </p:cNvPr>
          <p:cNvSpPr/>
          <p:nvPr/>
        </p:nvSpPr>
        <p:spPr>
          <a:xfrm>
            <a:off x="719800" y="516309"/>
            <a:ext cx="1878806" cy="864394"/>
          </a:xfrm>
          <a:prstGeom prst="mathMinus">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r>
              <a:rPr lang="en-US" sz="1350" b="1" dirty="0">
                <a:solidFill>
                  <a:srgbClr val="FFFFFF"/>
                </a:solidFill>
                <a:latin typeface="Arial" panose="020B0604020202020204"/>
              </a:rPr>
              <a:t>Staff</a:t>
            </a:r>
            <a:endParaRPr lang="en-US" sz="1350" b="1" dirty="0">
              <a:solidFill>
                <a:srgbClr val="FFFFFF"/>
              </a:solidFill>
              <a:latin typeface="Arial" panose="020B0604020202020204"/>
              <a:cs typeface="Arial"/>
            </a:endParaRPr>
          </a:p>
        </p:txBody>
      </p:sp>
      <p:pic>
        <p:nvPicPr>
          <p:cNvPr id="17" name="Picture 16">
            <a:extLst>
              <a:ext uri="{FF2B5EF4-FFF2-40B4-BE49-F238E27FC236}">
                <a16:creationId xmlns:a16="http://schemas.microsoft.com/office/drawing/2014/main" id="{672ADB4D-B593-4C74-B781-24823B7CEC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06392" y="3306688"/>
            <a:ext cx="2026374" cy="1517275"/>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FA58F0A1-AF43-40E8-B2AF-8D74F97C00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7778" y="3320099"/>
            <a:ext cx="2008709" cy="1506532"/>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25F3D56E-CDB7-447C-82BA-8C26E6C61E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605"/>
          <a:stretch/>
        </p:blipFill>
        <p:spPr>
          <a:xfrm>
            <a:off x="384561" y="3188829"/>
            <a:ext cx="1471048" cy="1147940"/>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AE49CF0B-3E51-44E4-B5FD-C35B5401820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061139" y="3350207"/>
            <a:ext cx="2279214" cy="1456776"/>
          </a:xfrm>
          <a:prstGeom prst="rect">
            <a:avLst/>
          </a:prstGeom>
          <a:ln>
            <a:noFill/>
          </a:ln>
          <a:effectLst>
            <a:outerShdw blurRad="292100" dist="139700" dir="2700000" algn="tl" rotWithShape="0">
              <a:srgbClr val="333333">
                <a:alpha val="65000"/>
              </a:srgbClr>
            </a:outerShdw>
          </a:effectLst>
        </p:spPr>
      </p:pic>
      <p:sp>
        <p:nvSpPr>
          <p:cNvPr id="14" name="Footer Placeholder 8">
            <a:extLst>
              <a:ext uri="{FF2B5EF4-FFF2-40B4-BE49-F238E27FC236}">
                <a16:creationId xmlns:a16="http://schemas.microsoft.com/office/drawing/2014/main" id="{A07F20BB-1C7E-4F46-8183-D076E6F90843}"/>
              </a:ext>
            </a:extLst>
          </p:cNvPr>
          <p:cNvSpPr txBox="1">
            <a:spLocks/>
          </p:cNvSpPr>
          <p:nvPr/>
        </p:nvSpPr>
        <p:spPr>
          <a:xfrm>
            <a:off x="6563823" y="4941987"/>
            <a:ext cx="2207419" cy="138500"/>
          </a:xfrm>
          <a:prstGeom prst="roundRect">
            <a:avLst>
              <a:gd name="adj" fmla="val 50000"/>
            </a:avLst>
          </a:prstGeom>
          <a:ln>
            <a:solidFill>
              <a:schemeClr val="tx2"/>
            </a:solidFill>
          </a:ln>
        </p:spPr>
        <p:txBody>
          <a:bodyPr vert="horz" lIns="45720" tIns="45720" rIns="91440" bIns="45720" rtlCol="0" anchor="ctr"/>
          <a:lstStyle>
            <a:defPPr>
              <a:defRPr lang="en-US"/>
            </a:defPPr>
            <a:lvl1pPr marL="0" algn="r" defTabSz="457200" rtl="0" eaLnBrk="1" latinLnBrk="0" hangingPunct="1">
              <a:defRPr sz="5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dirty="0">
                <a:solidFill>
                  <a:srgbClr val="580F8B"/>
                </a:solidFill>
                <a:latin typeface="Arial" panose="020B0604020202020204"/>
              </a:rPr>
              <a:t>Dept. of Integrative Health, Lerner Health Promotion</a:t>
            </a:r>
          </a:p>
        </p:txBody>
      </p:sp>
    </p:spTree>
    <p:extLst>
      <p:ext uri="{BB962C8B-B14F-4D97-AF65-F5344CB8AC3E}">
        <p14:creationId xmlns:p14="http://schemas.microsoft.com/office/powerpoint/2010/main" val="2907175094"/>
      </p:ext>
    </p:extLst>
  </p:cSld>
  <p:clrMapOvr>
    <a:masterClrMapping/>
  </p:clrMapOvr>
  <p:extLst mod="1">
    <p:ext uri="{6950BFC3-D8DA-4A85-94F7-54DA5524770B}">
      <p188:commentRel xmlns="" xmlns:p188="http://schemas.microsoft.com/office/powerpoint/2018/8/main" r:id="rId10"/>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5C5C0059-4DE3-3905-DD5D-BD72BCD9C36E}"/>
              </a:ext>
            </a:extLst>
          </p:cNvPr>
          <p:cNvSpPr>
            <a:spLocks noGrp="1"/>
          </p:cNvSpPr>
          <p:nvPr>
            <p:ph type="sldNum" sz="quarter" idx="4"/>
          </p:nvPr>
        </p:nvSpPr>
        <p:spPr/>
        <p:txBody>
          <a:bodyPr/>
          <a:lstStyle/>
          <a:p>
            <a:pPr defTabSz="685800"/>
            <a:fld id="{2441C0E6-2A71-4EB3-9E92-A3D15D26B6CA}" type="slidenum">
              <a:rPr lang="en-US">
                <a:solidFill>
                  <a:srgbClr val="580F8B"/>
                </a:solidFill>
                <a:latin typeface="Arial" panose="020B0604020202020204"/>
              </a:rPr>
              <a:pPr defTabSz="685800"/>
              <a:t>64</a:t>
            </a:fld>
            <a:endParaRPr lang="en-US" dirty="0">
              <a:solidFill>
                <a:srgbClr val="580F8B"/>
              </a:solidFill>
              <a:latin typeface="Arial" panose="020B0604020202020204"/>
            </a:endParaRPr>
          </a:p>
        </p:txBody>
      </p:sp>
      <p:sp>
        <p:nvSpPr>
          <p:cNvPr id="8" name="TextBox 7">
            <a:extLst>
              <a:ext uri="{FF2B5EF4-FFF2-40B4-BE49-F238E27FC236}">
                <a16:creationId xmlns:a16="http://schemas.microsoft.com/office/drawing/2014/main" id="{069C6557-BA6F-1DF8-9EA4-C3CD9106606F}"/>
              </a:ext>
            </a:extLst>
          </p:cNvPr>
          <p:cNvSpPr txBox="1"/>
          <p:nvPr/>
        </p:nvSpPr>
        <p:spPr>
          <a:xfrm>
            <a:off x="1484077" y="1992993"/>
            <a:ext cx="3146974" cy="412485"/>
          </a:xfrm>
          <a:prstGeom prst="rect">
            <a:avLst/>
          </a:prstGeom>
          <a:noFill/>
        </p:spPr>
        <p:txBody>
          <a:bodyPr wrap="square" lIns="0" tIns="0" rIns="0" bIns="0" rtlCol="0">
            <a:spAutoFit/>
          </a:bodyPr>
          <a:lstStyle/>
          <a:p>
            <a:pPr algn="ctr" defTabSz="685800">
              <a:lnSpc>
                <a:spcPct val="70000"/>
              </a:lnSpc>
            </a:pPr>
            <a:r>
              <a:rPr lang="en-US" sz="2400" b="1" dirty="0">
                <a:solidFill>
                  <a:srgbClr val="580F8B"/>
                </a:solidFill>
                <a:latin typeface="Arial" panose="020B0604020202020204"/>
              </a:rPr>
              <a:t>6,486</a:t>
            </a:r>
            <a:br>
              <a:rPr lang="en-US" sz="1400" b="1" dirty="0">
                <a:solidFill>
                  <a:srgbClr val="580F8B"/>
                </a:solidFill>
                <a:latin typeface="Arial" panose="020B0604020202020204"/>
              </a:rPr>
            </a:br>
            <a:r>
              <a:rPr lang="en-US" sz="1400" b="1" dirty="0">
                <a:solidFill>
                  <a:srgbClr val="580F8B"/>
                </a:solidFill>
                <a:latin typeface="Arial" panose="020B0604020202020204"/>
              </a:rPr>
              <a:t>People Engaged in total</a:t>
            </a:r>
          </a:p>
        </p:txBody>
      </p:sp>
      <p:grpSp>
        <p:nvGrpSpPr>
          <p:cNvPr id="6" name="Group 5"/>
          <p:cNvGrpSpPr/>
          <p:nvPr/>
        </p:nvGrpSpPr>
        <p:grpSpPr>
          <a:xfrm>
            <a:off x="4915520" y="1861541"/>
            <a:ext cx="3732590" cy="2643594"/>
            <a:chOff x="4474550" y="779333"/>
            <a:chExt cx="5660560" cy="4005726"/>
          </a:xfrm>
        </p:grpSpPr>
        <p:graphicFrame>
          <p:nvGraphicFramePr>
            <p:cNvPr id="13" name="Chart 12">
              <a:extLst>
                <a:ext uri="{FF2B5EF4-FFF2-40B4-BE49-F238E27FC236}">
                  <a16:creationId xmlns:a16="http://schemas.microsoft.com/office/drawing/2014/main" id="{426B8D4C-2905-CE68-B1F5-DFC61DFDEE19}"/>
                </a:ext>
              </a:extLst>
            </p:cNvPr>
            <p:cNvGraphicFramePr/>
            <p:nvPr/>
          </p:nvGraphicFramePr>
          <p:xfrm>
            <a:off x="4474550" y="828700"/>
            <a:ext cx="5529026" cy="395635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65B6C151-E579-B3C1-4E47-234A6C3161BC}"/>
                </a:ext>
              </a:extLst>
            </p:cNvPr>
            <p:cNvSpPr txBox="1"/>
            <p:nvPr/>
          </p:nvSpPr>
          <p:spPr>
            <a:xfrm>
              <a:off x="8762948" y="2833512"/>
              <a:ext cx="1372162" cy="633085"/>
            </a:xfrm>
            <a:prstGeom prst="rect">
              <a:avLst/>
            </a:prstGeom>
            <a:noFill/>
          </p:spPr>
          <p:txBody>
            <a:bodyPr wrap="square" lIns="0" tIns="0" rIns="0" bIns="0" rtlCol="0" anchor="t">
              <a:spAutoFit/>
            </a:bodyPr>
            <a:lstStyle/>
            <a:p>
              <a:pPr defTabSz="685800"/>
              <a:r>
                <a:rPr lang="en-US" sz="1875" b="1" dirty="0">
                  <a:solidFill>
                    <a:srgbClr val="580F8B"/>
                  </a:solidFill>
                  <a:latin typeface="Arial" panose="020B0604020202020204"/>
                </a:rPr>
                <a:t>7,417</a:t>
              </a:r>
              <a:endParaRPr lang="en-US" sz="1875" b="1" dirty="0">
                <a:solidFill>
                  <a:srgbClr val="580F8B"/>
                </a:solidFill>
                <a:latin typeface="Arial" panose="020B0604020202020204"/>
                <a:cs typeface="Arial"/>
              </a:endParaRPr>
            </a:p>
            <a:p>
              <a:pPr defTabSz="685800">
                <a:lnSpc>
                  <a:spcPct val="80000"/>
                </a:lnSpc>
              </a:pPr>
              <a:r>
                <a:rPr lang="en-US" sz="1050" dirty="0">
                  <a:solidFill>
                    <a:srgbClr val="580F8B"/>
                  </a:solidFill>
                  <a:latin typeface="Arial" panose="020B0604020202020204"/>
                </a:rPr>
                <a:t>Manhattan</a:t>
              </a:r>
            </a:p>
          </p:txBody>
        </p:sp>
        <p:sp>
          <p:nvSpPr>
            <p:cNvPr id="15" name="TextBox 14">
              <a:extLst>
                <a:ext uri="{FF2B5EF4-FFF2-40B4-BE49-F238E27FC236}">
                  <a16:creationId xmlns:a16="http://schemas.microsoft.com/office/drawing/2014/main" id="{1C488C98-F16B-DE6F-AF2A-74B7DA7BA668}"/>
                </a:ext>
              </a:extLst>
            </p:cNvPr>
            <p:cNvSpPr txBox="1"/>
            <p:nvPr/>
          </p:nvSpPr>
          <p:spPr>
            <a:xfrm>
              <a:off x="7451727" y="1041760"/>
              <a:ext cx="1430446" cy="569835"/>
            </a:xfrm>
            <a:prstGeom prst="rect">
              <a:avLst/>
            </a:prstGeom>
            <a:noFill/>
          </p:spPr>
          <p:txBody>
            <a:bodyPr wrap="square" lIns="0" tIns="0" rIns="0" bIns="0" rtlCol="0" anchor="t">
              <a:spAutoFit/>
            </a:bodyPr>
            <a:lstStyle/>
            <a:p>
              <a:pPr algn="ctr" defTabSz="685800">
                <a:lnSpc>
                  <a:spcPct val="85000"/>
                </a:lnSpc>
              </a:pPr>
              <a:r>
                <a:rPr lang="en-US" sz="1875" b="1" dirty="0">
                  <a:solidFill>
                    <a:srgbClr val="580F8B"/>
                  </a:solidFill>
                  <a:latin typeface="Arial" panose="020B0604020202020204"/>
                </a:rPr>
                <a:t>2,115</a:t>
              </a:r>
              <a:endParaRPr lang="en-US" sz="1875" b="1" dirty="0">
                <a:solidFill>
                  <a:srgbClr val="580F8B"/>
                </a:solidFill>
                <a:latin typeface="Arial" panose="020B0604020202020204"/>
                <a:cs typeface="Arial"/>
              </a:endParaRPr>
            </a:p>
            <a:p>
              <a:pPr algn="ctr" defTabSz="685800">
                <a:lnSpc>
                  <a:spcPct val="85000"/>
                </a:lnSpc>
              </a:pPr>
              <a:r>
                <a:rPr lang="en-US" sz="1000" dirty="0">
                  <a:solidFill>
                    <a:srgbClr val="580F8B"/>
                  </a:solidFill>
                  <a:latin typeface="Arial" panose="020B0604020202020204"/>
                </a:rPr>
                <a:t>Brooklyn</a:t>
              </a:r>
            </a:p>
          </p:txBody>
        </p:sp>
        <p:sp>
          <p:nvSpPr>
            <p:cNvPr id="16" name="TextBox 15">
              <a:extLst>
                <a:ext uri="{FF2B5EF4-FFF2-40B4-BE49-F238E27FC236}">
                  <a16:creationId xmlns:a16="http://schemas.microsoft.com/office/drawing/2014/main" id="{EB552709-F023-0909-E6E4-CAD1E785BC1D}"/>
                </a:ext>
              </a:extLst>
            </p:cNvPr>
            <p:cNvSpPr txBox="1"/>
            <p:nvPr/>
          </p:nvSpPr>
          <p:spPr>
            <a:xfrm>
              <a:off x="4631167" y="3323029"/>
              <a:ext cx="1157729" cy="579745"/>
            </a:xfrm>
            <a:prstGeom prst="rect">
              <a:avLst/>
            </a:prstGeom>
            <a:noFill/>
          </p:spPr>
          <p:txBody>
            <a:bodyPr wrap="square" lIns="0" tIns="0" rIns="0" bIns="0" rtlCol="0" anchor="t">
              <a:spAutoFit/>
            </a:bodyPr>
            <a:lstStyle/>
            <a:p>
              <a:pPr algn="r" defTabSz="685800">
                <a:lnSpc>
                  <a:spcPct val="85000"/>
                </a:lnSpc>
              </a:pPr>
              <a:r>
                <a:rPr lang="en-US" sz="1875" b="1" dirty="0">
                  <a:solidFill>
                    <a:srgbClr val="580F8B"/>
                  </a:solidFill>
                  <a:latin typeface="Arial" panose="020B0604020202020204"/>
                </a:rPr>
                <a:t>10,336</a:t>
              </a:r>
            </a:p>
            <a:p>
              <a:pPr algn="r" defTabSz="685800">
                <a:lnSpc>
                  <a:spcPct val="85000"/>
                </a:lnSpc>
              </a:pPr>
              <a:r>
                <a:rPr lang="en-US" sz="1050" dirty="0">
                  <a:solidFill>
                    <a:srgbClr val="580F8B"/>
                  </a:solidFill>
                  <a:latin typeface="Arial" panose="020B0604020202020204"/>
                </a:rPr>
                <a:t>Long Island</a:t>
              </a:r>
            </a:p>
          </p:txBody>
        </p:sp>
        <p:sp>
          <p:nvSpPr>
            <p:cNvPr id="17" name="TextBox 16">
              <a:extLst>
                <a:ext uri="{FF2B5EF4-FFF2-40B4-BE49-F238E27FC236}">
                  <a16:creationId xmlns:a16="http://schemas.microsoft.com/office/drawing/2014/main" id="{069C6557-BA6F-1DF8-9EA4-C3CD9106606F}"/>
                </a:ext>
              </a:extLst>
            </p:cNvPr>
            <p:cNvSpPr txBox="1"/>
            <p:nvPr/>
          </p:nvSpPr>
          <p:spPr>
            <a:xfrm>
              <a:off x="6209193" y="2620709"/>
              <a:ext cx="1888910" cy="1027743"/>
            </a:xfrm>
            <a:prstGeom prst="rect">
              <a:avLst/>
            </a:prstGeom>
            <a:noFill/>
          </p:spPr>
          <p:txBody>
            <a:bodyPr wrap="square" lIns="0" tIns="0" rIns="0" bIns="0" rtlCol="0" anchor="t">
              <a:spAutoFit/>
            </a:bodyPr>
            <a:lstStyle/>
            <a:p>
              <a:pPr algn="ctr" defTabSz="685800">
                <a:lnSpc>
                  <a:spcPct val="70000"/>
                </a:lnSpc>
              </a:pPr>
              <a:r>
                <a:rPr lang="en-US" sz="2100" b="1" dirty="0">
                  <a:solidFill>
                    <a:srgbClr val="580F8B"/>
                  </a:solidFill>
                  <a:latin typeface="Arial" panose="020B0604020202020204"/>
                </a:rPr>
                <a:t>20,412</a:t>
              </a:r>
              <a:r>
                <a:rPr lang="en-US" sz="3188" b="1" dirty="0">
                  <a:solidFill>
                    <a:srgbClr val="580F8B"/>
                  </a:solidFill>
                  <a:latin typeface="Arial" panose="020B0604020202020204"/>
                </a:rPr>
                <a:t> </a:t>
              </a:r>
              <a:r>
                <a:rPr lang="en-US" sz="1500" dirty="0">
                  <a:solidFill>
                    <a:srgbClr val="580F8B"/>
                  </a:solidFill>
                  <a:latin typeface="Arial" panose="020B0604020202020204"/>
                </a:rPr>
                <a:t>Overall</a:t>
              </a:r>
              <a:br>
                <a:rPr lang="en-US" sz="1575" b="1" dirty="0">
                  <a:solidFill>
                    <a:srgbClr val="000000"/>
                  </a:solidFill>
                  <a:latin typeface="Arial" panose="020B0604020202020204"/>
                </a:rPr>
              </a:br>
              <a:endParaRPr lang="en-US" sz="1575" b="1" dirty="0">
                <a:solidFill>
                  <a:srgbClr val="580F8B"/>
                </a:solidFill>
                <a:latin typeface="Arial" panose="020B0604020202020204"/>
                <a:cs typeface="Arial"/>
              </a:endParaRPr>
            </a:p>
          </p:txBody>
        </p:sp>
        <p:sp>
          <p:nvSpPr>
            <p:cNvPr id="18" name="TextBox 17">
              <a:extLst>
                <a:ext uri="{FF2B5EF4-FFF2-40B4-BE49-F238E27FC236}">
                  <a16:creationId xmlns:a16="http://schemas.microsoft.com/office/drawing/2014/main" id="{65B6C151-E579-B3C1-4E47-234A6C3161BC}"/>
                </a:ext>
              </a:extLst>
            </p:cNvPr>
            <p:cNvSpPr txBox="1"/>
            <p:nvPr/>
          </p:nvSpPr>
          <p:spPr>
            <a:xfrm>
              <a:off x="6369567" y="779333"/>
              <a:ext cx="793133" cy="633085"/>
            </a:xfrm>
            <a:prstGeom prst="rect">
              <a:avLst/>
            </a:prstGeom>
            <a:noFill/>
          </p:spPr>
          <p:txBody>
            <a:bodyPr wrap="square" lIns="0" tIns="0" rIns="0" bIns="0" rtlCol="0" anchor="t">
              <a:spAutoFit/>
            </a:bodyPr>
            <a:lstStyle/>
            <a:p>
              <a:pPr algn="r" defTabSz="685800"/>
              <a:r>
                <a:rPr lang="en-US" sz="1875" b="1" dirty="0">
                  <a:solidFill>
                    <a:srgbClr val="580F8B"/>
                  </a:solidFill>
                  <a:latin typeface="Arial" panose="020B0604020202020204"/>
                </a:rPr>
                <a:t>544</a:t>
              </a:r>
              <a:endParaRPr lang="en-US" sz="1875" b="1" dirty="0">
                <a:solidFill>
                  <a:srgbClr val="580F8B"/>
                </a:solidFill>
                <a:latin typeface="Arial" panose="020B0604020202020204"/>
                <a:cs typeface="Arial"/>
              </a:endParaRPr>
            </a:p>
            <a:p>
              <a:pPr algn="r" defTabSz="685800">
                <a:lnSpc>
                  <a:spcPct val="80000"/>
                </a:lnSpc>
              </a:pPr>
              <a:r>
                <a:rPr lang="en-US" sz="1050" dirty="0">
                  <a:solidFill>
                    <a:srgbClr val="580F8B"/>
                  </a:solidFill>
                  <a:latin typeface="Arial" panose="020B0604020202020204"/>
                </a:rPr>
                <a:t>Virtual</a:t>
              </a:r>
            </a:p>
          </p:txBody>
        </p:sp>
      </p:grpSp>
      <p:sp>
        <p:nvSpPr>
          <p:cNvPr id="19" name="Title 1">
            <a:extLst>
              <a:ext uri="{FF2B5EF4-FFF2-40B4-BE49-F238E27FC236}">
                <a16:creationId xmlns:a16="http://schemas.microsoft.com/office/drawing/2014/main" id="{C8385E6E-611E-023F-5C3D-33A2CA472498}"/>
              </a:ext>
            </a:extLst>
          </p:cNvPr>
          <p:cNvSpPr txBox="1">
            <a:spLocks/>
          </p:cNvSpPr>
          <p:nvPr/>
        </p:nvSpPr>
        <p:spPr>
          <a:xfrm>
            <a:off x="4750737" y="1302075"/>
            <a:ext cx="4059763" cy="481422"/>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200" b="1" kern="1200">
                <a:solidFill>
                  <a:schemeClr val="tx2"/>
                </a:solidFill>
                <a:latin typeface="+mj-lt"/>
                <a:ea typeface="+mj-ea"/>
                <a:cs typeface="+mj-cs"/>
              </a:defRPr>
            </a:lvl1pPr>
          </a:lstStyle>
          <a:p>
            <a:pPr algn="ctr" defTabSz="514350"/>
            <a:r>
              <a:rPr lang="en-US" sz="1200" dirty="0">
                <a:solidFill>
                  <a:srgbClr val="000000"/>
                </a:solidFill>
                <a:latin typeface="Arial" panose="020B0604020202020204"/>
              </a:rPr>
              <a:t>Figure 1. Hours of Volunteer Effort across Campuses </a:t>
            </a:r>
            <a:endParaRPr lang="en-US" sz="1200" dirty="0">
              <a:solidFill>
                <a:srgbClr val="000000"/>
              </a:solidFill>
              <a:latin typeface="Arial" panose="020B0604020202020204"/>
              <a:cs typeface="Arial"/>
            </a:endParaRPr>
          </a:p>
        </p:txBody>
      </p:sp>
      <p:sp>
        <p:nvSpPr>
          <p:cNvPr id="20" name="Title 1">
            <a:extLst>
              <a:ext uri="{FF2B5EF4-FFF2-40B4-BE49-F238E27FC236}">
                <a16:creationId xmlns:a16="http://schemas.microsoft.com/office/drawing/2014/main" id="{C8385E6E-611E-023F-5C3D-33A2CA472498}"/>
              </a:ext>
            </a:extLst>
          </p:cNvPr>
          <p:cNvSpPr txBox="1">
            <a:spLocks/>
          </p:cNvSpPr>
          <p:nvPr/>
        </p:nvSpPr>
        <p:spPr>
          <a:xfrm>
            <a:off x="278882" y="274850"/>
            <a:ext cx="8229324" cy="510729"/>
          </a:xfrm>
          <a:prstGeom prst="rect">
            <a:avLst/>
          </a:prstGeom>
        </p:spPr>
        <p:txBody>
          <a:bodyPr vert="horz" lIns="0" tIns="0" rIns="0" bIns="0" rtlCol="0" anchor="t" anchorCtr="0">
            <a:noAutofit/>
          </a:bodyPr>
          <a:lstStyle>
            <a:lvl1pPr algn="l" defTabSz="685800" rtl="0" eaLnBrk="1" latinLnBrk="0" hangingPunct="1">
              <a:lnSpc>
                <a:spcPct val="100000"/>
              </a:lnSpc>
              <a:spcBef>
                <a:spcPct val="0"/>
              </a:spcBef>
              <a:buNone/>
              <a:defRPr sz="2200" b="1" kern="1200">
                <a:solidFill>
                  <a:schemeClr val="tx2"/>
                </a:solidFill>
                <a:latin typeface="+mj-lt"/>
                <a:ea typeface="+mj-ea"/>
                <a:cs typeface="+mj-cs"/>
              </a:defRPr>
            </a:lvl1pPr>
          </a:lstStyle>
          <a:p>
            <a:pPr defTabSz="514350"/>
            <a:r>
              <a:rPr lang="en-US" sz="1988" dirty="0">
                <a:solidFill>
                  <a:srgbClr val="580F8B"/>
                </a:solidFill>
                <a:latin typeface="Arial" panose="020B0604020202020204"/>
              </a:rPr>
              <a:t>Engagements for Volunteer-Led Integrative Health Programs</a:t>
            </a:r>
            <a:endParaRPr lang="en-US" sz="1988" dirty="0">
              <a:solidFill>
                <a:srgbClr val="580F8B"/>
              </a:solidFill>
              <a:latin typeface="Arial" panose="020B0604020202020204"/>
              <a:cs typeface="Arial"/>
            </a:endParaRPr>
          </a:p>
          <a:p>
            <a:pPr defTabSz="514350"/>
            <a:r>
              <a:rPr lang="en-US" sz="1575" dirty="0">
                <a:solidFill>
                  <a:srgbClr val="380063"/>
                </a:solidFill>
                <a:latin typeface="Arial" panose="020B0604020202020204"/>
              </a:rPr>
              <a:t>November 2023 – September 2024 (</a:t>
            </a:r>
            <a:r>
              <a:rPr lang="en-US" sz="1575" i="1" dirty="0">
                <a:solidFill>
                  <a:srgbClr val="380063"/>
                </a:solidFill>
                <a:latin typeface="Arial" panose="020B0604020202020204"/>
              </a:rPr>
              <a:t>10 months</a:t>
            </a:r>
            <a:r>
              <a:rPr lang="en-US" sz="1575" dirty="0">
                <a:solidFill>
                  <a:srgbClr val="380063"/>
                </a:solidFill>
                <a:latin typeface="Arial" panose="020B0604020202020204"/>
              </a:rPr>
              <a:t>)</a:t>
            </a:r>
            <a:endParaRPr lang="en-US" sz="1575">
              <a:solidFill>
                <a:srgbClr val="380063"/>
              </a:solidFill>
              <a:latin typeface="Arial" panose="020B0604020202020204"/>
              <a:cs typeface="Arial"/>
            </a:endParaRPr>
          </a:p>
        </p:txBody>
      </p:sp>
      <p:sp>
        <p:nvSpPr>
          <p:cNvPr id="7" name="TextBox 6">
            <a:extLst>
              <a:ext uri="{FF2B5EF4-FFF2-40B4-BE49-F238E27FC236}">
                <a16:creationId xmlns:a16="http://schemas.microsoft.com/office/drawing/2014/main" id="{0802572F-FD55-2412-748D-F3D3B674E2B6}"/>
              </a:ext>
            </a:extLst>
          </p:cNvPr>
          <p:cNvSpPr txBox="1"/>
          <p:nvPr/>
        </p:nvSpPr>
        <p:spPr>
          <a:xfrm>
            <a:off x="1567962" y="4183277"/>
            <a:ext cx="709246" cy="19620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825" b="1" dirty="0">
                <a:solidFill>
                  <a:srgbClr val="000000"/>
                </a:solidFill>
                <a:latin typeface="Arial" panose="020B0604020202020204"/>
                <a:cs typeface="Arial"/>
              </a:rPr>
              <a:t>Manhattan</a:t>
            </a:r>
          </a:p>
        </p:txBody>
      </p:sp>
      <p:sp>
        <p:nvSpPr>
          <p:cNvPr id="21" name="TextBox 20">
            <a:extLst>
              <a:ext uri="{FF2B5EF4-FFF2-40B4-BE49-F238E27FC236}">
                <a16:creationId xmlns:a16="http://schemas.microsoft.com/office/drawing/2014/main" id="{05F058C3-8A86-DAF9-0B42-3D35336C5283}"/>
              </a:ext>
            </a:extLst>
          </p:cNvPr>
          <p:cNvSpPr txBox="1"/>
          <p:nvPr/>
        </p:nvSpPr>
        <p:spPr>
          <a:xfrm>
            <a:off x="681404" y="4183276"/>
            <a:ext cx="709246" cy="19620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825" b="1" dirty="0">
                <a:solidFill>
                  <a:srgbClr val="000000"/>
                </a:solidFill>
                <a:latin typeface="Arial" panose="020B0604020202020204"/>
                <a:cs typeface="Arial"/>
              </a:rPr>
              <a:t>Brooklyn</a:t>
            </a:r>
            <a:endParaRPr lang="en-US" sz="1350" dirty="0">
              <a:solidFill>
                <a:srgbClr val="000000"/>
              </a:solidFill>
              <a:latin typeface="Arial" panose="020B0604020202020204"/>
            </a:endParaRPr>
          </a:p>
        </p:txBody>
      </p:sp>
      <p:sp>
        <p:nvSpPr>
          <p:cNvPr id="22" name="TextBox 21">
            <a:extLst>
              <a:ext uri="{FF2B5EF4-FFF2-40B4-BE49-F238E27FC236}">
                <a16:creationId xmlns:a16="http://schemas.microsoft.com/office/drawing/2014/main" id="{A73D6539-A291-5DAB-1CB8-5CF61AF6D3CE}"/>
              </a:ext>
            </a:extLst>
          </p:cNvPr>
          <p:cNvSpPr txBox="1"/>
          <p:nvPr/>
        </p:nvSpPr>
        <p:spPr>
          <a:xfrm>
            <a:off x="2410558" y="4183276"/>
            <a:ext cx="841130" cy="19620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825" b="1" dirty="0">
                <a:solidFill>
                  <a:srgbClr val="000000"/>
                </a:solidFill>
                <a:latin typeface="Arial" panose="020B0604020202020204"/>
                <a:cs typeface="Arial"/>
              </a:rPr>
              <a:t>Long Island</a:t>
            </a:r>
            <a:endParaRPr lang="en-US" sz="1350" dirty="0">
              <a:solidFill>
                <a:srgbClr val="000000"/>
              </a:solidFill>
              <a:latin typeface="Arial" panose="020B0604020202020204"/>
            </a:endParaRPr>
          </a:p>
        </p:txBody>
      </p:sp>
      <p:sp>
        <p:nvSpPr>
          <p:cNvPr id="23" name="TextBox 22">
            <a:extLst>
              <a:ext uri="{FF2B5EF4-FFF2-40B4-BE49-F238E27FC236}">
                <a16:creationId xmlns:a16="http://schemas.microsoft.com/office/drawing/2014/main" id="{CD53076C-4517-CECF-CC64-D8CE09D80496}"/>
              </a:ext>
            </a:extLst>
          </p:cNvPr>
          <p:cNvSpPr txBox="1"/>
          <p:nvPr/>
        </p:nvSpPr>
        <p:spPr>
          <a:xfrm>
            <a:off x="3363058" y="4168623"/>
            <a:ext cx="709246" cy="19620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825" b="1" dirty="0">
                <a:solidFill>
                  <a:srgbClr val="000000"/>
                </a:solidFill>
                <a:latin typeface="Arial" panose="020B0604020202020204"/>
                <a:cs typeface="Arial"/>
              </a:rPr>
              <a:t>Virtual</a:t>
            </a:r>
            <a:endParaRPr lang="en-US" sz="1350" dirty="0">
              <a:solidFill>
                <a:srgbClr val="000000"/>
              </a:solidFill>
              <a:latin typeface="Arial" panose="020B0604020202020204"/>
            </a:endParaRPr>
          </a:p>
        </p:txBody>
      </p:sp>
      <p:grpSp>
        <p:nvGrpSpPr>
          <p:cNvPr id="26" name="Group 25">
            <a:extLst>
              <a:ext uri="{FF2B5EF4-FFF2-40B4-BE49-F238E27FC236}">
                <a16:creationId xmlns:a16="http://schemas.microsoft.com/office/drawing/2014/main" id="{F05D8E27-03CF-B321-2595-50DA17F19865}"/>
              </a:ext>
            </a:extLst>
          </p:cNvPr>
          <p:cNvGrpSpPr/>
          <p:nvPr/>
        </p:nvGrpSpPr>
        <p:grpSpPr>
          <a:xfrm>
            <a:off x="315515" y="1200313"/>
            <a:ext cx="4077477" cy="3133379"/>
            <a:chOff x="528148" y="1571110"/>
            <a:chExt cx="5436636" cy="4177838"/>
          </a:xfrm>
        </p:grpSpPr>
        <p:grpSp>
          <p:nvGrpSpPr>
            <p:cNvPr id="24" name="Group 23">
              <a:extLst>
                <a:ext uri="{FF2B5EF4-FFF2-40B4-BE49-F238E27FC236}">
                  <a16:creationId xmlns:a16="http://schemas.microsoft.com/office/drawing/2014/main" id="{691FB3F2-9291-B430-F58C-FAC6927AA480}"/>
                </a:ext>
              </a:extLst>
            </p:cNvPr>
            <p:cNvGrpSpPr/>
            <p:nvPr/>
          </p:nvGrpSpPr>
          <p:grpSpPr>
            <a:xfrm>
              <a:off x="528148" y="1571110"/>
              <a:ext cx="5436636" cy="4177838"/>
              <a:chOff x="528148" y="1571110"/>
              <a:chExt cx="5436636" cy="4177838"/>
            </a:xfrm>
          </p:grpSpPr>
          <p:graphicFrame>
            <p:nvGraphicFramePr>
              <p:cNvPr id="3" name="Chart 2">
                <a:extLst>
                  <a:ext uri="{FF2B5EF4-FFF2-40B4-BE49-F238E27FC236}">
                    <a16:creationId xmlns:a16="http://schemas.microsoft.com/office/drawing/2014/main" id="{E5E70005-C1B7-B9CC-362C-904EB9A1D9B2}"/>
                  </a:ext>
                </a:extLst>
              </p:cNvPr>
              <p:cNvGraphicFramePr/>
              <p:nvPr>
                <p:extLst/>
              </p:nvPr>
            </p:nvGraphicFramePr>
            <p:xfrm>
              <a:off x="528148" y="1571110"/>
              <a:ext cx="5436636" cy="4177838"/>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BD199DA1-BA5B-5953-83D7-0B0C076A0777}"/>
                  </a:ext>
                </a:extLst>
              </p:cNvPr>
              <p:cNvSpPr/>
              <p:nvPr/>
            </p:nvSpPr>
            <p:spPr>
              <a:xfrm flipH="1">
                <a:off x="2284047" y="3919416"/>
                <a:ext cx="384907" cy="1617784"/>
              </a:xfrm>
              <a:prstGeom prst="rect">
                <a:avLst/>
              </a:prstGeom>
              <a:solidFill>
                <a:srgbClr val="00D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panose="020B0604020202020204"/>
                </a:endParaRPr>
              </a:p>
            </p:txBody>
          </p:sp>
        </p:grpSp>
        <p:sp>
          <p:nvSpPr>
            <p:cNvPr id="25" name="Rectangle 24">
              <a:extLst>
                <a:ext uri="{FF2B5EF4-FFF2-40B4-BE49-F238E27FC236}">
                  <a16:creationId xmlns:a16="http://schemas.microsoft.com/office/drawing/2014/main" id="{AC812C27-DCFE-DB33-5653-C0AC848085D9}"/>
                </a:ext>
              </a:extLst>
            </p:cNvPr>
            <p:cNvSpPr/>
            <p:nvPr/>
          </p:nvSpPr>
          <p:spPr>
            <a:xfrm>
              <a:off x="1059473" y="4439627"/>
              <a:ext cx="425939" cy="11195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panose="020B0604020202020204"/>
              </a:endParaRPr>
            </a:p>
          </p:txBody>
        </p:sp>
      </p:grpSp>
      <p:sp>
        <p:nvSpPr>
          <p:cNvPr id="27" name="TextBox 26">
            <a:extLst>
              <a:ext uri="{FF2B5EF4-FFF2-40B4-BE49-F238E27FC236}">
                <a16:creationId xmlns:a16="http://schemas.microsoft.com/office/drawing/2014/main" id="{C3581D09-AB1C-2439-CBC4-FD98D5204360}"/>
              </a:ext>
            </a:extLst>
          </p:cNvPr>
          <p:cNvSpPr txBox="1"/>
          <p:nvPr/>
        </p:nvSpPr>
        <p:spPr>
          <a:xfrm>
            <a:off x="854320" y="1301262"/>
            <a:ext cx="4409342"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200" b="1" dirty="0">
                <a:solidFill>
                  <a:srgbClr val="000000"/>
                </a:solidFill>
                <a:latin typeface="Arial" panose="020B0604020202020204"/>
              </a:rPr>
              <a:t>Table 1. Participant Engagement (n=6,486)</a:t>
            </a:r>
            <a:endParaRPr lang="en-US" sz="1350" dirty="0">
              <a:solidFill>
                <a:srgbClr val="000000"/>
              </a:solidFill>
              <a:latin typeface="Arial" panose="020B0604020202020204"/>
            </a:endParaRPr>
          </a:p>
        </p:txBody>
      </p:sp>
      <p:sp>
        <p:nvSpPr>
          <p:cNvPr id="29" name="Rectangle 28">
            <a:extLst>
              <a:ext uri="{FF2B5EF4-FFF2-40B4-BE49-F238E27FC236}">
                <a16:creationId xmlns:a16="http://schemas.microsoft.com/office/drawing/2014/main" id="{499EA961-93D3-2115-2B8A-A028C29CC03F}"/>
              </a:ext>
            </a:extLst>
          </p:cNvPr>
          <p:cNvSpPr/>
          <p:nvPr/>
        </p:nvSpPr>
        <p:spPr>
          <a:xfrm>
            <a:off x="1925699" y="1859756"/>
            <a:ext cx="2202473"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Arial" panose="020B0604020202020204"/>
            </a:endParaRPr>
          </a:p>
        </p:txBody>
      </p:sp>
      <p:sp>
        <p:nvSpPr>
          <p:cNvPr id="28" name="Footer Placeholder 8">
            <a:extLst>
              <a:ext uri="{FF2B5EF4-FFF2-40B4-BE49-F238E27FC236}">
                <a16:creationId xmlns:a16="http://schemas.microsoft.com/office/drawing/2014/main" id="{6BD0C849-EF3B-41B6-AD3F-1ADC8B9E25EA}"/>
              </a:ext>
            </a:extLst>
          </p:cNvPr>
          <p:cNvSpPr txBox="1">
            <a:spLocks/>
          </p:cNvSpPr>
          <p:nvPr/>
        </p:nvSpPr>
        <p:spPr>
          <a:xfrm>
            <a:off x="6563823" y="4941987"/>
            <a:ext cx="2207419" cy="138500"/>
          </a:xfrm>
          <a:prstGeom prst="roundRect">
            <a:avLst>
              <a:gd name="adj" fmla="val 50000"/>
            </a:avLst>
          </a:prstGeom>
          <a:ln>
            <a:solidFill>
              <a:schemeClr val="tx2"/>
            </a:solidFill>
          </a:ln>
        </p:spPr>
        <p:txBody>
          <a:bodyPr vert="horz" lIns="45720" tIns="45720" rIns="91440" bIns="45720" rtlCol="0" anchor="ctr"/>
          <a:lstStyle>
            <a:defPPr>
              <a:defRPr lang="en-US"/>
            </a:defPPr>
            <a:lvl1pPr marL="0" algn="r" defTabSz="457200" rtl="0" eaLnBrk="1" latinLnBrk="0" hangingPunct="1">
              <a:defRPr sz="5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dirty="0">
                <a:solidFill>
                  <a:srgbClr val="580F8B"/>
                </a:solidFill>
                <a:latin typeface="Arial" panose="020B0604020202020204"/>
              </a:rPr>
              <a:t>Dept. of Integrative Health, Lerner Health Promotion</a:t>
            </a:r>
          </a:p>
        </p:txBody>
      </p:sp>
    </p:spTree>
    <p:extLst>
      <p:ext uri="{BB962C8B-B14F-4D97-AF65-F5344CB8AC3E}">
        <p14:creationId xmlns:p14="http://schemas.microsoft.com/office/powerpoint/2010/main" val="3152493825"/>
      </p:ext>
    </p:extLst>
  </p:cSld>
  <p:clrMapOvr>
    <a:masterClrMapping/>
  </p:clrMapOvr>
  <p:extLst mod="1">
    <p:ext uri="{6950BFC3-D8DA-4A85-94F7-54DA5524770B}">
      <p188:commentRel xmlns="" xmlns:p188="http://schemas.microsoft.com/office/powerpoint/2018/8/main" r:id="rId5"/>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81AE7CD-1C9F-7B3E-8AE6-C62755B5535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b="-201"/>
          <a:stretch/>
        </p:blipFill>
        <p:spPr>
          <a:xfrm rot="5400000">
            <a:off x="6714135" y="1346581"/>
            <a:ext cx="2193164" cy="1818923"/>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C9B1AD7C-36FE-7A76-0018-EC66C3D971E9}"/>
              </a:ext>
            </a:extLst>
          </p:cNvPr>
          <p:cNvSpPr>
            <a:spLocks noGrp="1"/>
          </p:cNvSpPr>
          <p:nvPr>
            <p:ph type="sldNum" sz="quarter" idx="4"/>
          </p:nvPr>
        </p:nvSpPr>
        <p:spPr>
          <a:xfrm>
            <a:off x="8350422" y="4506296"/>
            <a:ext cx="286597" cy="138499"/>
          </a:xfrm>
        </p:spPr>
        <p:txBody>
          <a:bodyPr/>
          <a:lstStyle/>
          <a:p>
            <a:pPr defTabSz="457189"/>
            <a:fld id="{2441C0E6-2A71-4EB3-9E92-A3D15D26B6CA}" type="slidenum">
              <a:rPr lang="en-US">
                <a:solidFill>
                  <a:srgbClr val="FFFFFF"/>
                </a:solidFill>
                <a:latin typeface="Arial" panose="020B0604020202020204"/>
              </a:rPr>
              <a:pPr defTabSz="457189"/>
              <a:t>65</a:t>
            </a:fld>
            <a:endParaRPr lang="en-US" dirty="0">
              <a:solidFill>
                <a:srgbClr val="FFFFFF"/>
              </a:solidFill>
              <a:latin typeface="Arial" panose="020B0604020202020204"/>
            </a:endParaRPr>
          </a:p>
        </p:txBody>
      </p:sp>
      <p:sp>
        <p:nvSpPr>
          <p:cNvPr id="5" name="Footer Placeholder 4">
            <a:extLst>
              <a:ext uri="{FF2B5EF4-FFF2-40B4-BE49-F238E27FC236}">
                <a16:creationId xmlns:a16="http://schemas.microsoft.com/office/drawing/2014/main" id="{83B5CBE7-74B2-F948-B1DD-28ACF40952D3}"/>
              </a:ext>
            </a:extLst>
          </p:cNvPr>
          <p:cNvSpPr>
            <a:spLocks noGrp="1"/>
          </p:cNvSpPr>
          <p:nvPr>
            <p:ph type="ftr" sz="quarter" idx="15"/>
          </p:nvPr>
        </p:nvSpPr>
        <p:spPr>
          <a:xfrm>
            <a:off x="6242180" y="4812991"/>
            <a:ext cx="2705100" cy="138499"/>
          </a:xfrm>
        </p:spPr>
        <p:txBody>
          <a:bodyPr/>
          <a:lstStyle/>
          <a:p>
            <a:r>
              <a:rPr lang="en-US" dirty="0">
                <a:solidFill>
                  <a:srgbClr val="FFFFFF"/>
                </a:solidFill>
                <a:latin typeface="Arial" panose="020B0604020202020204"/>
              </a:rPr>
              <a:t>Department of Integrative Health, Lerner Health Promotion</a:t>
            </a:r>
          </a:p>
        </p:txBody>
      </p:sp>
      <p:sp>
        <p:nvSpPr>
          <p:cNvPr id="6" name="Content Placeholder 5">
            <a:extLst>
              <a:ext uri="{FF2B5EF4-FFF2-40B4-BE49-F238E27FC236}">
                <a16:creationId xmlns:a16="http://schemas.microsoft.com/office/drawing/2014/main" id="{7C4E8B9F-5CBA-5C09-20E6-E85574A4EC04}"/>
              </a:ext>
            </a:extLst>
          </p:cNvPr>
          <p:cNvSpPr>
            <a:spLocks noGrp="1"/>
          </p:cNvSpPr>
          <p:nvPr>
            <p:ph sz="quarter" idx="11"/>
          </p:nvPr>
        </p:nvSpPr>
        <p:spPr>
          <a:xfrm>
            <a:off x="214624" y="691352"/>
            <a:ext cx="7307962" cy="2157723"/>
          </a:xfrm>
        </p:spPr>
        <p:txBody>
          <a:bodyPr vert="horz" lIns="0" tIns="0" rIns="0" bIns="0" rtlCol="0" anchor="t">
            <a:noAutofit/>
          </a:bodyPr>
          <a:lstStyle/>
          <a:p>
            <a:pPr>
              <a:lnSpc>
                <a:spcPct val="100000"/>
              </a:lnSpc>
              <a:spcAft>
                <a:spcPts val="450"/>
              </a:spcAft>
            </a:pPr>
            <a:r>
              <a:rPr lang="en-US" sz="1350" dirty="0">
                <a:solidFill>
                  <a:schemeClr val="tx2"/>
                </a:solidFill>
              </a:rPr>
              <a:t>Truly understanding the need and feasibility for programming in a specific area is key</a:t>
            </a:r>
            <a:endParaRPr lang="en-US" sz="1350" dirty="0">
              <a:solidFill>
                <a:schemeClr val="tx2"/>
              </a:solidFill>
              <a:cs typeface="Arial"/>
            </a:endParaRPr>
          </a:p>
          <a:p>
            <a:pPr marL="350996" lvl="2" indent="-214313">
              <a:lnSpc>
                <a:spcPct val="100000"/>
              </a:lnSpc>
              <a:spcAft>
                <a:spcPts val="450"/>
              </a:spcAft>
              <a:buFont typeface="Arial" panose="05000000000000000000" pitchFamily="2" charset="2"/>
              <a:buChar char="•"/>
            </a:pPr>
            <a:r>
              <a:rPr lang="en-US" sz="1200" dirty="0">
                <a:solidFill>
                  <a:schemeClr val="accent2"/>
                </a:solidFill>
              </a:rPr>
              <a:t>Needs assessments </a:t>
            </a:r>
          </a:p>
          <a:p>
            <a:pPr marL="533876" lvl="3" indent="-214313">
              <a:lnSpc>
                <a:spcPct val="100000"/>
              </a:lnSpc>
              <a:spcAft>
                <a:spcPts val="450"/>
              </a:spcAft>
              <a:buFont typeface="Arial"/>
              <a:buChar char="–"/>
            </a:pPr>
            <a:r>
              <a:rPr lang="en-US" sz="1200" dirty="0">
                <a:solidFill>
                  <a:schemeClr val="accent2"/>
                </a:solidFill>
              </a:rPr>
              <a:t>e.g., assessing available resources, infrastructure, engagement, and wellbeing</a:t>
            </a:r>
            <a:endParaRPr lang="en-US" sz="1200" dirty="0">
              <a:solidFill>
                <a:schemeClr val="accent2"/>
              </a:solidFill>
              <a:cs typeface="Arial"/>
            </a:endParaRPr>
          </a:p>
          <a:p>
            <a:pPr>
              <a:lnSpc>
                <a:spcPct val="100000"/>
              </a:lnSpc>
              <a:spcAft>
                <a:spcPts val="450"/>
              </a:spcAft>
            </a:pPr>
            <a:r>
              <a:rPr lang="en-US" sz="1350" dirty="0">
                <a:solidFill>
                  <a:schemeClr val="tx2"/>
                </a:solidFill>
              </a:rPr>
              <a:t>Identifying the gardeners </a:t>
            </a:r>
            <a:endParaRPr lang="en-US" sz="1350" dirty="0">
              <a:solidFill>
                <a:schemeClr val="tx2"/>
              </a:solidFill>
              <a:cs typeface="Arial" panose="020B0604020202020204"/>
            </a:endParaRPr>
          </a:p>
          <a:p>
            <a:pPr marL="350996" lvl="2" indent="-214313">
              <a:lnSpc>
                <a:spcPct val="100000"/>
              </a:lnSpc>
              <a:spcAft>
                <a:spcPts val="450"/>
              </a:spcAft>
              <a:buFont typeface="Arial" panose="05000000000000000000" pitchFamily="2" charset="2"/>
              <a:buChar char="•"/>
            </a:pPr>
            <a:r>
              <a:rPr lang="en-US" sz="1200" dirty="0">
                <a:solidFill>
                  <a:schemeClr val="accent2"/>
                </a:solidFill>
              </a:rPr>
              <a:t> Champions &amp; stakeholders </a:t>
            </a:r>
            <a:endParaRPr lang="en-US" sz="1200" dirty="0">
              <a:solidFill>
                <a:schemeClr val="accent2"/>
              </a:solidFill>
              <a:cs typeface="Arial" panose="020B0604020202020204"/>
            </a:endParaRPr>
          </a:p>
          <a:p>
            <a:pPr>
              <a:lnSpc>
                <a:spcPct val="100000"/>
              </a:lnSpc>
              <a:spcAft>
                <a:spcPts val="450"/>
              </a:spcAft>
            </a:pPr>
            <a:r>
              <a:rPr lang="en-US" sz="1350" dirty="0">
                <a:solidFill>
                  <a:schemeClr val="tx2"/>
                </a:solidFill>
              </a:rPr>
              <a:t>Investing your energy and efforts into building a strong root system first </a:t>
            </a:r>
            <a:endParaRPr lang="en-US" sz="1350" dirty="0">
              <a:solidFill>
                <a:schemeClr val="tx2"/>
              </a:solidFill>
              <a:cs typeface="Arial" panose="020B0604020202020204"/>
            </a:endParaRPr>
          </a:p>
          <a:p>
            <a:pPr marL="350996" lvl="2" indent="-214313">
              <a:lnSpc>
                <a:spcPct val="100000"/>
              </a:lnSpc>
              <a:spcAft>
                <a:spcPts val="450"/>
              </a:spcAft>
              <a:buFont typeface="Arial" panose="05000000000000000000" pitchFamily="2" charset="2"/>
              <a:buChar char="•"/>
            </a:pPr>
            <a:r>
              <a:rPr lang="en-US" sz="1200" dirty="0">
                <a:solidFill>
                  <a:schemeClr val="accent2"/>
                </a:solidFill>
              </a:rPr>
              <a:t>Identifying the right population(s) to start with </a:t>
            </a:r>
            <a:endParaRPr lang="en-US" sz="1200" dirty="0">
              <a:solidFill>
                <a:schemeClr val="accent2"/>
              </a:solidFill>
              <a:cs typeface="Arial" panose="020B0604020202020204"/>
            </a:endParaRPr>
          </a:p>
          <a:p>
            <a:pPr>
              <a:lnSpc>
                <a:spcPct val="100000"/>
              </a:lnSpc>
              <a:spcAft>
                <a:spcPts val="450"/>
              </a:spcAft>
            </a:pPr>
            <a:r>
              <a:rPr lang="en-US" sz="1350" dirty="0">
                <a:solidFill>
                  <a:schemeClr val="tx2"/>
                </a:solidFill>
              </a:rPr>
              <a:t>Preparing your soil with nutrients </a:t>
            </a:r>
            <a:endParaRPr lang="en-US" sz="1350" dirty="0">
              <a:solidFill>
                <a:schemeClr val="tx2"/>
              </a:solidFill>
              <a:cs typeface="Arial" panose="020B0604020202020204"/>
            </a:endParaRPr>
          </a:p>
          <a:p>
            <a:pPr marL="350996" lvl="2" indent="-214313">
              <a:lnSpc>
                <a:spcPct val="100000"/>
              </a:lnSpc>
              <a:spcAft>
                <a:spcPts val="450"/>
              </a:spcAft>
              <a:buFont typeface="Arial" panose="05000000000000000000" pitchFamily="2" charset="2"/>
              <a:buChar char="•"/>
            </a:pPr>
            <a:r>
              <a:rPr lang="en-US" sz="1200" dirty="0">
                <a:solidFill>
                  <a:schemeClr val="accent2"/>
                </a:solidFill>
              </a:rPr>
              <a:t>Educational in–service experiences for all to secure awareness and buy-in</a:t>
            </a:r>
            <a:endParaRPr lang="en-US" sz="1200" dirty="0">
              <a:solidFill>
                <a:schemeClr val="accent2"/>
              </a:solidFill>
              <a:cs typeface="Arial" panose="020B0604020202020204"/>
            </a:endParaRPr>
          </a:p>
          <a:p>
            <a:pPr marL="257175" indent="-257175">
              <a:buFontTx/>
              <a:buAutoNum type="arabicPeriod"/>
            </a:pPr>
            <a:endParaRPr lang="en-US" dirty="0">
              <a:cs typeface="Arial" panose="020B0604020202020204"/>
            </a:endParaRPr>
          </a:p>
        </p:txBody>
      </p:sp>
      <p:sp>
        <p:nvSpPr>
          <p:cNvPr id="3" name="Title 2">
            <a:extLst>
              <a:ext uri="{FF2B5EF4-FFF2-40B4-BE49-F238E27FC236}">
                <a16:creationId xmlns:a16="http://schemas.microsoft.com/office/drawing/2014/main" id="{2F025D9E-E2A5-2646-1CA1-78F522DDD534}"/>
              </a:ext>
            </a:extLst>
          </p:cNvPr>
          <p:cNvSpPr>
            <a:spLocks noGrp="1"/>
          </p:cNvSpPr>
          <p:nvPr>
            <p:ph type="title"/>
          </p:nvPr>
        </p:nvSpPr>
        <p:spPr>
          <a:xfrm>
            <a:off x="216936" y="150326"/>
            <a:ext cx="5307564" cy="423209"/>
          </a:xfrm>
        </p:spPr>
        <p:txBody>
          <a:bodyPr/>
          <a:lstStyle/>
          <a:p>
            <a:r>
              <a:rPr lang="en-US" b="1" dirty="0"/>
              <a:t>Building out the Structure</a:t>
            </a:r>
          </a:p>
        </p:txBody>
      </p:sp>
      <p:graphicFrame>
        <p:nvGraphicFramePr>
          <p:cNvPr id="8" name="Diagram 7">
            <a:extLst>
              <a:ext uri="{FF2B5EF4-FFF2-40B4-BE49-F238E27FC236}">
                <a16:creationId xmlns:a16="http://schemas.microsoft.com/office/drawing/2014/main" id="{FE42D171-9BD6-4616-840F-81AB51A9BA85}"/>
              </a:ext>
            </a:extLst>
          </p:cNvPr>
          <p:cNvGraphicFramePr/>
          <p:nvPr>
            <p:extLst/>
          </p:nvPr>
        </p:nvGraphicFramePr>
        <p:xfrm>
          <a:off x="1127678" y="2849465"/>
          <a:ext cx="5588216" cy="22090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1E5BF5A6-737C-47DC-9F20-A14ED4AA8D57}"/>
              </a:ext>
            </a:extLst>
          </p:cNvPr>
          <p:cNvSpPr txBox="1"/>
          <p:nvPr/>
        </p:nvSpPr>
        <p:spPr>
          <a:xfrm>
            <a:off x="1532179" y="3581233"/>
            <a:ext cx="1425033" cy="553998"/>
          </a:xfrm>
          <a:prstGeom prst="rect">
            <a:avLst/>
          </a:prstGeom>
          <a:noFill/>
        </p:spPr>
        <p:txBody>
          <a:bodyPr wrap="square" lIns="68580" tIns="34290" rIns="68580" bIns="34290" rtlCol="0" anchor="t">
            <a:spAutoFit/>
          </a:bodyPr>
          <a:lstStyle/>
          <a:p>
            <a:pPr defTabSz="685800"/>
            <a:r>
              <a:rPr lang="en-US" sz="1050" dirty="0">
                <a:solidFill>
                  <a:srgbClr val="FFFFFF"/>
                </a:solidFill>
                <a:latin typeface="Arial" panose="020B0604020202020204"/>
              </a:rPr>
              <a:t>Request for Integrative Health support</a:t>
            </a:r>
          </a:p>
        </p:txBody>
      </p:sp>
      <p:sp>
        <p:nvSpPr>
          <p:cNvPr id="11" name="TextBox 10">
            <a:extLst>
              <a:ext uri="{FF2B5EF4-FFF2-40B4-BE49-F238E27FC236}">
                <a16:creationId xmlns:a16="http://schemas.microsoft.com/office/drawing/2014/main" id="{79304F84-60E3-4978-AD20-DD7BA68490A8}"/>
              </a:ext>
            </a:extLst>
          </p:cNvPr>
          <p:cNvSpPr txBox="1"/>
          <p:nvPr/>
        </p:nvSpPr>
        <p:spPr>
          <a:xfrm>
            <a:off x="3381626" y="3579678"/>
            <a:ext cx="1018786" cy="577081"/>
          </a:xfrm>
          <a:prstGeom prst="rect">
            <a:avLst/>
          </a:prstGeom>
          <a:noFill/>
        </p:spPr>
        <p:txBody>
          <a:bodyPr wrap="square" rtlCol="0">
            <a:spAutoFit/>
          </a:bodyPr>
          <a:lstStyle/>
          <a:p>
            <a:pPr defTabSz="685800"/>
            <a:r>
              <a:rPr lang="en-US" sz="1050" dirty="0">
                <a:solidFill>
                  <a:srgbClr val="FFFFFF"/>
                </a:solidFill>
                <a:latin typeface="Arial" panose="020B0604020202020204"/>
              </a:rPr>
              <a:t>Identify target population &amp; Champions</a:t>
            </a:r>
          </a:p>
        </p:txBody>
      </p:sp>
      <p:sp>
        <p:nvSpPr>
          <p:cNvPr id="13" name="TextBox 12">
            <a:extLst>
              <a:ext uri="{FF2B5EF4-FFF2-40B4-BE49-F238E27FC236}">
                <a16:creationId xmlns:a16="http://schemas.microsoft.com/office/drawing/2014/main" id="{8FE842F9-4AB6-4674-8351-C43A633CAF8E}"/>
              </a:ext>
            </a:extLst>
          </p:cNvPr>
          <p:cNvSpPr txBox="1"/>
          <p:nvPr/>
        </p:nvSpPr>
        <p:spPr>
          <a:xfrm>
            <a:off x="5274858" y="3635020"/>
            <a:ext cx="1018786" cy="415498"/>
          </a:xfrm>
          <a:prstGeom prst="rect">
            <a:avLst/>
          </a:prstGeom>
          <a:noFill/>
        </p:spPr>
        <p:txBody>
          <a:bodyPr wrap="square" rtlCol="0">
            <a:spAutoFit/>
          </a:bodyPr>
          <a:lstStyle/>
          <a:p>
            <a:pPr defTabSz="685800"/>
            <a:r>
              <a:rPr lang="en-US" sz="1050" dirty="0">
                <a:solidFill>
                  <a:srgbClr val="FFFFFF"/>
                </a:solidFill>
                <a:latin typeface="Arial" panose="020B0604020202020204"/>
              </a:rPr>
              <a:t>Education &amp; In-service</a:t>
            </a:r>
          </a:p>
        </p:txBody>
      </p:sp>
      <p:pic>
        <p:nvPicPr>
          <p:cNvPr id="22" name="Picture 21" descr="A purple logo with white text&#10;&#10;AI-generated content may be incorrect.">
            <a:extLst>
              <a:ext uri="{FF2B5EF4-FFF2-40B4-BE49-F238E27FC236}">
                <a16:creationId xmlns:a16="http://schemas.microsoft.com/office/drawing/2014/main" id="{2370FEED-6A42-8906-97CE-4EE340D94D2B}"/>
              </a:ext>
            </a:extLst>
          </p:cNvPr>
          <p:cNvPicPr>
            <a:picLocks noChangeAspect="1"/>
          </p:cNvPicPr>
          <p:nvPr/>
        </p:nvPicPr>
        <p:blipFill>
          <a:blip r:embed="rId9"/>
          <a:stretch>
            <a:fillRect/>
          </a:stretch>
        </p:blipFill>
        <p:spPr>
          <a:xfrm>
            <a:off x="73851" y="4456831"/>
            <a:ext cx="964406" cy="492919"/>
          </a:xfrm>
          <a:prstGeom prst="rect">
            <a:avLst/>
          </a:prstGeom>
          <a:ln>
            <a:solidFill>
              <a:schemeClr val="bg1"/>
            </a:solidFill>
          </a:ln>
        </p:spPr>
      </p:pic>
      <p:sp>
        <p:nvSpPr>
          <p:cNvPr id="14" name="Footer Placeholder 8">
            <a:extLst>
              <a:ext uri="{FF2B5EF4-FFF2-40B4-BE49-F238E27FC236}">
                <a16:creationId xmlns:a16="http://schemas.microsoft.com/office/drawing/2014/main" id="{31C2F76E-6FA9-458D-B0D9-0C5C4F2792D6}"/>
              </a:ext>
            </a:extLst>
          </p:cNvPr>
          <p:cNvSpPr txBox="1">
            <a:spLocks/>
          </p:cNvSpPr>
          <p:nvPr/>
        </p:nvSpPr>
        <p:spPr>
          <a:xfrm>
            <a:off x="6563823" y="4941987"/>
            <a:ext cx="2207419" cy="138500"/>
          </a:xfrm>
          <a:prstGeom prst="roundRect">
            <a:avLst>
              <a:gd name="adj" fmla="val 50000"/>
            </a:avLst>
          </a:prstGeom>
          <a:ln>
            <a:solidFill>
              <a:schemeClr val="tx2"/>
            </a:solidFill>
          </a:ln>
        </p:spPr>
        <p:txBody>
          <a:bodyPr vert="horz" lIns="45720" tIns="45720" rIns="91440" bIns="45720" rtlCol="0" anchor="ctr"/>
          <a:lstStyle>
            <a:defPPr>
              <a:defRPr lang="en-US"/>
            </a:defPPr>
            <a:lvl1pPr marL="0" algn="r" defTabSz="457200" rtl="0" eaLnBrk="1" latinLnBrk="0" hangingPunct="1">
              <a:defRPr sz="5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dirty="0">
                <a:solidFill>
                  <a:srgbClr val="580F8B"/>
                </a:solidFill>
                <a:latin typeface="Arial" panose="020B0604020202020204"/>
              </a:rPr>
              <a:t>Dept. of Integrative Health, Lerner Health Promotion</a:t>
            </a:r>
          </a:p>
        </p:txBody>
      </p:sp>
    </p:spTree>
    <p:extLst>
      <p:ext uri="{BB962C8B-B14F-4D97-AF65-F5344CB8AC3E}">
        <p14:creationId xmlns:p14="http://schemas.microsoft.com/office/powerpoint/2010/main" val="3593393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95B6ED-EB79-32F7-2DB4-9ABDABC5A86A}"/>
              </a:ext>
            </a:extLst>
          </p:cNvPr>
          <p:cNvSpPr>
            <a:spLocks noGrp="1"/>
          </p:cNvSpPr>
          <p:nvPr>
            <p:ph type="sldNum" sz="quarter" idx="4"/>
          </p:nvPr>
        </p:nvSpPr>
        <p:spPr>
          <a:xfrm>
            <a:off x="8345304" y="4512953"/>
            <a:ext cx="286597" cy="138499"/>
          </a:xfrm>
        </p:spPr>
        <p:txBody>
          <a:bodyPr/>
          <a:lstStyle/>
          <a:p>
            <a:pPr defTabSz="457189"/>
            <a:fld id="{2441C0E6-2A71-4EB3-9E92-A3D15D26B6CA}" type="slidenum">
              <a:rPr lang="en-US">
                <a:solidFill>
                  <a:srgbClr val="580F8B"/>
                </a:solidFill>
                <a:latin typeface="Arial" panose="020B0604020202020204"/>
              </a:rPr>
              <a:pPr defTabSz="457189"/>
              <a:t>66</a:t>
            </a:fld>
            <a:endParaRPr lang="en-US" dirty="0">
              <a:solidFill>
                <a:srgbClr val="580F8B"/>
              </a:solidFill>
              <a:latin typeface="Arial" panose="020B0604020202020204"/>
            </a:endParaRPr>
          </a:p>
        </p:txBody>
      </p:sp>
      <p:sp>
        <p:nvSpPr>
          <p:cNvPr id="9" name="Content Placeholder 8">
            <a:extLst>
              <a:ext uri="{FF2B5EF4-FFF2-40B4-BE49-F238E27FC236}">
                <a16:creationId xmlns:a16="http://schemas.microsoft.com/office/drawing/2014/main" id="{EFFEE2C8-8710-21E0-7662-C9DE071F9B7A}"/>
              </a:ext>
            </a:extLst>
          </p:cNvPr>
          <p:cNvSpPr>
            <a:spLocks noGrp="1"/>
          </p:cNvSpPr>
          <p:nvPr>
            <p:ph sz="quarter" idx="10"/>
          </p:nvPr>
        </p:nvSpPr>
        <p:spPr>
          <a:xfrm>
            <a:off x="3121817" y="1153470"/>
            <a:ext cx="5500028" cy="3202300"/>
          </a:xfrm>
        </p:spPr>
        <p:txBody>
          <a:bodyPr vert="horz" lIns="0" tIns="0" rIns="0" bIns="0" rtlCol="0" anchor="t">
            <a:noAutofit/>
          </a:bodyPr>
          <a:lstStyle/>
          <a:p>
            <a:pPr marL="393859" lvl="2" indent="-257175">
              <a:buFont typeface="Wingdings" panose="05000000000000000000" pitchFamily="2" charset="2"/>
              <a:buChar char="§"/>
            </a:pPr>
            <a:r>
              <a:rPr lang="en-US" sz="1800" dirty="0">
                <a:solidFill>
                  <a:schemeClr val="tx2"/>
                </a:solidFill>
              </a:rPr>
              <a:t>Human Resources</a:t>
            </a:r>
            <a:endParaRPr lang="en-US">
              <a:solidFill>
                <a:schemeClr val="tx2"/>
              </a:solidFill>
            </a:endParaRPr>
          </a:p>
          <a:p>
            <a:pPr marL="393859" lvl="2" indent="-257175">
              <a:buFont typeface="Wingdings" panose="05000000000000000000" pitchFamily="2" charset="2"/>
              <a:buChar char="§"/>
            </a:pPr>
            <a:r>
              <a:rPr lang="en-US" sz="1800" dirty="0">
                <a:solidFill>
                  <a:schemeClr val="tx2"/>
                </a:solidFill>
              </a:rPr>
              <a:t>Chief Nursing Officer</a:t>
            </a:r>
            <a:endParaRPr lang="en-US" sz="1800">
              <a:solidFill>
                <a:schemeClr val="tx2"/>
              </a:solidFill>
              <a:cs typeface="Arial" panose="020B0604020202020204"/>
            </a:endParaRPr>
          </a:p>
          <a:p>
            <a:pPr marL="393859" lvl="2" indent="-257175">
              <a:buFont typeface="Wingdings" panose="05000000000000000000" pitchFamily="2" charset="2"/>
              <a:buChar char="§"/>
            </a:pPr>
            <a:r>
              <a:rPr lang="en-US" sz="1800" dirty="0">
                <a:solidFill>
                  <a:schemeClr val="tx2"/>
                </a:solidFill>
              </a:rPr>
              <a:t>Nurse Leaders/ Managers</a:t>
            </a:r>
            <a:endParaRPr lang="en-US" sz="1800">
              <a:solidFill>
                <a:schemeClr val="tx2"/>
              </a:solidFill>
              <a:cs typeface="Arial" panose="020B0604020202020204"/>
            </a:endParaRPr>
          </a:p>
          <a:p>
            <a:pPr marL="393859" lvl="2" indent="-257175">
              <a:buFont typeface="Wingdings" panose="05000000000000000000" pitchFamily="2" charset="2"/>
              <a:buChar char="§"/>
            </a:pPr>
            <a:r>
              <a:rPr lang="en-US" sz="1800" dirty="0">
                <a:solidFill>
                  <a:schemeClr val="tx2"/>
                </a:solidFill>
              </a:rPr>
              <a:t>Nurse Manager Assistants, Preceptors</a:t>
            </a:r>
            <a:endParaRPr lang="en-US" sz="1800">
              <a:solidFill>
                <a:schemeClr val="tx2"/>
              </a:solidFill>
              <a:cs typeface="Arial" panose="020B0604020202020204"/>
            </a:endParaRPr>
          </a:p>
          <a:p>
            <a:pPr marL="393859" lvl="2" indent="-257175">
              <a:buFont typeface="Wingdings" panose="05000000000000000000" pitchFamily="2" charset="2"/>
              <a:buChar char="§"/>
            </a:pPr>
            <a:r>
              <a:rPr lang="en-US" sz="1800" dirty="0">
                <a:solidFill>
                  <a:schemeClr val="tx2"/>
                </a:solidFill>
              </a:rPr>
              <a:t>Directors</a:t>
            </a:r>
            <a:endParaRPr lang="en-US" sz="1800">
              <a:solidFill>
                <a:schemeClr val="tx2"/>
              </a:solidFill>
              <a:cs typeface="Arial" panose="020B0604020202020204"/>
            </a:endParaRPr>
          </a:p>
          <a:p>
            <a:pPr marL="393859" lvl="2" indent="-257175">
              <a:buFont typeface="Wingdings" panose="05000000000000000000" pitchFamily="2" charset="2"/>
              <a:buChar char="§"/>
            </a:pPr>
            <a:r>
              <a:rPr lang="en-US" sz="1800" dirty="0">
                <a:solidFill>
                  <a:schemeClr val="tx2"/>
                </a:solidFill>
              </a:rPr>
              <a:t>Former Students</a:t>
            </a:r>
            <a:endParaRPr lang="en-US" sz="1800">
              <a:solidFill>
                <a:schemeClr val="tx2"/>
              </a:solidFill>
              <a:cs typeface="Arial" panose="020B0604020202020204"/>
            </a:endParaRPr>
          </a:p>
          <a:p>
            <a:pPr marL="393859" lvl="2" indent="-257175">
              <a:buFont typeface="Wingdings" panose="05000000000000000000" pitchFamily="2" charset="2"/>
              <a:buChar char="§"/>
            </a:pPr>
            <a:r>
              <a:rPr lang="en-US" sz="1800" dirty="0">
                <a:solidFill>
                  <a:schemeClr val="tx2"/>
                </a:solidFill>
              </a:rPr>
              <a:t>Spiritual &amp; Pastoral Care</a:t>
            </a:r>
            <a:endParaRPr lang="en-US" sz="1800">
              <a:solidFill>
                <a:schemeClr val="tx2"/>
              </a:solidFill>
              <a:cs typeface="Arial" panose="020B0604020202020204"/>
            </a:endParaRPr>
          </a:p>
          <a:p>
            <a:pPr marL="393859" lvl="2" indent="-257175">
              <a:buFont typeface="Wingdings" panose="05000000000000000000" pitchFamily="2" charset="2"/>
              <a:buChar char="§"/>
            </a:pPr>
            <a:r>
              <a:rPr lang="en-US" sz="1800" dirty="0">
                <a:solidFill>
                  <a:schemeClr val="tx2"/>
                </a:solidFill>
              </a:rPr>
              <a:t>Managers of Volunteer Departments</a:t>
            </a:r>
            <a:endParaRPr lang="en-US" sz="1800">
              <a:solidFill>
                <a:schemeClr val="tx2"/>
              </a:solidFill>
              <a:cs typeface="Arial" panose="020B0604020202020204"/>
            </a:endParaRPr>
          </a:p>
          <a:p>
            <a:pPr marL="136684" lvl="2" indent="0">
              <a:buNone/>
            </a:pPr>
            <a:endParaRPr lang="en-US" sz="1800" b="1" dirty="0">
              <a:solidFill>
                <a:schemeClr val="tx2"/>
              </a:solidFill>
              <a:cs typeface="Arial" panose="020B0604020202020204"/>
            </a:endParaRPr>
          </a:p>
          <a:p>
            <a:pPr marL="136684" lvl="2" indent="0">
              <a:buNone/>
            </a:pPr>
            <a:endParaRPr lang="en-US" sz="1800" dirty="0">
              <a:solidFill>
                <a:schemeClr val="tx2"/>
              </a:solidFill>
              <a:cs typeface="Arial" panose="020B0604020202020204"/>
            </a:endParaRPr>
          </a:p>
          <a:p>
            <a:endParaRPr lang="en-US" b="0" dirty="0"/>
          </a:p>
          <a:p>
            <a:endParaRPr lang="en-US" dirty="0"/>
          </a:p>
        </p:txBody>
      </p:sp>
      <p:sp>
        <p:nvSpPr>
          <p:cNvPr id="4" name="Title 3">
            <a:extLst>
              <a:ext uri="{FF2B5EF4-FFF2-40B4-BE49-F238E27FC236}">
                <a16:creationId xmlns:a16="http://schemas.microsoft.com/office/drawing/2014/main" id="{FB52B7D6-D0F6-B395-CB9C-6CB7E009C4E7}"/>
              </a:ext>
            </a:extLst>
          </p:cNvPr>
          <p:cNvSpPr>
            <a:spLocks noGrp="1"/>
          </p:cNvSpPr>
          <p:nvPr>
            <p:ph type="title"/>
          </p:nvPr>
        </p:nvSpPr>
        <p:spPr>
          <a:xfrm>
            <a:off x="287359" y="222488"/>
            <a:ext cx="8431190" cy="773799"/>
          </a:xfrm>
        </p:spPr>
        <p:txBody>
          <a:bodyPr/>
          <a:lstStyle/>
          <a:p>
            <a:r>
              <a:rPr lang="en-US" sz="2100" b="1" dirty="0"/>
              <a:t>Creating Cultures of Wellness through Organic Partnerships</a:t>
            </a:r>
          </a:p>
        </p:txBody>
      </p:sp>
      <p:pic>
        <p:nvPicPr>
          <p:cNvPr id="3074" name="Picture 2" descr="284d8e79-f595-4b68-9ad9-3c52ce152b51@namprd18">
            <a:extLst>
              <a:ext uri="{FF2B5EF4-FFF2-40B4-BE49-F238E27FC236}">
                <a16:creationId xmlns:a16="http://schemas.microsoft.com/office/drawing/2014/main" id="{839BC02B-C58B-4D9D-ABB6-4FAD8AEC1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55" y="815536"/>
            <a:ext cx="2432183" cy="3244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17859095-4B83-4F1A-B030-1E425E3502F8}"/>
              </a:ext>
            </a:extLst>
          </p:cNvPr>
          <p:cNvSpPr txBox="1">
            <a:spLocks/>
          </p:cNvSpPr>
          <p:nvPr/>
        </p:nvSpPr>
        <p:spPr>
          <a:xfrm>
            <a:off x="6563823" y="4941987"/>
            <a:ext cx="2207419" cy="138500"/>
          </a:xfrm>
          <a:prstGeom prst="roundRect">
            <a:avLst>
              <a:gd name="adj" fmla="val 50000"/>
            </a:avLst>
          </a:prstGeom>
          <a:ln>
            <a:solidFill>
              <a:schemeClr val="tx2"/>
            </a:solidFill>
          </a:ln>
        </p:spPr>
        <p:txBody>
          <a:bodyPr vert="horz" lIns="45720" tIns="45720" rIns="91440" bIns="45720" rtlCol="0" anchor="ctr"/>
          <a:lstStyle>
            <a:defPPr>
              <a:defRPr lang="en-US"/>
            </a:defPPr>
            <a:lvl1pPr marL="0" algn="r" defTabSz="457200" rtl="0" eaLnBrk="1" latinLnBrk="0" hangingPunct="1">
              <a:defRPr sz="5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dirty="0">
                <a:solidFill>
                  <a:srgbClr val="580F8B"/>
                </a:solidFill>
                <a:latin typeface="Arial" panose="020B0604020202020204"/>
              </a:rPr>
              <a:t>Dept. of Integrative Health, Lerner Health Promotion</a:t>
            </a:r>
          </a:p>
        </p:txBody>
      </p:sp>
    </p:spTree>
    <p:extLst>
      <p:ext uri="{BB962C8B-B14F-4D97-AF65-F5344CB8AC3E}">
        <p14:creationId xmlns:p14="http://schemas.microsoft.com/office/powerpoint/2010/main" val="2304035724"/>
      </p:ext>
    </p:extLst>
  </p:cSld>
  <p:clrMapOvr>
    <a:masterClrMapping/>
  </p:clrMapOvr>
  <p:extLst mod="1">
    <p:ext uri="{6950BFC3-D8DA-4A85-94F7-54DA5524770B}">
      <p188:commentRel xmlns="" xmlns:p188="http://schemas.microsoft.com/office/powerpoint/2018/8/main" r:id="rId4"/>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076B06-5D7F-4CC2-A6D7-2257C981F6BC}"/>
              </a:ext>
            </a:extLst>
          </p:cNvPr>
          <p:cNvSpPr>
            <a:spLocks noGrp="1"/>
          </p:cNvSpPr>
          <p:nvPr>
            <p:ph type="sldNum" sz="quarter" idx="4"/>
          </p:nvPr>
        </p:nvSpPr>
        <p:spPr/>
        <p:txBody>
          <a:bodyPr/>
          <a:lstStyle/>
          <a:p>
            <a:pPr defTabSz="685800"/>
            <a:fld id="{2441C0E6-2A71-4EB3-9E92-A3D15D26B6CA}" type="slidenum">
              <a:rPr lang="en-US">
                <a:solidFill>
                  <a:srgbClr val="580F8B"/>
                </a:solidFill>
                <a:latin typeface="Arial" panose="020B0604020202020204"/>
              </a:rPr>
              <a:pPr defTabSz="685800"/>
              <a:t>67</a:t>
            </a:fld>
            <a:endParaRPr lang="en-US" dirty="0">
              <a:solidFill>
                <a:srgbClr val="580F8B"/>
              </a:solidFill>
              <a:latin typeface="Arial" panose="020B0604020202020204"/>
            </a:endParaRPr>
          </a:p>
        </p:txBody>
      </p:sp>
      <p:sp>
        <p:nvSpPr>
          <p:cNvPr id="4" name="Content Placeholder 3">
            <a:extLst>
              <a:ext uri="{FF2B5EF4-FFF2-40B4-BE49-F238E27FC236}">
                <a16:creationId xmlns:a16="http://schemas.microsoft.com/office/drawing/2014/main" id="{600FD431-CB28-43BB-8A06-BB1F3EEFC151}"/>
              </a:ext>
            </a:extLst>
          </p:cNvPr>
          <p:cNvSpPr>
            <a:spLocks noGrp="1"/>
          </p:cNvSpPr>
          <p:nvPr>
            <p:ph sz="quarter" idx="10"/>
          </p:nvPr>
        </p:nvSpPr>
        <p:spPr>
          <a:xfrm>
            <a:off x="1006772" y="738773"/>
            <a:ext cx="4766339" cy="2651760"/>
          </a:xfrm>
        </p:spPr>
        <p:txBody>
          <a:bodyPr vert="horz" lIns="0" tIns="0" rIns="0" bIns="0" rtlCol="0" anchor="t">
            <a:noAutofit/>
          </a:bodyPr>
          <a:lstStyle/>
          <a:p>
            <a:r>
              <a:rPr lang="en-US" sz="1200" dirty="0">
                <a:solidFill>
                  <a:schemeClr val="tx2"/>
                </a:solidFill>
              </a:rPr>
              <a:t>Professionalizing Self-Care</a:t>
            </a:r>
            <a:endParaRPr lang="en-US" sz="1200" dirty="0">
              <a:solidFill>
                <a:schemeClr val="tx2"/>
              </a:solidFill>
              <a:cs typeface="Arial"/>
            </a:endParaRPr>
          </a:p>
          <a:p>
            <a:pPr marL="533872" lvl="3" indent="-214313">
              <a:buFont typeface="Courier New" panose="02070309020205020404" pitchFamily="49" charset="0"/>
              <a:buChar char="o"/>
            </a:pPr>
            <a:r>
              <a:rPr lang="en-US" sz="1050" dirty="0">
                <a:solidFill>
                  <a:schemeClr val="tx2"/>
                </a:solidFill>
                <a:cs typeface="Arial" panose="020B0604020202020204"/>
              </a:rPr>
              <a:t>A4 Project Scope </a:t>
            </a:r>
          </a:p>
          <a:p>
            <a:pPr>
              <a:lnSpc>
                <a:spcPct val="100000"/>
              </a:lnSpc>
              <a:spcAft>
                <a:spcPts val="450"/>
              </a:spcAft>
            </a:pPr>
            <a:r>
              <a:rPr lang="en-US" sz="1200" dirty="0">
                <a:solidFill>
                  <a:schemeClr val="tx2"/>
                </a:solidFill>
              </a:rPr>
              <a:t>In-depth trainings </a:t>
            </a:r>
            <a:endParaRPr lang="en-US" sz="1200" dirty="0">
              <a:solidFill>
                <a:schemeClr val="tx2"/>
              </a:solidFill>
              <a:cs typeface="Arial"/>
            </a:endParaRPr>
          </a:p>
          <a:p>
            <a:pPr marL="533872" lvl="3" indent="-214313">
              <a:lnSpc>
                <a:spcPct val="100000"/>
              </a:lnSpc>
              <a:spcAft>
                <a:spcPts val="450"/>
              </a:spcAft>
              <a:buFont typeface="Courier New" panose="02070309020205020404" pitchFamily="49" charset="0"/>
              <a:buChar char="o"/>
            </a:pPr>
            <a:r>
              <a:rPr lang="en-US" sz="1050" dirty="0">
                <a:solidFill>
                  <a:schemeClr val="tx2"/>
                </a:solidFill>
              </a:rPr>
              <a:t>Detailed toolkits </a:t>
            </a:r>
            <a:endParaRPr lang="en-US" sz="1050" dirty="0">
              <a:solidFill>
                <a:schemeClr val="tx2"/>
              </a:solidFill>
              <a:cs typeface="Arial"/>
            </a:endParaRPr>
          </a:p>
          <a:p>
            <a:pPr marL="533872" lvl="3" indent="-214313">
              <a:lnSpc>
                <a:spcPct val="100000"/>
              </a:lnSpc>
              <a:spcAft>
                <a:spcPts val="450"/>
              </a:spcAft>
              <a:buFont typeface="Courier New" panose="02070309020205020404" pitchFamily="49" charset="0"/>
              <a:buChar char="o"/>
            </a:pPr>
            <a:r>
              <a:rPr lang="en-US" sz="1050" dirty="0">
                <a:solidFill>
                  <a:schemeClr val="tx2"/>
                </a:solidFill>
              </a:rPr>
              <a:t>Instructional videos</a:t>
            </a:r>
            <a:endParaRPr lang="en-US" sz="1050" dirty="0">
              <a:solidFill>
                <a:schemeClr val="tx2"/>
              </a:solidFill>
              <a:cs typeface="Arial"/>
            </a:endParaRPr>
          </a:p>
          <a:p>
            <a:pPr marL="533872" lvl="3" indent="-214313">
              <a:lnSpc>
                <a:spcPct val="100000"/>
              </a:lnSpc>
              <a:spcAft>
                <a:spcPts val="450"/>
              </a:spcAft>
              <a:buFont typeface="Courier New" panose="02070309020205020404" pitchFamily="49" charset="0"/>
              <a:buChar char="o"/>
            </a:pPr>
            <a:r>
              <a:rPr lang="en-US" sz="1050" dirty="0">
                <a:solidFill>
                  <a:schemeClr val="tx2"/>
                </a:solidFill>
              </a:rPr>
              <a:t>Handouts with scripts</a:t>
            </a:r>
            <a:endParaRPr lang="en-US" sz="1350" dirty="0">
              <a:solidFill>
                <a:srgbClr val="FF0000"/>
              </a:solidFill>
              <a:cs typeface="Arial" panose="020B0604020202020204"/>
            </a:endParaRPr>
          </a:p>
          <a:p>
            <a:pPr>
              <a:lnSpc>
                <a:spcPct val="100000"/>
              </a:lnSpc>
              <a:spcAft>
                <a:spcPts val="450"/>
              </a:spcAft>
            </a:pPr>
            <a:r>
              <a:rPr lang="en-US" sz="1200" dirty="0">
                <a:solidFill>
                  <a:schemeClr val="tx2"/>
                </a:solidFill>
              </a:rPr>
              <a:t>Keep Showing Up!</a:t>
            </a:r>
            <a:endParaRPr lang="en-US" sz="1200" dirty="0">
              <a:solidFill>
                <a:schemeClr val="tx2"/>
              </a:solidFill>
              <a:cs typeface="Arial"/>
            </a:endParaRPr>
          </a:p>
          <a:p>
            <a:pPr marL="533872" lvl="3" indent="-214313">
              <a:lnSpc>
                <a:spcPct val="100000"/>
              </a:lnSpc>
              <a:spcAft>
                <a:spcPts val="450"/>
              </a:spcAft>
              <a:buFont typeface="Courier New" panose="02070309020205020404" pitchFamily="49" charset="0"/>
              <a:buChar char="o"/>
            </a:pPr>
            <a:r>
              <a:rPr lang="en-US" sz="1050" dirty="0">
                <a:solidFill>
                  <a:schemeClr val="tx2"/>
                </a:solidFill>
                <a:cs typeface="Arial" panose="020B0604020202020204"/>
              </a:rPr>
              <a:t>Accessibility and trust-building</a:t>
            </a:r>
          </a:p>
          <a:p>
            <a:pPr>
              <a:lnSpc>
                <a:spcPct val="100000"/>
              </a:lnSpc>
              <a:spcAft>
                <a:spcPts val="450"/>
              </a:spcAft>
            </a:pPr>
            <a:r>
              <a:rPr lang="en-US" sz="1200" dirty="0">
                <a:solidFill>
                  <a:schemeClr val="tx2"/>
                </a:solidFill>
              </a:rPr>
              <a:t>Wellness Day for EVERYONE</a:t>
            </a:r>
            <a:endParaRPr lang="en-US" sz="1200" dirty="0">
              <a:solidFill>
                <a:schemeClr val="tx2"/>
              </a:solidFill>
              <a:cs typeface="Arial"/>
            </a:endParaRPr>
          </a:p>
          <a:p>
            <a:pPr marL="533872" lvl="3" indent="-214313">
              <a:lnSpc>
                <a:spcPct val="100000"/>
              </a:lnSpc>
              <a:spcAft>
                <a:spcPts val="450"/>
              </a:spcAft>
              <a:buFont typeface="Courier New" panose="02070309020205020404" pitchFamily="49" charset="0"/>
              <a:buChar char="o"/>
            </a:pPr>
            <a:r>
              <a:rPr lang="en-US" sz="1050" dirty="0">
                <a:solidFill>
                  <a:schemeClr val="tx2"/>
                </a:solidFill>
                <a:cs typeface="Arial" panose="020B0604020202020204"/>
              </a:rPr>
              <a:t>Socializing the concept, getting first-hand experiences, answering questions</a:t>
            </a:r>
          </a:p>
          <a:p>
            <a:pPr>
              <a:lnSpc>
                <a:spcPct val="100000"/>
              </a:lnSpc>
              <a:spcAft>
                <a:spcPts val="450"/>
              </a:spcAft>
            </a:pPr>
            <a:r>
              <a:rPr lang="en-US" sz="1200" dirty="0">
                <a:solidFill>
                  <a:schemeClr val="tx2"/>
                </a:solidFill>
              </a:rPr>
              <a:t>Leaders Stay in the Room</a:t>
            </a:r>
            <a:endParaRPr lang="en-US" sz="1200" dirty="0">
              <a:solidFill>
                <a:schemeClr val="tx2"/>
              </a:solidFill>
              <a:cs typeface="Arial"/>
            </a:endParaRPr>
          </a:p>
          <a:p>
            <a:pPr marL="533872" lvl="3" indent="-214313">
              <a:lnSpc>
                <a:spcPct val="100000"/>
              </a:lnSpc>
              <a:spcAft>
                <a:spcPts val="450"/>
              </a:spcAft>
              <a:buFont typeface="Courier New" panose="02070309020205020404" pitchFamily="49" charset="0"/>
              <a:buChar char="o"/>
            </a:pPr>
            <a:r>
              <a:rPr lang="en-US" sz="1050" dirty="0">
                <a:solidFill>
                  <a:schemeClr val="tx2"/>
                </a:solidFill>
                <a:cs typeface="Arial"/>
              </a:rPr>
              <a:t>Engage and demonstrate leadership's support</a:t>
            </a:r>
          </a:p>
          <a:p>
            <a:pPr>
              <a:lnSpc>
                <a:spcPct val="100000"/>
              </a:lnSpc>
              <a:spcAft>
                <a:spcPts val="450"/>
              </a:spcAft>
            </a:pPr>
            <a:r>
              <a:rPr lang="en-US" sz="1200" dirty="0">
                <a:solidFill>
                  <a:schemeClr val="tx2"/>
                </a:solidFill>
              </a:rPr>
              <a:t>Normalizing Wellness</a:t>
            </a:r>
            <a:endParaRPr lang="en-US" sz="1200" dirty="0">
              <a:solidFill>
                <a:schemeClr val="tx2"/>
              </a:solidFill>
              <a:cs typeface="Arial"/>
            </a:endParaRPr>
          </a:p>
          <a:p>
            <a:pPr marL="533872" lvl="3" indent="-214313">
              <a:lnSpc>
                <a:spcPct val="100000"/>
              </a:lnSpc>
              <a:spcAft>
                <a:spcPts val="450"/>
              </a:spcAft>
              <a:buFont typeface="Courier New" panose="02070309020205020404" pitchFamily="49" charset="0"/>
              <a:buChar char="o"/>
            </a:pPr>
            <a:r>
              <a:rPr lang="en-US" sz="1050" dirty="0">
                <a:solidFill>
                  <a:schemeClr val="tx2"/>
                </a:solidFill>
                <a:cs typeface="Arial" panose="020B0604020202020204"/>
              </a:rPr>
              <a:t>360-degree support for nurturing self-care</a:t>
            </a:r>
          </a:p>
          <a:p>
            <a:pPr>
              <a:lnSpc>
                <a:spcPct val="100000"/>
              </a:lnSpc>
              <a:spcAft>
                <a:spcPts val="450"/>
              </a:spcAft>
            </a:pPr>
            <a:r>
              <a:rPr lang="en-US" sz="1200" dirty="0">
                <a:solidFill>
                  <a:schemeClr val="tx2"/>
                </a:solidFill>
              </a:rPr>
              <a:t>Tracking Progress</a:t>
            </a:r>
            <a:endParaRPr lang="en-US" sz="1200" dirty="0">
              <a:solidFill>
                <a:schemeClr val="tx2"/>
              </a:solidFill>
              <a:cs typeface="Arial"/>
            </a:endParaRPr>
          </a:p>
          <a:p>
            <a:pPr marL="533872" lvl="3" indent="-214313">
              <a:lnSpc>
                <a:spcPct val="100000"/>
              </a:lnSpc>
              <a:spcAft>
                <a:spcPts val="450"/>
              </a:spcAft>
              <a:buFont typeface="Courier New" panose="02070309020205020404" pitchFamily="49" charset="0"/>
              <a:buChar char="o"/>
            </a:pPr>
            <a:r>
              <a:rPr lang="en-US" sz="1050" dirty="0">
                <a:solidFill>
                  <a:schemeClr val="tx2"/>
                </a:solidFill>
                <a:cs typeface="Arial"/>
              </a:rPr>
              <a:t>Follow reach and impact of respective programming</a:t>
            </a:r>
          </a:p>
          <a:p>
            <a:pPr>
              <a:lnSpc>
                <a:spcPct val="100000"/>
              </a:lnSpc>
              <a:spcAft>
                <a:spcPts val="450"/>
              </a:spcAft>
            </a:pPr>
            <a:endParaRPr lang="en-US" sz="1350" dirty="0">
              <a:solidFill>
                <a:schemeClr val="tx2"/>
              </a:solidFill>
              <a:cs typeface="Arial"/>
            </a:endParaRPr>
          </a:p>
          <a:p>
            <a:pPr>
              <a:lnSpc>
                <a:spcPct val="100000"/>
              </a:lnSpc>
              <a:spcAft>
                <a:spcPts val="450"/>
              </a:spcAft>
            </a:pPr>
            <a:endParaRPr lang="en-US" b="0" dirty="0">
              <a:solidFill>
                <a:schemeClr val="tx2"/>
              </a:solidFill>
            </a:endParaRPr>
          </a:p>
          <a:p>
            <a:pPr marL="257175" indent="-257175">
              <a:buFont typeface="Arial" panose="020B0604020202020204" pitchFamily="34" charset="0"/>
              <a:buChar char="•"/>
            </a:pPr>
            <a:endParaRPr lang="en-US" b="0" dirty="0">
              <a:solidFill>
                <a:schemeClr val="tx2"/>
              </a:solidFill>
              <a:cs typeface="Arial" panose="020B0604020202020204"/>
            </a:endParaRPr>
          </a:p>
          <a:p>
            <a:pPr marL="257175" indent="-257175">
              <a:buChar char="•"/>
            </a:pPr>
            <a:endParaRPr lang="en-US" dirty="0">
              <a:solidFill>
                <a:srgbClr val="580F8B"/>
              </a:solidFill>
              <a:cs typeface="Arial" panose="020B0604020202020204"/>
            </a:endParaRPr>
          </a:p>
          <a:p>
            <a:endParaRPr lang="en-US" dirty="0">
              <a:cs typeface="Arial" panose="020B0604020202020204"/>
            </a:endParaRPr>
          </a:p>
        </p:txBody>
      </p:sp>
      <p:sp>
        <p:nvSpPr>
          <p:cNvPr id="5" name="Title 4">
            <a:extLst>
              <a:ext uri="{FF2B5EF4-FFF2-40B4-BE49-F238E27FC236}">
                <a16:creationId xmlns:a16="http://schemas.microsoft.com/office/drawing/2014/main" id="{EDE9D00E-5246-4651-9DDF-2E6C26DFF27B}"/>
              </a:ext>
            </a:extLst>
          </p:cNvPr>
          <p:cNvSpPr>
            <a:spLocks noGrp="1"/>
          </p:cNvSpPr>
          <p:nvPr>
            <p:ph type="title"/>
          </p:nvPr>
        </p:nvSpPr>
        <p:spPr>
          <a:xfrm>
            <a:off x="190150" y="211188"/>
            <a:ext cx="7274033" cy="450617"/>
          </a:xfrm>
        </p:spPr>
        <p:txBody>
          <a:bodyPr/>
          <a:lstStyle/>
          <a:p>
            <a:r>
              <a:rPr lang="en-US" b="1" dirty="0"/>
              <a:t>Keys to Helping the Gardeners Grow</a:t>
            </a:r>
          </a:p>
        </p:txBody>
      </p:sp>
      <p:pic>
        <p:nvPicPr>
          <p:cNvPr id="3" name="Picture 2">
            <a:extLst>
              <a:ext uri="{FF2B5EF4-FFF2-40B4-BE49-F238E27FC236}">
                <a16:creationId xmlns:a16="http://schemas.microsoft.com/office/drawing/2014/main" id="{F3DE1C3D-BE28-4A9B-9DEC-4192964D2F42}"/>
              </a:ext>
            </a:extLst>
          </p:cNvPr>
          <p:cNvPicPr>
            <a:picLocks noChangeAspect="1"/>
          </p:cNvPicPr>
          <p:nvPr/>
        </p:nvPicPr>
        <p:blipFill>
          <a:blip r:embed="rId3"/>
          <a:stretch>
            <a:fillRect/>
          </a:stretch>
        </p:blipFill>
        <p:spPr>
          <a:xfrm>
            <a:off x="5869407" y="1058662"/>
            <a:ext cx="2135942" cy="2901656"/>
          </a:xfrm>
          <a:prstGeom prst="rect">
            <a:avLst/>
          </a:prstGeom>
          <a:ln>
            <a:noFill/>
          </a:ln>
          <a:effectLst>
            <a:outerShdw blurRad="292100" dist="139700" dir="2700000" algn="tl" rotWithShape="0">
              <a:srgbClr val="333333">
                <a:alpha val="65000"/>
              </a:srgbClr>
            </a:outerShdw>
          </a:effectLst>
        </p:spPr>
      </p:pic>
      <p:sp>
        <p:nvSpPr>
          <p:cNvPr id="10" name="Footer Placeholder 8">
            <a:extLst>
              <a:ext uri="{FF2B5EF4-FFF2-40B4-BE49-F238E27FC236}">
                <a16:creationId xmlns:a16="http://schemas.microsoft.com/office/drawing/2014/main" id="{BA2832C4-E6AC-4C99-BFE9-3825A36559F3}"/>
              </a:ext>
            </a:extLst>
          </p:cNvPr>
          <p:cNvSpPr txBox="1">
            <a:spLocks/>
          </p:cNvSpPr>
          <p:nvPr/>
        </p:nvSpPr>
        <p:spPr>
          <a:xfrm>
            <a:off x="6563823" y="4941987"/>
            <a:ext cx="2207419" cy="138500"/>
          </a:xfrm>
          <a:prstGeom prst="roundRect">
            <a:avLst>
              <a:gd name="adj" fmla="val 50000"/>
            </a:avLst>
          </a:prstGeom>
          <a:ln>
            <a:solidFill>
              <a:schemeClr val="tx2"/>
            </a:solidFill>
          </a:ln>
        </p:spPr>
        <p:txBody>
          <a:bodyPr vert="horz" lIns="45720" tIns="45720" rIns="91440" bIns="45720" rtlCol="0" anchor="ctr"/>
          <a:lstStyle>
            <a:defPPr>
              <a:defRPr lang="en-US"/>
            </a:defPPr>
            <a:lvl1pPr marL="0" algn="r" defTabSz="457200" rtl="0" eaLnBrk="1" latinLnBrk="0" hangingPunct="1">
              <a:defRPr sz="5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dirty="0">
                <a:solidFill>
                  <a:srgbClr val="580F8B"/>
                </a:solidFill>
                <a:latin typeface="Arial" panose="020B0604020202020204"/>
              </a:rPr>
              <a:t>Dept. of Integrative Health, Lerner Health Promotion</a:t>
            </a:r>
          </a:p>
        </p:txBody>
      </p:sp>
    </p:spTree>
    <p:extLst>
      <p:ext uri="{BB962C8B-B14F-4D97-AF65-F5344CB8AC3E}">
        <p14:creationId xmlns:p14="http://schemas.microsoft.com/office/powerpoint/2010/main" val="1874002517"/>
      </p:ext>
    </p:extLst>
  </p:cSld>
  <p:clrMapOvr>
    <a:masterClrMapping/>
  </p:clrMapOvr>
  <p:extLst mod="1">
    <p:ext uri="{6950BFC3-D8DA-4A85-94F7-54DA5524770B}">
      <p188:commentRel xmlns="" xmlns:p188="http://schemas.microsoft.com/office/powerpoint/2018/8/main" r:id="rId4"/>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D6305-21EA-118A-39B4-C7543FB6ACE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89FFF9-9DCE-3FF4-D04F-07882A899BAC}"/>
              </a:ext>
            </a:extLst>
          </p:cNvPr>
          <p:cNvSpPr>
            <a:spLocks noGrp="1"/>
          </p:cNvSpPr>
          <p:nvPr>
            <p:ph type="sldNum" sz="quarter" idx="4"/>
          </p:nvPr>
        </p:nvSpPr>
        <p:spPr/>
        <p:txBody>
          <a:bodyPr/>
          <a:lstStyle/>
          <a:p>
            <a:pPr defTabSz="685800"/>
            <a:fld id="{2441C0E6-2A71-4EB3-9E92-A3D15D26B6CA}" type="slidenum">
              <a:rPr lang="en-US">
                <a:solidFill>
                  <a:srgbClr val="580F8B"/>
                </a:solidFill>
                <a:latin typeface="Arial" panose="020B0604020202020204"/>
              </a:rPr>
              <a:pPr defTabSz="685800"/>
              <a:t>68</a:t>
            </a:fld>
            <a:endParaRPr lang="en-US" dirty="0">
              <a:solidFill>
                <a:srgbClr val="580F8B"/>
              </a:solidFill>
              <a:latin typeface="Arial" panose="020B0604020202020204"/>
            </a:endParaRPr>
          </a:p>
        </p:txBody>
      </p:sp>
      <p:sp>
        <p:nvSpPr>
          <p:cNvPr id="4" name="Content Placeholder 3">
            <a:extLst>
              <a:ext uri="{FF2B5EF4-FFF2-40B4-BE49-F238E27FC236}">
                <a16:creationId xmlns:a16="http://schemas.microsoft.com/office/drawing/2014/main" id="{2BD6E420-9B49-55C3-0A6E-93823E980010}"/>
              </a:ext>
            </a:extLst>
          </p:cNvPr>
          <p:cNvSpPr>
            <a:spLocks noGrp="1"/>
          </p:cNvSpPr>
          <p:nvPr>
            <p:ph sz="quarter" idx="10"/>
          </p:nvPr>
        </p:nvSpPr>
        <p:spPr>
          <a:xfrm>
            <a:off x="3462292" y="752684"/>
            <a:ext cx="5352152" cy="3198120"/>
          </a:xfrm>
        </p:spPr>
        <p:txBody>
          <a:bodyPr vert="horz" lIns="0" tIns="0" rIns="0" bIns="0" rtlCol="0" anchor="t">
            <a:noAutofit/>
          </a:bodyPr>
          <a:lstStyle/>
          <a:p>
            <a:r>
              <a:rPr lang="en-US" sz="1350" dirty="0">
                <a:solidFill>
                  <a:schemeClr val="tx2"/>
                </a:solidFill>
              </a:rPr>
              <a:t>   Programming can be iterative </a:t>
            </a:r>
            <a:endParaRPr lang="en-US" sz="1350" dirty="0">
              <a:solidFill>
                <a:schemeClr val="tx2"/>
              </a:solidFill>
              <a:cs typeface="Arial"/>
            </a:endParaRPr>
          </a:p>
          <a:p>
            <a:pPr marL="393859" lvl="2" indent="-257175">
              <a:buFont typeface="Wingdings" panose="020B0604020202020204" pitchFamily="34" charset="0"/>
              <a:buChar char="§"/>
            </a:pPr>
            <a:r>
              <a:rPr lang="en-US" sz="1200" dirty="0">
                <a:solidFill>
                  <a:schemeClr val="tx2"/>
                </a:solidFill>
              </a:rPr>
              <a:t>Polling staff and taking feedback to heart re: obstacles to engaging with programming (e.g., night-shift staff access)</a:t>
            </a:r>
            <a:endParaRPr lang="en-US" sz="1200" dirty="0">
              <a:solidFill>
                <a:schemeClr val="tx2"/>
              </a:solidFill>
              <a:cs typeface="Arial"/>
            </a:endParaRPr>
          </a:p>
          <a:p>
            <a:pPr marL="393859" lvl="2" indent="-257175">
              <a:buFont typeface="Wingdings" panose="020B0604020202020204" pitchFamily="34" charset="0"/>
              <a:buChar char="§"/>
            </a:pPr>
            <a:endParaRPr lang="en-US" sz="1350" b="1" dirty="0">
              <a:solidFill>
                <a:schemeClr val="tx2"/>
              </a:solidFill>
              <a:cs typeface="Arial"/>
            </a:endParaRPr>
          </a:p>
          <a:p>
            <a:pPr marL="136684" lvl="2" indent="0">
              <a:buNone/>
            </a:pPr>
            <a:r>
              <a:rPr lang="en-US" sz="1350" b="1" dirty="0">
                <a:solidFill>
                  <a:schemeClr val="tx2"/>
                </a:solidFill>
                <a:cs typeface="Arial"/>
              </a:rPr>
              <a:t>Consider the most fertile soil to plant in first</a:t>
            </a:r>
          </a:p>
          <a:p>
            <a:pPr marL="350996" lvl="2" indent="-214313">
              <a:buFont typeface="Wingdings" panose="05000000000000000000" pitchFamily="2" charset="2"/>
              <a:buChar char="§"/>
            </a:pPr>
            <a:r>
              <a:rPr lang="en-US" sz="1200" dirty="0">
                <a:solidFill>
                  <a:srgbClr val="580F8B"/>
                </a:solidFill>
                <a:cs typeface="Arial"/>
              </a:rPr>
              <a:t>Early adopters </a:t>
            </a:r>
          </a:p>
          <a:p>
            <a:pPr marL="350996" lvl="2" indent="-214313">
              <a:buFont typeface="Wingdings" panose="05000000000000000000" pitchFamily="2" charset="2"/>
              <a:buChar char="§"/>
            </a:pPr>
            <a:r>
              <a:rPr lang="en-US" sz="1200" dirty="0">
                <a:solidFill>
                  <a:srgbClr val="580F8B"/>
                </a:solidFill>
                <a:cs typeface="Arial"/>
              </a:rPr>
              <a:t>Former Students/Trainee’s</a:t>
            </a:r>
          </a:p>
          <a:p>
            <a:pPr marL="350996" lvl="2" indent="-214313">
              <a:buFont typeface="Wingdings" panose="05000000000000000000" pitchFamily="2" charset="2"/>
              <a:buChar char="§"/>
            </a:pPr>
            <a:r>
              <a:rPr lang="en-US" sz="1200" dirty="0">
                <a:solidFill>
                  <a:srgbClr val="580F8B"/>
                </a:solidFill>
                <a:cs typeface="Arial"/>
              </a:rPr>
              <a:t>High Users</a:t>
            </a:r>
          </a:p>
          <a:p>
            <a:pPr marL="350996" lvl="2" indent="-214313">
              <a:buFont typeface="Wingdings" panose="05000000000000000000" pitchFamily="2" charset="2"/>
              <a:buChar char="§"/>
            </a:pPr>
            <a:endParaRPr lang="en-US" sz="1200" dirty="0">
              <a:solidFill>
                <a:srgbClr val="580F8B"/>
              </a:solidFill>
              <a:cs typeface="Arial"/>
            </a:endParaRPr>
          </a:p>
          <a:p>
            <a:pPr marL="136684" lvl="2" indent="0">
              <a:buNone/>
            </a:pPr>
            <a:r>
              <a:rPr lang="en-US" sz="1350" b="1" dirty="0">
                <a:solidFill>
                  <a:schemeClr val="tx2"/>
                </a:solidFill>
                <a:cs typeface="Arial"/>
              </a:rPr>
              <a:t>Practical barriers</a:t>
            </a:r>
          </a:p>
          <a:p>
            <a:pPr marL="393859" lvl="2" indent="-257175">
              <a:buFont typeface="Wingdings" panose="020B0604020202020204" pitchFamily="34" charset="0"/>
              <a:buChar char="§"/>
            </a:pPr>
            <a:r>
              <a:rPr lang="en-US" sz="1200" dirty="0">
                <a:solidFill>
                  <a:schemeClr val="tx2"/>
                </a:solidFill>
                <a:cs typeface="Arial"/>
              </a:rPr>
              <a:t>Losing Leadership support</a:t>
            </a:r>
          </a:p>
          <a:p>
            <a:pPr marL="393859" lvl="2" indent="-257175">
              <a:buFont typeface="Wingdings" panose="020B0604020202020204" pitchFamily="34" charset="0"/>
              <a:buChar char="§"/>
            </a:pPr>
            <a:r>
              <a:rPr lang="en-US" sz="1200" dirty="0">
                <a:solidFill>
                  <a:schemeClr val="tx2"/>
                </a:solidFill>
              </a:rPr>
              <a:t>Losing essential resources, such as dedicated time, funding, or support from a champion</a:t>
            </a:r>
          </a:p>
          <a:p>
            <a:pPr marL="393859" lvl="2" indent="-257175">
              <a:buFont typeface="Wingdings" panose="020B0604020202020204" pitchFamily="34" charset="0"/>
              <a:buChar char="§"/>
            </a:pPr>
            <a:r>
              <a:rPr lang="en-US" sz="1200" dirty="0">
                <a:solidFill>
                  <a:schemeClr val="tx2"/>
                </a:solidFill>
                <a:cs typeface="Arial"/>
              </a:rPr>
              <a:t>Not the right champions/volunteers </a:t>
            </a:r>
          </a:p>
          <a:p>
            <a:endParaRPr lang="en-US" sz="1350" dirty="0">
              <a:solidFill>
                <a:schemeClr val="tx2"/>
              </a:solidFill>
              <a:cs typeface="Arial"/>
            </a:endParaRPr>
          </a:p>
          <a:p>
            <a:endParaRPr lang="en-US" sz="1350" dirty="0">
              <a:solidFill>
                <a:schemeClr val="tx2"/>
              </a:solidFill>
              <a:cs typeface="Arial"/>
            </a:endParaRPr>
          </a:p>
          <a:p>
            <a:pPr marL="257175" indent="-257175">
              <a:buFont typeface="Arial" panose="020B0604020202020204" pitchFamily="34" charset="0"/>
              <a:buChar char="•"/>
            </a:pPr>
            <a:endParaRPr lang="en-US" sz="1350" dirty="0">
              <a:solidFill>
                <a:schemeClr val="tx2"/>
              </a:solidFill>
              <a:cs typeface="Arial"/>
            </a:endParaRPr>
          </a:p>
          <a:p>
            <a:pPr marL="257175" indent="-257175">
              <a:buFont typeface="Arial" panose="020B0604020202020204" pitchFamily="34" charset="0"/>
              <a:buChar char="•"/>
            </a:pPr>
            <a:endParaRPr lang="en-US" b="0" dirty="0">
              <a:solidFill>
                <a:schemeClr val="tx2"/>
              </a:solidFill>
            </a:endParaRPr>
          </a:p>
          <a:p>
            <a:pPr marL="257175" indent="-257175">
              <a:buFont typeface="Arial" panose="020B0604020202020204" pitchFamily="34" charset="0"/>
              <a:buChar char="•"/>
            </a:pPr>
            <a:endParaRPr lang="en-US" b="0" dirty="0">
              <a:solidFill>
                <a:schemeClr val="tx2"/>
              </a:solidFill>
              <a:cs typeface="Arial" panose="020B0604020202020204"/>
            </a:endParaRPr>
          </a:p>
          <a:p>
            <a:pPr marL="257175" indent="-257175">
              <a:buChar char="•"/>
            </a:pPr>
            <a:endParaRPr lang="en-US" dirty="0">
              <a:solidFill>
                <a:srgbClr val="580F8B"/>
              </a:solidFill>
              <a:cs typeface="Arial" panose="020B0604020202020204"/>
            </a:endParaRPr>
          </a:p>
          <a:p>
            <a:endParaRPr lang="en-US" dirty="0">
              <a:cs typeface="Arial" panose="020B0604020202020204"/>
            </a:endParaRPr>
          </a:p>
        </p:txBody>
      </p:sp>
      <p:sp>
        <p:nvSpPr>
          <p:cNvPr id="5" name="Title 4">
            <a:extLst>
              <a:ext uri="{FF2B5EF4-FFF2-40B4-BE49-F238E27FC236}">
                <a16:creationId xmlns:a16="http://schemas.microsoft.com/office/drawing/2014/main" id="{A731E422-FA56-4AFE-8990-0EBA37456BC6}"/>
              </a:ext>
            </a:extLst>
          </p:cNvPr>
          <p:cNvSpPr>
            <a:spLocks noGrp="1"/>
          </p:cNvSpPr>
          <p:nvPr>
            <p:ph type="title"/>
          </p:nvPr>
        </p:nvSpPr>
        <p:spPr>
          <a:xfrm>
            <a:off x="3542814" y="84638"/>
            <a:ext cx="3670499" cy="467998"/>
          </a:xfrm>
        </p:spPr>
        <p:txBody>
          <a:bodyPr/>
          <a:lstStyle/>
          <a:p>
            <a:r>
              <a:rPr lang="en-US" b="1" dirty="0"/>
              <a:t>Lessons Learned</a:t>
            </a:r>
            <a:endParaRPr lang="en-US" dirty="0"/>
          </a:p>
        </p:txBody>
      </p:sp>
      <p:pic>
        <p:nvPicPr>
          <p:cNvPr id="2050" name="Picture 2" descr="470be586-8098-4dab-86aa-b68afd7617b8@namprd18">
            <a:extLst>
              <a:ext uri="{FF2B5EF4-FFF2-40B4-BE49-F238E27FC236}">
                <a16:creationId xmlns:a16="http://schemas.microsoft.com/office/drawing/2014/main" id="{A170A747-07D6-44AE-8AE7-52137D52C99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608" y="13110"/>
            <a:ext cx="3455633" cy="513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8">
            <a:extLst>
              <a:ext uri="{FF2B5EF4-FFF2-40B4-BE49-F238E27FC236}">
                <a16:creationId xmlns:a16="http://schemas.microsoft.com/office/drawing/2014/main" id="{5BEAF890-167B-40DB-B05A-0C56B9DC72D0}"/>
              </a:ext>
            </a:extLst>
          </p:cNvPr>
          <p:cNvSpPr txBox="1">
            <a:spLocks/>
          </p:cNvSpPr>
          <p:nvPr/>
        </p:nvSpPr>
        <p:spPr>
          <a:xfrm>
            <a:off x="6563823" y="4941987"/>
            <a:ext cx="2207419" cy="138500"/>
          </a:xfrm>
          <a:prstGeom prst="roundRect">
            <a:avLst>
              <a:gd name="adj" fmla="val 50000"/>
            </a:avLst>
          </a:prstGeom>
          <a:ln>
            <a:solidFill>
              <a:schemeClr val="tx2"/>
            </a:solidFill>
          </a:ln>
        </p:spPr>
        <p:txBody>
          <a:bodyPr vert="horz" lIns="45720" tIns="45720" rIns="91440" bIns="45720" rtlCol="0" anchor="ctr"/>
          <a:lstStyle>
            <a:defPPr>
              <a:defRPr lang="en-US"/>
            </a:defPPr>
            <a:lvl1pPr marL="0" algn="r" defTabSz="457200" rtl="0" eaLnBrk="1" latinLnBrk="0" hangingPunct="1">
              <a:defRPr sz="5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dirty="0">
                <a:solidFill>
                  <a:srgbClr val="580F8B"/>
                </a:solidFill>
                <a:latin typeface="Arial" panose="020B0604020202020204"/>
              </a:rPr>
              <a:t>Dept. of Integrative Health, Lerner Health Promotion</a:t>
            </a:r>
          </a:p>
        </p:txBody>
      </p:sp>
    </p:spTree>
    <p:extLst>
      <p:ext uri="{BB962C8B-B14F-4D97-AF65-F5344CB8AC3E}">
        <p14:creationId xmlns:p14="http://schemas.microsoft.com/office/powerpoint/2010/main" val="2082997649"/>
      </p:ext>
    </p:extLst>
  </p:cSld>
  <p:clrMapOvr>
    <a:masterClrMapping/>
  </p:clrMapOvr>
  <p:extLst mod="1">
    <p:ext uri="{6950BFC3-D8DA-4A85-94F7-54DA5524770B}">
      <p188:commentRel xmlns="" xmlns:p188="http://schemas.microsoft.com/office/powerpoint/2018/8/main" r:id="rId4"/>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4763E81-2D5A-4F67-9124-BC2CD6EE7457}"/>
              </a:ext>
            </a:extLst>
          </p:cNvPr>
          <p:cNvSpPr>
            <a:spLocks noGrp="1"/>
          </p:cNvSpPr>
          <p:nvPr>
            <p:ph type="pic" sz="quarter" idx="10"/>
          </p:nvPr>
        </p:nvSpPr>
        <p:spPr/>
      </p:sp>
      <p:sp>
        <p:nvSpPr>
          <p:cNvPr id="3" name="Text Placeholder 2">
            <a:extLst>
              <a:ext uri="{FF2B5EF4-FFF2-40B4-BE49-F238E27FC236}">
                <a16:creationId xmlns:a16="http://schemas.microsoft.com/office/drawing/2014/main" id="{540224EB-6A06-4587-B18A-2465FC04B6AC}"/>
              </a:ext>
            </a:extLst>
          </p:cNvPr>
          <p:cNvSpPr>
            <a:spLocks noGrp="1"/>
          </p:cNvSpPr>
          <p:nvPr>
            <p:ph type="body" sz="quarter" idx="14"/>
          </p:nvPr>
        </p:nvSpPr>
        <p:spPr/>
        <p:txBody>
          <a:bodyPr/>
          <a:lstStyle/>
          <a:p>
            <a:endParaRPr lang="en-US"/>
          </a:p>
        </p:txBody>
      </p:sp>
      <p:sp>
        <p:nvSpPr>
          <p:cNvPr id="4" name="Slide Number Placeholder 3">
            <a:extLst>
              <a:ext uri="{FF2B5EF4-FFF2-40B4-BE49-F238E27FC236}">
                <a16:creationId xmlns:a16="http://schemas.microsoft.com/office/drawing/2014/main" id="{DAEF4DAD-2AC5-4CF4-B6F3-6B593330A5E4}"/>
              </a:ext>
            </a:extLst>
          </p:cNvPr>
          <p:cNvSpPr>
            <a:spLocks noGrp="1"/>
          </p:cNvSpPr>
          <p:nvPr>
            <p:ph type="sldNum" sz="quarter" idx="4"/>
          </p:nvPr>
        </p:nvSpPr>
        <p:spPr/>
        <p:txBody>
          <a:bodyPr/>
          <a:lstStyle/>
          <a:p>
            <a:pPr defTabSz="685800"/>
            <a:fld id="{2441C0E6-2A71-4EB3-9E92-A3D15D26B6CA}" type="slidenum">
              <a:rPr lang="en-US">
                <a:solidFill>
                  <a:srgbClr val="FFFFFF"/>
                </a:solidFill>
                <a:latin typeface="Arial" panose="020B0604020202020204"/>
              </a:rPr>
              <a:pPr defTabSz="685800"/>
              <a:t>69</a:t>
            </a:fld>
            <a:endParaRPr lang="en-US" dirty="0">
              <a:solidFill>
                <a:srgbClr val="FFFFFF"/>
              </a:solidFill>
              <a:latin typeface="Arial" panose="020B0604020202020204"/>
            </a:endParaRPr>
          </a:p>
        </p:txBody>
      </p:sp>
      <p:sp>
        <p:nvSpPr>
          <p:cNvPr id="5" name="Footer Placeholder 4">
            <a:extLst>
              <a:ext uri="{FF2B5EF4-FFF2-40B4-BE49-F238E27FC236}">
                <a16:creationId xmlns:a16="http://schemas.microsoft.com/office/drawing/2014/main" id="{3D7D4F4C-5053-4453-9031-DF4D1DB847FE}"/>
              </a:ext>
            </a:extLst>
          </p:cNvPr>
          <p:cNvSpPr>
            <a:spLocks noGrp="1"/>
          </p:cNvSpPr>
          <p:nvPr>
            <p:ph type="ftr" sz="quarter" idx="15"/>
          </p:nvPr>
        </p:nvSpPr>
        <p:spPr/>
        <p:txBody>
          <a:bodyPr/>
          <a:lstStyle/>
          <a:p>
            <a:r>
              <a:rPr lang="en-US">
                <a:solidFill>
                  <a:srgbClr val="FFFFFF"/>
                </a:solidFill>
                <a:latin typeface="Arial" panose="020B0604020202020204"/>
              </a:rPr>
              <a:t>Division/Department Name</a:t>
            </a:r>
            <a:endParaRPr lang="en-US" dirty="0">
              <a:solidFill>
                <a:srgbClr val="FFFFFF"/>
              </a:solidFill>
              <a:latin typeface="Arial" panose="020B0604020202020204"/>
            </a:endParaRPr>
          </a:p>
        </p:txBody>
      </p:sp>
      <p:sp>
        <p:nvSpPr>
          <p:cNvPr id="6" name="Content Placeholder 5">
            <a:extLst>
              <a:ext uri="{FF2B5EF4-FFF2-40B4-BE49-F238E27FC236}">
                <a16:creationId xmlns:a16="http://schemas.microsoft.com/office/drawing/2014/main" id="{CD7F387F-B14A-4082-8BF4-8BCED2B7D3DD}"/>
              </a:ext>
            </a:extLst>
          </p:cNvPr>
          <p:cNvSpPr>
            <a:spLocks noGrp="1"/>
          </p:cNvSpPr>
          <p:nvPr>
            <p:ph sz="quarter" idx="11"/>
          </p:nvPr>
        </p:nvSpPr>
        <p:spPr>
          <a:xfrm>
            <a:off x="355436" y="1333531"/>
            <a:ext cx="7072312" cy="2833589"/>
          </a:xfrm>
        </p:spPr>
        <p:txBody>
          <a:bodyPr/>
          <a:lstStyle/>
          <a:p>
            <a:r>
              <a:rPr lang="en-US" sz="1200" dirty="0">
                <a:solidFill>
                  <a:schemeClr val="tx2"/>
                </a:solidFill>
              </a:rPr>
              <a:t>Darah K. Salmaggi, MS</a:t>
            </a:r>
          </a:p>
          <a:p>
            <a:r>
              <a:rPr lang="en-US" sz="1200" b="0" dirty="0">
                <a:solidFill>
                  <a:schemeClr val="tx2"/>
                </a:solidFill>
              </a:rPr>
              <a:t>Program Manager Department of Integrative Health</a:t>
            </a:r>
          </a:p>
          <a:p>
            <a:r>
              <a:rPr lang="en-US" sz="1200" b="0" dirty="0">
                <a:solidFill>
                  <a:schemeClr val="tx2"/>
                </a:solidFill>
              </a:rPr>
              <a:t>Lerner Health Promotion</a:t>
            </a:r>
          </a:p>
          <a:p>
            <a:r>
              <a:rPr lang="en-US" sz="1200" b="0" dirty="0">
                <a:solidFill>
                  <a:schemeClr val="tx2"/>
                </a:solidFill>
                <a:hlinkClick r:id="rId3">
                  <a:extLst>
                    <a:ext uri="{A12FA001-AC4F-418D-AE19-62706E023703}">
                      <ahyp:hlinkClr xmlns:ahyp="http://schemas.microsoft.com/office/drawing/2018/hyperlinkcolor" val="tx"/>
                    </a:ext>
                  </a:extLst>
                </a:hlinkClick>
              </a:rPr>
              <a:t>Darah.Salmaggi@nyulangone.org</a:t>
            </a:r>
            <a:r>
              <a:rPr lang="en-US" sz="1200" b="0" dirty="0">
                <a:solidFill>
                  <a:schemeClr val="tx2"/>
                </a:solidFill>
              </a:rPr>
              <a:t> </a:t>
            </a:r>
          </a:p>
          <a:p>
            <a:r>
              <a:rPr lang="en-US" sz="1200" b="0" dirty="0">
                <a:solidFill>
                  <a:schemeClr val="tx2"/>
                </a:solidFill>
              </a:rPr>
              <a:t>Cell: 347-387-6210 </a:t>
            </a:r>
          </a:p>
          <a:p>
            <a:endParaRPr lang="en-US" sz="1200" b="0" dirty="0">
              <a:solidFill>
                <a:schemeClr val="tx2"/>
              </a:solidFill>
            </a:endParaRPr>
          </a:p>
          <a:p>
            <a:r>
              <a:rPr lang="en-US" sz="1200" dirty="0">
                <a:solidFill>
                  <a:schemeClr val="tx2"/>
                </a:solidFill>
              </a:rPr>
              <a:t>Kathleen DeMarco, NE-BC, CPHQ, PhD, RN</a:t>
            </a:r>
          </a:p>
          <a:p>
            <a:r>
              <a:rPr lang="en-US" sz="1200" b="0" dirty="0">
                <a:solidFill>
                  <a:schemeClr val="tx2"/>
                </a:solidFill>
              </a:rPr>
              <a:t>System Senior Director of Nursing Wellness and Resilience</a:t>
            </a:r>
          </a:p>
          <a:p>
            <a:r>
              <a:rPr lang="en-US" sz="1200" b="0" dirty="0">
                <a:solidFill>
                  <a:schemeClr val="tx2"/>
                </a:solidFill>
              </a:rPr>
              <a:t>System Senior Director Lerner Health Promotion</a:t>
            </a:r>
          </a:p>
          <a:p>
            <a:r>
              <a:rPr lang="en-US" sz="1200" b="0" u="sng" dirty="0">
                <a:solidFill>
                  <a:schemeClr val="tx2"/>
                </a:solidFill>
                <a:hlinkClick r:id="rId4">
                  <a:extLst>
                    <a:ext uri="{A12FA001-AC4F-418D-AE19-62706E023703}">
                      <ahyp:hlinkClr xmlns:ahyp="http://schemas.microsoft.com/office/drawing/2018/hyperlinkcolor" val="tx"/>
                    </a:ext>
                  </a:extLst>
                </a:hlinkClick>
              </a:rPr>
              <a:t>Kathleenann.Demarco@nyulangone.org</a:t>
            </a:r>
            <a:endParaRPr lang="en-US" sz="1200" b="0" dirty="0">
              <a:solidFill>
                <a:schemeClr val="tx2"/>
              </a:solidFill>
            </a:endParaRPr>
          </a:p>
          <a:p>
            <a:r>
              <a:rPr lang="en-US" sz="1200" b="0" dirty="0">
                <a:solidFill>
                  <a:schemeClr val="tx2"/>
                </a:solidFill>
              </a:rPr>
              <a:t>Cell: 917-363-5182</a:t>
            </a:r>
          </a:p>
          <a:p>
            <a:endParaRPr lang="en-US" dirty="0"/>
          </a:p>
        </p:txBody>
      </p:sp>
      <p:pic>
        <p:nvPicPr>
          <p:cNvPr id="8" name="Picture Placeholder 8">
            <a:extLst>
              <a:ext uri="{FF2B5EF4-FFF2-40B4-BE49-F238E27FC236}">
                <a16:creationId xmlns:a16="http://schemas.microsoft.com/office/drawing/2014/main" id="{F301A88F-2F05-4839-882A-BA44BE8928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7"/>
          <a:stretch/>
        </p:blipFill>
        <p:spPr>
          <a:xfrm>
            <a:off x="0" y="3771900"/>
            <a:ext cx="9178627" cy="1459224"/>
          </a:xfrm>
          <a:prstGeom prst="rect">
            <a:avLst/>
          </a:prstGeom>
        </p:spPr>
      </p:pic>
      <p:sp>
        <p:nvSpPr>
          <p:cNvPr id="10" name="Title 9">
            <a:extLst>
              <a:ext uri="{FF2B5EF4-FFF2-40B4-BE49-F238E27FC236}">
                <a16:creationId xmlns:a16="http://schemas.microsoft.com/office/drawing/2014/main" id="{DD411F18-C604-4CF6-B4AE-1B400DE5ECB0}"/>
              </a:ext>
            </a:extLst>
          </p:cNvPr>
          <p:cNvSpPr>
            <a:spLocks noGrp="1"/>
          </p:cNvSpPr>
          <p:nvPr>
            <p:ph type="title"/>
          </p:nvPr>
        </p:nvSpPr>
        <p:spPr>
          <a:xfrm>
            <a:off x="254576" y="292644"/>
            <a:ext cx="7274033" cy="773799"/>
          </a:xfrm>
        </p:spPr>
        <p:txBody>
          <a:bodyPr/>
          <a:lstStyle/>
          <a:p>
            <a:r>
              <a:rPr lang="en-US" sz="2700" b="1" dirty="0"/>
              <a:t>Questions?</a:t>
            </a:r>
            <a:br>
              <a:rPr lang="en-US" b="1" dirty="0"/>
            </a:br>
            <a:br>
              <a:rPr lang="en-US" b="1" dirty="0"/>
            </a:br>
            <a:r>
              <a:rPr lang="en-US" sz="1800" b="1" dirty="0"/>
              <a:t>We’d love to stay connected to you!</a:t>
            </a:r>
            <a:endParaRPr lang="en-US" b="1" dirty="0"/>
          </a:p>
        </p:txBody>
      </p:sp>
      <p:sp>
        <p:nvSpPr>
          <p:cNvPr id="11" name="Footer Placeholder 8">
            <a:extLst>
              <a:ext uri="{FF2B5EF4-FFF2-40B4-BE49-F238E27FC236}">
                <a16:creationId xmlns:a16="http://schemas.microsoft.com/office/drawing/2014/main" id="{7DFEE43E-48D3-4C48-90D9-395C6D5D5E1D}"/>
              </a:ext>
            </a:extLst>
          </p:cNvPr>
          <p:cNvSpPr txBox="1">
            <a:spLocks/>
          </p:cNvSpPr>
          <p:nvPr/>
        </p:nvSpPr>
        <p:spPr>
          <a:xfrm>
            <a:off x="6563823" y="4941987"/>
            <a:ext cx="2207419" cy="138500"/>
          </a:xfrm>
          <a:prstGeom prst="roundRect">
            <a:avLst>
              <a:gd name="adj" fmla="val 50000"/>
            </a:avLst>
          </a:prstGeom>
          <a:ln>
            <a:solidFill>
              <a:schemeClr val="tx2"/>
            </a:solidFill>
          </a:ln>
        </p:spPr>
        <p:txBody>
          <a:bodyPr vert="horz" lIns="45720" tIns="45720" rIns="91440" bIns="45720" rtlCol="0" anchor="ctr"/>
          <a:lstStyle>
            <a:defPPr>
              <a:defRPr lang="en-US"/>
            </a:defPPr>
            <a:lvl1pPr marL="0" algn="r" defTabSz="457200" rtl="0" eaLnBrk="1" latinLnBrk="0" hangingPunct="1">
              <a:defRPr sz="500" b="1"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r>
              <a:rPr lang="en-US" dirty="0">
                <a:solidFill>
                  <a:srgbClr val="580F8B"/>
                </a:solidFill>
                <a:latin typeface="Arial" panose="020B0604020202020204"/>
              </a:rPr>
              <a:t>Dept. of Integrative Health, Lerner Health Promotion</a:t>
            </a:r>
          </a:p>
        </p:txBody>
      </p:sp>
    </p:spTree>
    <p:extLst>
      <p:ext uri="{BB962C8B-B14F-4D97-AF65-F5344CB8AC3E}">
        <p14:creationId xmlns:p14="http://schemas.microsoft.com/office/powerpoint/2010/main" val="67607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63C903-2ABF-C344-932B-3E7C42EFF2D3}"/>
              </a:ext>
            </a:extLst>
          </p:cNvPr>
          <p:cNvSpPr>
            <a:spLocks noGrp="1"/>
          </p:cNvSpPr>
          <p:nvPr>
            <p:ph type="ctrTitle"/>
          </p:nvPr>
        </p:nvSpPr>
        <p:spPr>
          <a:xfrm>
            <a:off x="450583" y="282858"/>
            <a:ext cx="5821326" cy="519390"/>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a:solidFill>
                  <a:srgbClr val="580F8B"/>
                </a:solidFill>
              </a:rPr>
              <a:t>Disclosures</a:t>
            </a:r>
            <a:endParaRPr lang="en-US" sz="2400">
              <a:solidFill>
                <a:srgbClr val="580F8B"/>
              </a:solidFill>
              <a:cs typeface="Arial"/>
            </a:endParaRPr>
          </a:p>
        </p:txBody>
      </p:sp>
      <p:sp>
        <p:nvSpPr>
          <p:cNvPr id="4" name="Content Placeholder 3">
            <a:extLst>
              <a:ext uri="{FF2B5EF4-FFF2-40B4-BE49-F238E27FC236}">
                <a16:creationId xmlns:a16="http://schemas.microsoft.com/office/drawing/2014/main" id="{DB979161-D832-3AD8-A39C-D5D8B8FD882D}"/>
              </a:ext>
            </a:extLst>
          </p:cNvPr>
          <p:cNvSpPr>
            <a:spLocks noGrp="1"/>
          </p:cNvSpPr>
          <p:nvPr>
            <p:ph type="subTitle" idx="1"/>
          </p:nvPr>
        </p:nvSpPr>
        <p:spPr>
          <a:xfrm>
            <a:off x="343428" y="1286962"/>
            <a:ext cx="8571973" cy="3518394"/>
          </a:xfrm>
        </p:spPr>
        <p:txBody>
          <a:bodyPr vert="horz" lIns="0" tIns="0" rIns="0" bIns="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lnSpc>
                <a:spcPct val="90000"/>
              </a:lnSpc>
            </a:pPr>
            <a:endParaRPr lang="en-US" sz="2400">
              <a:solidFill>
                <a:schemeClr val="bg2">
                  <a:lumMod val="10000"/>
                </a:schemeClr>
              </a:solidFill>
            </a:endParaRPr>
          </a:p>
          <a:p>
            <a:pPr algn="l">
              <a:lnSpc>
                <a:spcPct val="90000"/>
              </a:lnSpc>
            </a:pPr>
            <a:endParaRPr lang="en-US" sz="1800">
              <a:solidFill>
                <a:schemeClr val="bg2">
                  <a:lumMod val="10000"/>
                </a:schemeClr>
              </a:solidFill>
              <a:cs typeface="Arial"/>
            </a:endParaRPr>
          </a:p>
          <a:p>
            <a:pPr algn="l">
              <a:lnSpc>
                <a:spcPct val="90000"/>
              </a:lnSpc>
            </a:pPr>
            <a:r>
              <a:rPr lang="en-US" sz="1800" b="0"/>
              <a:t>None of the speakers for this activity have relevant financial relationships to disclose with ineligible companies.</a:t>
            </a:r>
            <a:endParaRPr lang="en-US" sz="1800" b="0">
              <a:cs typeface="Arial"/>
            </a:endParaRPr>
          </a:p>
          <a:p>
            <a:pPr algn="l">
              <a:lnSpc>
                <a:spcPct val="90000"/>
              </a:lnSpc>
            </a:pPr>
            <a:endParaRPr lang="en-US" sz="2400">
              <a:solidFill>
                <a:schemeClr val="bg2">
                  <a:lumMod val="10000"/>
                </a:schemeClr>
              </a:solidFill>
            </a:endParaRPr>
          </a:p>
          <a:p>
            <a:pPr>
              <a:lnSpc>
                <a:spcPct val="90000"/>
              </a:lnSpc>
            </a:pPr>
            <a:endParaRPr lang="en-US" sz="1275" b="1" i="1" u="sng"/>
          </a:p>
          <a:p>
            <a:pPr>
              <a:lnSpc>
                <a:spcPct val="90000"/>
              </a:lnSpc>
            </a:pPr>
            <a:endParaRPr lang="en-US" sz="1275" b="1" i="1" u="sng"/>
          </a:p>
          <a:p>
            <a:pPr>
              <a:lnSpc>
                <a:spcPct val="90000"/>
              </a:lnSpc>
            </a:pPr>
            <a:endParaRPr lang="en-US" sz="1275" b="1" i="1" u="sng"/>
          </a:p>
          <a:p>
            <a:pPr>
              <a:lnSpc>
                <a:spcPct val="90000"/>
              </a:lnSpc>
            </a:pPr>
            <a:endParaRPr lang="en-US" sz="1275" b="1" i="1" u="sng"/>
          </a:p>
          <a:p>
            <a:pPr>
              <a:lnSpc>
                <a:spcPct val="90000"/>
              </a:lnSpc>
            </a:pPr>
            <a:endParaRPr lang="en-US" sz="1275" b="1" i="1" u="sng"/>
          </a:p>
          <a:p>
            <a:pPr>
              <a:lnSpc>
                <a:spcPct val="90000"/>
              </a:lnSpc>
            </a:pPr>
            <a:endParaRPr lang="en-US" sz="1250" i="1">
              <a:solidFill>
                <a:schemeClr val="bg2">
                  <a:lumMod val="10000"/>
                </a:schemeClr>
              </a:solidFill>
              <a:cs typeface="Arial"/>
            </a:endParaRPr>
          </a:p>
          <a:p>
            <a:pPr algn="l">
              <a:lnSpc>
                <a:spcPct val="90000"/>
              </a:lnSpc>
            </a:pPr>
            <a:endParaRPr lang="en-US" sz="2400">
              <a:solidFill>
                <a:schemeClr val="bg2">
                  <a:lumMod val="10000"/>
                </a:schemeClr>
              </a:solidFill>
            </a:endParaRPr>
          </a:p>
        </p:txBody>
      </p:sp>
      <p:sp>
        <p:nvSpPr>
          <p:cNvPr id="6" name="Footer Placeholder 4">
            <a:extLst>
              <a:ext uri="{FF2B5EF4-FFF2-40B4-BE49-F238E27FC236}">
                <a16:creationId xmlns:a16="http://schemas.microsoft.com/office/drawing/2014/main" id="{C0435F55-C050-4B19-A27A-4EFF7DF6FC60}"/>
              </a:ext>
            </a:extLst>
          </p:cNvPr>
          <p:cNvSpPr>
            <a:spLocks noGrp="1"/>
          </p:cNvSpPr>
          <p:nvPr>
            <p:ph type="ftr" sz="quarter" idx="11"/>
          </p:nvPr>
        </p:nvSpPr>
        <p:spPr>
          <a:xfrm>
            <a:off x="5486400" y="4544449"/>
            <a:ext cx="3163909" cy="106303"/>
          </a:xfrm>
        </p:spPr>
        <p:txBody>
          <a:bodyPr/>
          <a:lstStyle/>
          <a:p>
            <a:r>
              <a:rPr lang="en-US" dirty="0"/>
              <a:t>Lerner Health Promotion Program /Department of Integrative Health</a:t>
            </a:r>
          </a:p>
        </p:txBody>
      </p:sp>
    </p:spTree>
    <p:extLst>
      <p:ext uri="{BB962C8B-B14F-4D97-AF65-F5344CB8AC3E}">
        <p14:creationId xmlns:p14="http://schemas.microsoft.com/office/powerpoint/2010/main" val="40147865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13FC3E-20F1-896D-2881-7C408C4869D2}"/>
              </a:ext>
            </a:extLst>
          </p:cNvPr>
          <p:cNvSpPr>
            <a:spLocks noGrp="1"/>
          </p:cNvSpPr>
          <p:nvPr>
            <p:ph type="sldNum" sz="quarter" idx="4"/>
          </p:nvPr>
        </p:nvSpPr>
        <p:spPr>
          <a:xfrm>
            <a:off x="8350422" y="4514317"/>
            <a:ext cx="286597" cy="138499"/>
          </a:xfrm>
        </p:spPr>
        <p:txBody>
          <a:bodyPr/>
          <a:lstStyle/>
          <a:p>
            <a:pPr defTabSz="457189"/>
            <a:fld id="{2441C0E6-2A71-4EB3-9E92-A3D15D26B6CA}" type="slidenum">
              <a:rPr lang="en-US">
                <a:solidFill>
                  <a:srgbClr val="580F8B"/>
                </a:solidFill>
                <a:latin typeface="Arial" panose="020B0604020202020204"/>
              </a:rPr>
              <a:pPr defTabSz="457189"/>
              <a:t>70</a:t>
            </a:fld>
            <a:endParaRPr lang="en-US" dirty="0">
              <a:solidFill>
                <a:srgbClr val="580F8B"/>
              </a:solidFill>
              <a:latin typeface="Arial" panose="020B0604020202020204"/>
            </a:endParaRPr>
          </a:p>
        </p:txBody>
      </p:sp>
      <p:sp>
        <p:nvSpPr>
          <p:cNvPr id="3" name="Content Placeholder 2">
            <a:extLst>
              <a:ext uri="{FF2B5EF4-FFF2-40B4-BE49-F238E27FC236}">
                <a16:creationId xmlns:a16="http://schemas.microsoft.com/office/drawing/2014/main" id="{D9FF3451-8B3F-7EC9-CFB0-8692C144567F}"/>
              </a:ext>
            </a:extLst>
          </p:cNvPr>
          <p:cNvSpPr>
            <a:spLocks noGrp="1"/>
          </p:cNvSpPr>
          <p:nvPr>
            <p:ph idx="1"/>
          </p:nvPr>
        </p:nvSpPr>
        <p:spPr>
          <a:xfrm>
            <a:off x="106811" y="490685"/>
            <a:ext cx="8826017" cy="3784281"/>
          </a:xfrm>
        </p:spPr>
        <p:txBody>
          <a:bodyPr vert="horz" lIns="0" tIns="0" rIns="0" bIns="0" rtlCol="0" anchor="t">
            <a:noAutofit/>
          </a:bodyPr>
          <a:lstStyle/>
          <a:p>
            <a:endParaRPr lang="en-US" sz="900" baseline="30000" dirty="0">
              <a:solidFill>
                <a:srgbClr val="1B1B1B"/>
              </a:solidFill>
              <a:latin typeface="Roboto Mono Web"/>
            </a:endParaRPr>
          </a:p>
          <a:p>
            <a:endParaRPr lang="en-US" sz="900" baseline="30000" dirty="0">
              <a:solidFill>
                <a:srgbClr val="1B1B1B"/>
              </a:solidFill>
              <a:latin typeface="Roboto Mono Web"/>
            </a:endParaRPr>
          </a:p>
          <a:p>
            <a:r>
              <a:rPr lang="en-US" sz="900" baseline="30000" dirty="0">
                <a:solidFill>
                  <a:srgbClr val="1B1B1B"/>
                </a:solidFill>
                <a:latin typeface="Roboto Mono Web"/>
              </a:rPr>
              <a:t>1</a:t>
            </a:r>
            <a:r>
              <a:rPr lang="en-US" sz="900" dirty="0">
                <a:solidFill>
                  <a:srgbClr val="1B1B1B"/>
                </a:solidFill>
                <a:latin typeface="Roboto Mono Web"/>
              </a:rPr>
              <a:t>Berg, S. (2024, July 2). Physician burnout rate drops </a:t>
            </a:r>
            <a:r>
              <a:rPr lang="en-US" sz="900" dirty="0">
                <a:solidFill>
                  <a:schemeClr val="tx1"/>
                </a:solidFill>
                <a:latin typeface="Roboto Mono Web"/>
              </a:rPr>
              <a:t>below 50% for first time in 4 years. Fighting for Physicians. https://www.ama-assn.org/practice-management/physician-health/physician-burnout-rate-drops-below-50-first-time-4-years </a:t>
            </a:r>
          </a:p>
          <a:p>
            <a:endParaRPr lang="en-US" sz="900" dirty="0">
              <a:solidFill>
                <a:schemeClr val="tx1"/>
              </a:solidFill>
              <a:latin typeface="Arial" panose="020B0604020202020204" pitchFamily="34" charset="0"/>
            </a:endParaRPr>
          </a:p>
          <a:p>
            <a:r>
              <a:rPr lang="en-US" sz="900" baseline="30000" dirty="0">
                <a:solidFill>
                  <a:srgbClr val="1B1B1B"/>
                </a:solidFill>
                <a:latin typeface="Roboto Mono Web"/>
              </a:rPr>
              <a:t>2</a:t>
            </a:r>
            <a:r>
              <a:rPr lang="en-US" sz="900" dirty="0">
                <a:solidFill>
                  <a:schemeClr val="tx1"/>
                </a:solidFill>
                <a:latin typeface="Arial"/>
                <a:cs typeface="Arial"/>
              </a:rPr>
              <a:t> Berlin, G., Burns, F., Hanley, A., Herbig, B., Judge, K., &amp; Murphy, M. (2023, November 6). Understanding and prioritizing nurses' mental health and well-being. American Nurses Foundation and McKinsey https://www.mckinsey.com/industries/healthcare/our-insights/understanding-and-prioritizing-nurses-mental-health-and-well-being</a:t>
            </a:r>
          </a:p>
          <a:p>
            <a:endParaRPr lang="en-US" sz="900" dirty="0">
              <a:solidFill>
                <a:schemeClr val="tx1"/>
              </a:solidFill>
              <a:latin typeface="Arial" panose="020B0604020202020204" pitchFamily="34" charset="0"/>
            </a:endParaRPr>
          </a:p>
          <a:p>
            <a:r>
              <a:rPr lang="en-US" altLang="en-US" sz="900" baseline="30000" dirty="0">
                <a:solidFill>
                  <a:srgbClr val="1B1B1B"/>
                </a:solidFill>
                <a:latin typeface="Roboto Mono Web"/>
                <a:cs typeface="Arial"/>
              </a:rPr>
              <a:t>3 </a:t>
            </a:r>
            <a:r>
              <a:rPr lang="en-US" altLang="en-US" sz="900" dirty="0">
                <a:solidFill>
                  <a:schemeClr val="tx1"/>
                </a:solidFill>
                <a:cs typeface="Arial"/>
              </a:rPr>
              <a:t>Cohen, C., </a:t>
            </a:r>
            <a:r>
              <a:rPr lang="en-US" altLang="en-US" sz="900" dirty="0" err="1">
                <a:solidFill>
                  <a:schemeClr val="tx1"/>
                </a:solidFill>
                <a:cs typeface="Arial"/>
              </a:rPr>
              <a:t>Pignata</a:t>
            </a:r>
            <a:r>
              <a:rPr lang="en-US" altLang="en-US" sz="900" dirty="0">
                <a:solidFill>
                  <a:schemeClr val="tx1"/>
                </a:solidFill>
                <a:cs typeface="Arial"/>
              </a:rPr>
              <a:t>, S., </a:t>
            </a:r>
            <a:r>
              <a:rPr lang="en-US" altLang="en-US" sz="900" dirty="0" err="1">
                <a:solidFill>
                  <a:schemeClr val="tx1"/>
                </a:solidFill>
                <a:cs typeface="Arial"/>
              </a:rPr>
              <a:t>Bezak</a:t>
            </a:r>
            <a:r>
              <a:rPr lang="en-US" altLang="en-US" sz="900" dirty="0">
                <a:solidFill>
                  <a:schemeClr val="tx1"/>
                </a:solidFill>
                <a:cs typeface="Arial"/>
              </a:rPr>
              <a:t>, E., Tie, M., &amp; Childs, J. (2023). Workplace interventions to improve well-being and reduce burnout for nurses, physicians and allied healthcare </a:t>
            </a:r>
          </a:p>
          <a:p>
            <a:r>
              <a:rPr lang="en-US" altLang="en-US" sz="900" dirty="0">
                <a:solidFill>
                  <a:schemeClr val="tx1"/>
                </a:solidFill>
                <a:cs typeface="Arial"/>
              </a:rPr>
              <a:t>professionals: a systematic review. BMJ open, 13(6), e071203. https://doi.org/10.1136/bmjopen-2022-071203</a:t>
            </a:r>
          </a:p>
          <a:p>
            <a:endParaRPr lang="en-US" sz="900" dirty="0">
              <a:solidFill>
                <a:schemeClr val="tx1"/>
              </a:solidFill>
              <a:latin typeface="Arial" panose="020B0604020202020204" pitchFamily="34" charset="0"/>
            </a:endParaRPr>
          </a:p>
          <a:p>
            <a:r>
              <a:rPr lang="en-US" sz="900" baseline="30000" dirty="0">
                <a:solidFill>
                  <a:srgbClr val="1B1B1B"/>
                </a:solidFill>
                <a:latin typeface="Roboto Mono Web"/>
                <a:cs typeface="Arial"/>
              </a:rPr>
              <a:t>4</a:t>
            </a:r>
            <a:r>
              <a:rPr lang="en-US" sz="900" dirty="0">
                <a:solidFill>
                  <a:schemeClr val="tx1"/>
                </a:solidFill>
                <a:cs typeface="Arial"/>
              </a:rPr>
              <a:t> Buchanan, T. M., Reilly, P. M., </a:t>
            </a:r>
            <a:r>
              <a:rPr lang="en-US" sz="900" dirty="0" err="1">
                <a:solidFill>
                  <a:schemeClr val="tx1"/>
                </a:solidFill>
                <a:cs typeface="Arial"/>
              </a:rPr>
              <a:t>Vafides</a:t>
            </a:r>
            <a:r>
              <a:rPr lang="en-US" sz="900" dirty="0">
                <a:solidFill>
                  <a:schemeClr val="tx1"/>
                </a:solidFill>
                <a:cs typeface="Arial"/>
              </a:rPr>
              <a:t>, C., &amp; et al. (2018). Reducing anxiety and improving engagement in health care providers through an auricular acupuncture intervention. Dimensions of Critical Care Nursing, 37(2), 87–96. </a:t>
            </a:r>
            <a:r>
              <a:rPr lang="en-US" sz="900" dirty="0">
                <a:solidFill>
                  <a:schemeClr val="tx1"/>
                </a:solidFill>
                <a:cs typeface="Arial"/>
                <a:hlinkClick r:id="rId2">
                  <a:extLst>
                    <a:ext uri="{A12FA001-AC4F-418D-AE19-62706E023703}">
                      <ahyp:hlinkClr xmlns:ahyp="http://schemas.microsoft.com/office/drawing/2018/hyperlinkcolor" val="tx"/>
                    </a:ext>
                  </a:extLst>
                </a:hlinkClick>
              </a:rPr>
              <a:t>https://doi.org/10.1097/DCC.0000000000000288</a:t>
            </a:r>
            <a:endParaRPr lang="en-US" sz="900" dirty="0">
              <a:solidFill>
                <a:schemeClr val="tx1"/>
              </a:solidFill>
              <a:cs typeface="Arial"/>
            </a:endParaRPr>
          </a:p>
          <a:p>
            <a:endParaRPr lang="en-US" sz="900" dirty="0">
              <a:solidFill>
                <a:schemeClr val="tx1"/>
              </a:solidFill>
              <a:cs typeface="Arial"/>
            </a:endParaRPr>
          </a:p>
          <a:p>
            <a:r>
              <a:rPr lang="en-US" sz="900" baseline="30000" dirty="0">
                <a:solidFill>
                  <a:srgbClr val="1B1B1B"/>
                </a:solidFill>
                <a:latin typeface="Roboto Mono Web"/>
                <a:cs typeface="Arial"/>
              </a:rPr>
              <a:t>5 </a:t>
            </a:r>
            <a:r>
              <a:rPr lang="en-US" sz="900" dirty="0">
                <a:solidFill>
                  <a:schemeClr val="tx1"/>
                </a:solidFill>
                <a:cs typeface="Arial"/>
              </a:rPr>
              <a:t>Nigam, J. A. S., Barker, R. M., Cunningham, T. R., Swanson, N. G., &amp; </a:t>
            </a:r>
            <a:r>
              <a:rPr lang="en-US" sz="900" dirty="0" err="1">
                <a:solidFill>
                  <a:schemeClr val="tx1"/>
                </a:solidFill>
                <a:cs typeface="Arial"/>
              </a:rPr>
              <a:t>Chosewood</a:t>
            </a:r>
            <a:r>
              <a:rPr lang="en-US" sz="900" dirty="0">
                <a:solidFill>
                  <a:schemeClr val="tx1"/>
                </a:solidFill>
                <a:cs typeface="Arial"/>
              </a:rPr>
              <a:t>, L. C. (2023). Vital signs: Health worker–perceived working conditions and symptoms of poor mental health — Quality of </a:t>
            </a:r>
            <a:r>
              <a:rPr lang="en-US" sz="900" dirty="0" err="1">
                <a:solidFill>
                  <a:schemeClr val="tx1"/>
                </a:solidFill>
                <a:cs typeface="Arial"/>
              </a:rPr>
              <a:t>worklife</a:t>
            </a:r>
            <a:r>
              <a:rPr lang="en-US" sz="900" dirty="0">
                <a:solidFill>
                  <a:schemeClr val="tx1"/>
                </a:solidFill>
                <a:cs typeface="Arial"/>
              </a:rPr>
              <a:t> survey, United States, 2018–2022. Morbidity and Mortality Weekly Report (MMWR), 72(44), 1197–1205. </a:t>
            </a:r>
            <a:r>
              <a:rPr lang="en-US" sz="900" dirty="0">
                <a:solidFill>
                  <a:schemeClr val="tx1"/>
                </a:solidFill>
                <a:cs typeface="Arial"/>
                <a:hlinkClick r:id="rId3">
                  <a:extLst>
                    <a:ext uri="{A12FA001-AC4F-418D-AE19-62706E023703}">
                      <ahyp:hlinkClr xmlns:ahyp="http://schemas.microsoft.com/office/drawing/2018/hyperlinkcolor" val="tx"/>
                    </a:ext>
                  </a:extLst>
                </a:hlinkClick>
              </a:rPr>
              <a:t>https://www.cdc.gov/mmwr/volumes/72/wr/mm7244e1.htm</a:t>
            </a:r>
            <a:r>
              <a:rPr lang="en-US" sz="900" dirty="0">
                <a:solidFill>
                  <a:schemeClr val="tx1"/>
                </a:solidFill>
                <a:cs typeface="Arial"/>
              </a:rPr>
              <a:t> </a:t>
            </a:r>
          </a:p>
          <a:p>
            <a:endParaRPr lang="en-US" sz="900" dirty="0">
              <a:solidFill>
                <a:schemeClr val="tx1"/>
              </a:solidFill>
              <a:cs typeface="Arial"/>
            </a:endParaRPr>
          </a:p>
          <a:p>
            <a:r>
              <a:rPr lang="en-US" sz="900" baseline="30000" dirty="0">
                <a:solidFill>
                  <a:srgbClr val="1B1B1B"/>
                </a:solidFill>
                <a:latin typeface="Roboto Mono Web"/>
                <a:cs typeface="Arial"/>
              </a:rPr>
              <a:t>6 </a:t>
            </a:r>
            <a:r>
              <a:rPr lang="en-US" sz="900" dirty="0">
                <a:solidFill>
                  <a:schemeClr val="tx1"/>
                </a:solidFill>
              </a:rPr>
              <a:t>Wood, R. E., Brown, R. E., &amp; Kinser, P. A. (2022). The connection between loneliness and burnout in nurses: An integrative review. Applied Nursing Research, 66, 151609. </a:t>
            </a:r>
            <a:r>
              <a:rPr lang="en-US" sz="900" dirty="0">
                <a:solidFill>
                  <a:schemeClr val="tx1"/>
                </a:solidFill>
                <a:hlinkClick r:id="rId4">
                  <a:extLst>
                    <a:ext uri="{A12FA001-AC4F-418D-AE19-62706E023703}">
                      <ahyp:hlinkClr xmlns:ahyp="http://schemas.microsoft.com/office/drawing/2018/hyperlinkcolor" val="tx"/>
                    </a:ext>
                  </a:extLst>
                </a:hlinkClick>
              </a:rPr>
              <a:t>https://doi.org/10.1016/j.apnr.2022.151609</a:t>
            </a:r>
            <a:endParaRPr lang="en-US" sz="900" dirty="0">
              <a:solidFill>
                <a:schemeClr val="tx1"/>
              </a:solidFill>
            </a:endParaRPr>
          </a:p>
          <a:p>
            <a:endParaRPr lang="en-US" sz="900" dirty="0">
              <a:solidFill>
                <a:schemeClr val="tx1"/>
              </a:solidFill>
              <a:cs typeface="Arial"/>
            </a:endParaRPr>
          </a:p>
          <a:p>
            <a:r>
              <a:rPr lang="en-US" sz="900" baseline="30000" dirty="0">
                <a:solidFill>
                  <a:srgbClr val="1B1B1B"/>
                </a:solidFill>
                <a:latin typeface="Roboto Mono Web"/>
                <a:cs typeface="Arial"/>
              </a:rPr>
              <a:t>7 </a:t>
            </a:r>
            <a:r>
              <a:rPr lang="en-US" sz="900" dirty="0">
                <a:solidFill>
                  <a:schemeClr val="tx1"/>
                </a:solidFill>
                <a:cs typeface="Arial"/>
              </a:rPr>
              <a:t>Green, A. A., &amp; </a:t>
            </a:r>
            <a:r>
              <a:rPr lang="en-US" sz="900" dirty="0" err="1">
                <a:solidFill>
                  <a:schemeClr val="tx1"/>
                </a:solidFill>
                <a:cs typeface="Arial"/>
              </a:rPr>
              <a:t>Kinchen</a:t>
            </a:r>
            <a:r>
              <a:rPr lang="en-US" sz="900" dirty="0">
                <a:solidFill>
                  <a:schemeClr val="tx1"/>
                </a:solidFill>
                <a:cs typeface="Arial"/>
              </a:rPr>
              <a:t>, E. V. (2021). The Effects of Mindfulness Meditation on Stress and Burnout in Nurses. Journal of holistic nursing : official journal of the American Holistic Nurses' Association, 39(4), 356–368. </a:t>
            </a:r>
            <a:r>
              <a:rPr lang="en-US" sz="900" dirty="0">
                <a:solidFill>
                  <a:schemeClr val="tx1"/>
                </a:solidFill>
                <a:cs typeface="Arial"/>
                <a:hlinkClick r:id="rId5">
                  <a:extLst>
                    <a:ext uri="{A12FA001-AC4F-418D-AE19-62706E023703}">
                      <ahyp:hlinkClr xmlns:ahyp="http://schemas.microsoft.com/office/drawing/2018/hyperlinkcolor" val="tx"/>
                    </a:ext>
                  </a:extLst>
                </a:hlinkClick>
              </a:rPr>
              <a:t>https://doi.org/10.1177/08980101211015818</a:t>
            </a:r>
            <a:r>
              <a:rPr lang="en-US" sz="900" dirty="0">
                <a:solidFill>
                  <a:schemeClr val="tx1"/>
                </a:solidFill>
                <a:cs typeface="Arial"/>
              </a:rPr>
              <a:t> </a:t>
            </a:r>
          </a:p>
          <a:p>
            <a:endParaRPr lang="en-US" sz="900" dirty="0">
              <a:solidFill>
                <a:schemeClr val="tx1"/>
              </a:solidFill>
              <a:cs typeface="Arial"/>
            </a:endParaRPr>
          </a:p>
          <a:p>
            <a:r>
              <a:rPr lang="en-US" sz="900" baseline="30000" dirty="0">
                <a:solidFill>
                  <a:srgbClr val="1B1B1B"/>
                </a:solidFill>
                <a:latin typeface="Roboto Mono Web"/>
                <a:cs typeface="Arial"/>
              </a:rPr>
              <a:t>8 </a:t>
            </a:r>
            <a:r>
              <a:rPr lang="en-US" sz="900" dirty="0">
                <a:solidFill>
                  <a:schemeClr val="tx1"/>
                </a:solidFill>
              </a:rPr>
              <a:t>Wei Z, Xia B, Jiang L, Zhu H, Li L, Wang L, Zhao J, Fan R, Wang P and Huang M (2024) Factors affecting occupational burnout in medical staff: a path analysis based on the job demands-resources perspective. Front. Psychiatry 15:1490171. </a:t>
            </a:r>
            <a:r>
              <a:rPr lang="en-US" sz="900" dirty="0" err="1">
                <a:solidFill>
                  <a:schemeClr val="tx1"/>
                </a:solidFill>
              </a:rPr>
              <a:t>doi</a:t>
            </a:r>
            <a:r>
              <a:rPr lang="en-US" sz="900" dirty="0">
                <a:solidFill>
                  <a:schemeClr val="tx1"/>
                </a:solidFill>
              </a:rPr>
              <a:t>: 10.3389/fpsyt.2024.149017 /w</a:t>
            </a:r>
          </a:p>
          <a:p>
            <a:r>
              <a:rPr lang="en-US" sz="900" dirty="0">
                <a:solidFill>
                  <a:schemeClr val="tx1"/>
                </a:solidFill>
              </a:rPr>
              <a:t>ww.ncbi.nlm.nih.gov/books/NBK538330/</a:t>
            </a:r>
          </a:p>
          <a:p>
            <a:endParaRPr lang="en-US" sz="900" dirty="0">
              <a:solidFill>
                <a:schemeClr val="tx1"/>
              </a:solidFill>
            </a:endParaRPr>
          </a:p>
          <a:p>
            <a:r>
              <a:rPr lang="en-US" sz="900" baseline="30000" dirty="0">
                <a:solidFill>
                  <a:srgbClr val="1B1B1B"/>
                </a:solidFill>
                <a:latin typeface="Roboto Mono Web"/>
                <a:cs typeface="Arial"/>
              </a:rPr>
              <a:t>9</a:t>
            </a:r>
            <a:r>
              <a:rPr lang="en-US" sz="900" dirty="0">
                <a:solidFill>
                  <a:schemeClr val="tx1"/>
                </a:solidFill>
              </a:rPr>
              <a:t>Hall, A. J., Goodwin, V. A., </a:t>
            </a:r>
            <a:r>
              <a:rPr lang="en-US" sz="900" dirty="0" err="1">
                <a:solidFill>
                  <a:schemeClr val="tx1"/>
                </a:solidFill>
              </a:rPr>
              <a:t>Allchurch</a:t>
            </a:r>
            <a:r>
              <a:rPr lang="en-US" sz="900" dirty="0">
                <a:solidFill>
                  <a:schemeClr val="tx1"/>
                </a:solidFill>
              </a:rPr>
              <a:t>, L., et al. (2024). Feeling valued at work: A qualitative exploration of allied health profession support workers. BMC Health Services Research, 24, 1511. </a:t>
            </a:r>
            <a:r>
              <a:rPr lang="en-US" sz="900" dirty="0">
                <a:solidFill>
                  <a:schemeClr val="tx1"/>
                </a:solidFill>
                <a:hlinkClick r:id="rId6">
                  <a:extLst>
                    <a:ext uri="{A12FA001-AC4F-418D-AE19-62706E023703}">
                      <ahyp:hlinkClr xmlns:ahyp="http://schemas.microsoft.com/office/drawing/2018/hyperlinkcolor" val="tx"/>
                    </a:ext>
                  </a:extLst>
                </a:hlinkClick>
              </a:rPr>
              <a:t>https://doi.org/10.1186/s12913-024-11879-z</a:t>
            </a:r>
            <a:r>
              <a:rPr lang="en-US" sz="900" dirty="0">
                <a:solidFill>
                  <a:schemeClr val="tx1"/>
                </a:solidFill>
              </a:rPr>
              <a:t> </a:t>
            </a:r>
          </a:p>
          <a:p>
            <a:endParaRPr lang="en-US" sz="900" dirty="0">
              <a:solidFill>
                <a:schemeClr val="tx1"/>
              </a:solidFill>
            </a:endParaRPr>
          </a:p>
          <a:p>
            <a:r>
              <a:rPr lang="en-US" sz="900" baseline="30000" dirty="0">
                <a:solidFill>
                  <a:srgbClr val="1B1B1B"/>
                </a:solidFill>
                <a:latin typeface="Roboto Mono Web"/>
                <a:cs typeface="Arial"/>
              </a:rPr>
              <a:t>10 </a:t>
            </a:r>
            <a:r>
              <a:rPr lang="en-US" sz="900" dirty="0" err="1">
                <a:solidFill>
                  <a:schemeClr val="tx1"/>
                </a:solidFill>
              </a:rPr>
              <a:t>Biouaraine</a:t>
            </a:r>
            <a:r>
              <a:rPr lang="en-US" sz="900" dirty="0">
                <a:solidFill>
                  <a:schemeClr val="tx1"/>
                </a:solidFill>
              </a:rPr>
              <a:t>, H., </a:t>
            </a:r>
            <a:r>
              <a:rPr lang="en-US" sz="900" dirty="0" err="1">
                <a:solidFill>
                  <a:schemeClr val="tx1"/>
                </a:solidFill>
              </a:rPr>
              <a:t>Ridoini</a:t>
            </a:r>
            <a:r>
              <a:rPr lang="en-US" sz="900" dirty="0">
                <a:solidFill>
                  <a:schemeClr val="tx1"/>
                </a:solidFill>
              </a:rPr>
              <a:t>, N., &amp; </a:t>
            </a:r>
            <a:r>
              <a:rPr lang="en-US" sz="900" dirty="0" err="1">
                <a:solidFill>
                  <a:schemeClr val="tx1"/>
                </a:solidFill>
              </a:rPr>
              <a:t>Benabdelhadi</a:t>
            </a:r>
            <a:r>
              <a:rPr lang="en-US" sz="900" dirty="0">
                <a:solidFill>
                  <a:schemeClr val="tx1"/>
                </a:solidFill>
              </a:rPr>
              <a:t>, A. (2024). Employee wellbeing in the workplace: The role of HR in mental health and wellness initiatives. </a:t>
            </a:r>
            <a:r>
              <a:rPr lang="en-US" sz="900" dirty="0" err="1">
                <a:solidFill>
                  <a:schemeClr val="tx1"/>
                </a:solidFill>
              </a:rPr>
              <a:t>Zenodo</a:t>
            </a:r>
            <a:r>
              <a:rPr lang="en-US" sz="900" dirty="0">
                <a:solidFill>
                  <a:schemeClr val="tx1"/>
                </a:solidFill>
              </a:rPr>
              <a:t>, 4, 1160–1185. </a:t>
            </a:r>
            <a:r>
              <a:rPr lang="en-US" sz="900" dirty="0">
                <a:solidFill>
                  <a:schemeClr val="tx1"/>
                </a:solidFill>
                <a:hlinkClick r:id="rId7">
                  <a:extLst>
                    <a:ext uri="{A12FA001-AC4F-418D-AE19-62706E023703}">
                      <ahyp:hlinkClr xmlns:ahyp="http://schemas.microsoft.com/office/drawing/2018/hyperlinkcolor" val="tx"/>
                    </a:ext>
                  </a:extLst>
                </a:hlinkClick>
              </a:rPr>
              <a:t>https://doi.org/10.5281/zenodo.13948367</a:t>
            </a:r>
            <a:r>
              <a:rPr lang="en-US" sz="900" dirty="0">
                <a:solidFill>
                  <a:schemeClr val="tx1"/>
                </a:solidFill>
              </a:rPr>
              <a:t> </a:t>
            </a:r>
          </a:p>
          <a:p>
            <a:endParaRPr lang="en-US" sz="900" dirty="0">
              <a:solidFill>
                <a:schemeClr val="tx1"/>
              </a:solidFill>
              <a:latin typeface="Roboto Mono Web"/>
            </a:endParaRPr>
          </a:p>
          <a:p>
            <a:endParaRPr lang="en-US" sz="900" dirty="0">
              <a:solidFill>
                <a:schemeClr val="tx1"/>
              </a:solidFill>
            </a:endParaRPr>
          </a:p>
        </p:txBody>
      </p:sp>
      <p:sp>
        <p:nvSpPr>
          <p:cNvPr id="2" name="Title 1">
            <a:extLst>
              <a:ext uri="{FF2B5EF4-FFF2-40B4-BE49-F238E27FC236}">
                <a16:creationId xmlns:a16="http://schemas.microsoft.com/office/drawing/2014/main" id="{E1E36CE0-F337-5A1A-2AB5-7A02D62940D3}"/>
              </a:ext>
            </a:extLst>
          </p:cNvPr>
          <p:cNvSpPr>
            <a:spLocks noGrp="1"/>
          </p:cNvSpPr>
          <p:nvPr>
            <p:ph type="title"/>
          </p:nvPr>
        </p:nvSpPr>
        <p:spPr>
          <a:xfrm>
            <a:off x="106812" y="104967"/>
            <a:ext cx="7274033" cy="372111"/>
          </a:xfrm>
        </p:spPr>
        <p:txBody>
          <a:bodyPr/>
          <a:lstStyle/>
          <a:p>
            <a:r>
              <a:rPr lang="en-US" dirty="0"/>
              <a:t>References:</a:t>
            </a:r>
          </a:p>
        </p:txBody>
      </p:sp>
    </p:spTree>
    <p:extLst>
      <p:ext uri="{BB962C8B-B14F-4D97-AF65-F5344CB8AC3E}">
        <p14:creationId xmlns:p14="http://schemas.microsoft.com/office/powerpoint/2010/main" val="3704864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3EA7-5CDF-655B-3424-AFC62AE028B6}"/>
              </a:ext>
            </a:extLst>
          </p:cNvPr>
          <p:cNvSpPr>
            <a:spLocks noGrp="1"/>
          </p:cNvSpPr>
          <p:nvPr>
            <p:ph type="ctrTitle"/>
          </p:nvPr>
        </p:nvSpPr>
        <p:spPr>
          <a:xfrm>
            <a:off x="4846986" y="1797513"/>
            <a:ext cx="4118635" cy="1548474"/>
          </a:xfrm>
        </p:spPr>
        <p:txBody>
          <a:bodyPr/>
          <a:lstStyle/>
          <a:p>
            <a:pPr>
              <a:lnSpc>
                <a:spcPct val="100000"/>
              </a:lnSpc>
            </a:pPr>
            <a:r>
              <a:rPr lang="en-US" sz="2200" b="1" dirty="0"/>
              <a:t>Pathways for Every Learner: </a:t>
            </a:r>
            <a:br>
              <a:rPr lang="en-US" sz="1200" dirty="0"/>
            </a:br>
            <a:r>
              <a:rPr lang="en-US" sz="1400" i="1" dirty="0"/>
              <a:t>Development of Integrative Health Education Opportunities Ranging from High School to Professionals </a:t>
            </a:r>
          </a:p>
        </p:txBody>
      </p:sp>
      <p:grpSp>
        <p:nvGrpSpPr>
          <p:cNvPr id="8" name="Group 7">
            <a:extLst>
              <a:ext uri="{FF2B5EF4-FFF2-40B4-BE49-F238E27FC236}">
                <a16:creationId xmlns:a16="http://schemas.microsoft.com/office/drawing/2014/main" id="{6D42F6AF-6DD0-4A2A-A00D-DDCED2E43E32}"/>
              </a:ext>
            </a:extLst>
          </p:cNvPr>
          <p:cNvGrpSpPr/>
          <p:nvPr/>
        </p:nvGrpSpPr>
        <p:grpSpPr>
          <a:xfrm>
            <a:off x="649689" y="2005506"/>
            <a:ext cx="2469662" cy="1132488"/>
            <a:chOff x="789389" y="2033237"/>
            <a:chExt cx="2469662" cy="1132488"/>
          </a:xfrm>
          <a:solidFill>
            <a:schemeClr val="accent6"/>
          </a:solidFill>
        </p:grpSpPr>
        <p:sp>
          <p:nvSpPr>
            <p:cNvPr id="7" name="Rectangle 6">
              <a:extLst>
                <a:ext uri="{FF2B5EF4-FFF2-40B4-BE49-F238E27FC236}">
                  <a16:creationId xmlns:a16="http://schemas.microsoft.com/office/drawing/2014/main" id="{E6A2DB41-AE9F-4436-AAB9-C8FC99C2C7A7}"/>
                </a:ext>
              </a:extLst>
            </p:cNvPr>
            <p:cNvSpPr/>
            <p:nvPr/>
          </p:nvSpPr>
          <p:spPr>
            <a:xfrm>
              <a:off x="789389" y="2177450"/>
              <a:ext cx="2469662" cy="8440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E7F129-9825-405B-9052-2498477382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893" y="2033237"/>
              <a:ext cx="2112653" cy="1132488"/>
            </a:xfrm>
            <a:prstGeom prst="rect">
              <a:avLst/>
            </a:prstGeom>
            <a:grpFill/>
          </p:spPr>
        </p:pic>
      </p:grpSp>
      <p:sp>
        <p:nvSpPr>
          <p:cNvPr id="10" name="Footer Placeholder 4">
            <a:extLst>
              <a:ext uri="{FF2B5EF4-FFF2-40B4-BE49-F238E27FC236}">
                <a16:creationId xmlns:a16="http://schemas.microsoft.com/office/drawing/2014/main" id="{2206D095-F78B-4A4F-9534-114023670670}"/>
              </a:ext>
            </a:extLst>
          </p:cNvPr>
          <p:cNvSpPr txBox="1">
            <a:spLocks/>
          </p:cNvSpPr>
          <p:nvPr/>
        </p:nvSpPr>
        <p:spPr>
          <a:xfrm>
            <a:off x="943508" y="4642021"/>
            <a:ext cx="4410655" cy="383717"/>
          </a:xfrm>
          <a:prstGeom prst="rect">
            <a:avLst/>
          </a:prstGeom>
        </p:spPr>
        <p:txBody>
          <a:bodyPr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schemeClr val="bg1"/>
                </a:solidFill>
              </a:rPr>
              <a:t>Department of Integrative Health</a:t>
            </a:r>
          </a:p>
          <a:p>
            <a:r>
              <a:rPr lang="en-US" sz="1000" dirty="0">
                <a:solidFill>
                  <a:schemeClr val="bg1"/>
                </a:solidFill>
              </a:rPr>
              <a:t>Lerner Health Promotion Program</a:t>
            </a:r>
          </a:p>
        </p:txBody>
      </p:sp>
      <p:sp>
        <p:nvSpPr>
          <p:cNvPr id="11" name="Subtitle 2">
            <a:extLst>
              <a:ext uri="{FF2B5EF4-FFF2-40B4-BE49-F238E27FC236}">
                <a16:creationId xmlns:a16="http://schemas.microsoft.com/office/drawing/2014/main" id="{3BC30D66-6117-4CD0-A456-FFFB49EA84E4}"/>
              </a:ext>
            </a:extLst>
          </p:cNvPr>
          <p:cNvSpPr txBox="1">
            <a:spLocks/>
          </p:cNvSpPr>
          <p:nvPr/>
        </p:nvSpPr>
        <p:spPr>
          <a:xfrm>
            <a:off x="943508" y="4150041"/>
            <a:ext cx="4351686" cy="599777"/>
          </a:xfrm>
          <a:prstGeom prst="rect">
            <a:avLst/>
          </a:prstGeom>
        </p:spPr>
        <p:txBody>
          <a:bodyPr/>
          <a:lstStyle>
            <a:lvl1pPr marL="0" indent="0" algn="l" defTabSz="685783" rtl="0" eaLnBrk="1" latinLnBrk="0" hangingPunct="1">
              <a:lnSpc>
                <a:spcPct val="112000"/>
              </a:lnSpc>
              <a:spcBef>
                <a:spcPts val="0"/>
              </a:spcBef>
              <a:spcAft>
                <a:spcPts val="0"/>
              </a:spcAft>
              <a:buFont typeface="Arial" panose="020B0604020202020204" pitchFamily="34" charset="0"/>
              <a:buNone/>
              <a:defRPr sz="1600" b="1" kern="1200">
                <a:solidFill>
                  <a:schemeClr val="accent1"/>
                </a:solidFill>
                <a:latin typeface="+mn-lt"/>
                <a:ea typeface="+mn-ea"/>
                <a:cs typeface="+mn-cs"/>
              </a:defRPr>
            </a:lvl1pPr>
            <a:lvl2pPr marL="0" indent="0" algn="l" defTabSz="685783" rtl="0" eaLnBrk="1" latinLnBrk="0" hangingPunct="1">
              <a:lnSpc>
                <a:spcPct val="112000"/>
              </a:lnSpc>
              <a:spcBef>
                <a:spcPts val="0"/>
              </a:spcBef>
              <a:buFont typeface="Arial" panose="020B0604020202020204" pitchFamily="34" charset="0"/>
              <a:buNone/>
              <a:defRPr sz="1600" kern="1200">
                <a:solidFill>
                  <a:schemeClr val="tx1"/>
                </a:solidFill>
                <a:latin typeface="+mn-lt"/>
                <a:ea typeface="+mn-ea"/>
                <a:cs typeface="+mn-cs"/>
              </a:defRPr>
            </a:lvl2pPr>
            <a:lvl3pPr marL="137156" indent="-137156" algn="l" defTabSz="685783" rtl="0" eaLnBrk="1" latinLnBrk="0" hangingPunct="1">
              <a:lnSpc>
                <a:spcPct val="112000"/>
              </a:lnSpc>
              <a:spcBef>
                <a:spcPts val="0"/>
              </a:spcBef>
              <a:buFont typeface="Arial" panose="020B0604020202020204" pitchFamily="34" charset="0"/>
              <a:buChar char="•"/>
              <a:defRPr sz="1600" kern="1200">
                <a:solidFill>
                  <a:schemeClr val="tx1"/>
                </a:solidFill>
                <a:latin typeface="+mn-lt"/>
                <a:ea typeface="+mn-ea"/>
                <a:cs typeface="+mn-cs"/>
              </a:defRPr>
            </a:lvl3pPr>
            <a:lvl4pPr marL="320032" indent="-137156" algn="l" defTabSz="685783" rtl="0" eaLnBrk="1" latinLnBrk="0" hangingPunct="1">
              <a:lnSpc>
                <a:spcPct val="112000"/>
              </a:lnSpc>
              <a:spcBef>
                <a:spcPts val="0"/>
              </a:spcBef>
              <a:buFont typeface="Arial" panose="020B0604020202020204" pitchFamily="34" charset="0"/>
              <a:buChar char="–"/>
              <a:defRPr sz="1600" kern="1200">
                <a:solidFill>
                  <a:schemeClr val="tx1"/>
                </a:solidFill>
                <a:latin typeface="+mn-lt"/>
                <a:ea typeface="+mn-ea"/>
                <a:cs typeface="+mn-cs"/>
              </a:defRPr>
            </a:lvl4pPr>
            <a:lvl5pPr marL="502907" indent="-137156" algn="l" defTabSz="685783" rtl="0" eaLnBrk="1" latinLnBrk="0" hangingPunct="1">
              <a:lnSpc>
                <a:spcPct val="112000"/>
              </a:lnSpc>
              <a:spcBef>
                <a:spcPts val="0"/>
              </a:spcBef>
              <a:buFont typeface="Arial" panose="020B0604020202020204" pitchFamily="34" charset="0"/>
              <a:buChar char="•"/>
              <a:defRPr sz="16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solidFill>
                  <a:schemeClr val="bg1"/>
                </a:solidFill>
              </a:rPr>
              <a:t>Fariza Alendy, MSW, MPH</a:t>
            </a:r>
          </a:p>
          <a:p>
            <a:r>
              <a:rPr lang="en-US" sz="1200" dirty="0">
                <a:solidFill>
                  <a:schemeClr val="bg1"/>
                </a:solidFill>
              </a:rPr>
              <a:t>3/5/2025</a:t>
            </a:r>
          </a:p>
        </p:txBody>
      </p:sp>
    </p:spTree>
    <p:extLst>
      <p:ext uri="{BB962C8B-B14F-4D97-AF65-F5344CB8AC3E}">
        <p14:creationId xmlns:p14="http://schemas.microsoft.com/office/powerpoint/2010/main" val="42300109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8D37C-AA1C-4863-A4FC-4902DFB827BE}"/>
              </a:ext>
            </a:extLst>
          </p:cNvPr>
          <p:cNvSpPr>
            <a:spLocks noGrp="1"/>
          </p:cNvSpPr>
          <p:nvPr>
            <p:ph idx="1"/>
          </p:nvPr>
        </p:nvSpPr>
        <p:spPr>
          <a:xfrm>
            <a:off x="495299" y="1024715"/>
            <a:ext cx="5067301" cy="3185335"/>
          </a:xfrm>
        </p:spPr>
        <p:txBody>
          <a:bodyPr/>
          <a:lstStyle/>
          <a:p>
            <a:pPr marL="171450" indent="-171450">
              <a:lnSpc>
                <a:spcPct val="100000"/>
              </a:lnSpc>
              <a:spcAft>
                <a:spcPts val="600"/>
              </a:spcAft>
              <a:buFont typeface="Arial" panose="020B0604020202020204" pitchFamily="34" charset="0"/>
              <a:buChar char="•"/>
            </a:pPr>
            <a:r>
              <a:rPr lang="en-US" sz="1400" b="0" dirty="0">
                <a:solidFill>
                  <a:schemeClr val="tx1"/>
                </a:solidFill>
              </a:rPr>
              <a:t>Comprehensive approach to developing integrative health education opportunities</a:t>
            </a:r>
          </a:p>
          <a:p>
            <a:pPr marL="171450" indent="-171450">
              <a:lnSpc>
                <a:spcPct val="100000"/>
              </a:lnSpc>
              <a:spcAft>
                <a:spcPts val="600"/>
              </a:spcAft>
              <a:buFont typeface="Arial" panose="020B0604020202020204" pitchFamily="34" charset="0"/>
              <a:buChar char="•"/>
            </a:pPr>
            <a:r>
              <a:rPr lang="en-US" sz="1400" b="0" dirty="0">
                <a:solidFill>
                  <a:schemeClr val="tx1"/>
                </a:solidFill>
              </a:rPr>
              <a:t>Programs spanning from high school to professional levels:</a:t>
            </a:r>
          </a:p>
          <a:p>
            <a:pPr marL="491482" lvl="3" indent="-171450">
              <a:lnSpc>
                <a:spcPct val="100000"/>
              </a:lnSpc>
              <a:spcAft>
                <a:spcPts val="600"/>
              </a:spcAft>
            </a:pPr>
            <a:r>
              <a:rPr lang="en-US" sz="1400" b="0" dirty="0">
                <a:solidFill>
                  <a:schemeClr val="tx1"/>
                </a:solidFill>
              </a:rPr>
              <a:t>High School Work Study Program</a:t>
            </a:r>
            <a:endParaRPr lang="en-US" sz="1400" dirty="0"/>
          </a:p>
          <a:p>
            <a:pPr marL="491482" lvl="3" indent="-171450">
              <a:lnSpc>
                <a:spcPct val="100000"/>
              </a:lnSpc>
              <a:spcAft>
                <a:spcPts val="600"/>
              </a:spcAft>
            </a:pPr>
            <a:r>
              <a:rPr lang="en-US" sz="1400" b="0" dirty="0">
                <a:solidFill>
                  <a:schemeClr val="tx1"/>
                </a:solidFill>
              </a:rPr>
              <a:t>Undergraduate Research Assistantships</a:t>
            </a:r>
            <a:endParaRPr lang="en-US" sz="1400" dirty="0"/>
          </a:p>
          <a:p>
            <a:pPr marL="491482" lvl="3" indent="-171450">
              <a:lnSpc>
                <a:spcPct val="100000"/>
              </a:lnSpc>
              <a:spcAft>
                <a:spcPts val="600"/>
              </a:spcAft>
            </a:pPr>
            <a:r>
              <a:rPr lang="en-US" sz="1400" b="0" dirty="0">
                <a:solidFill>
                  <a:schemeClr val="tx1"/>
                </a:solidFill>
              </a:rPr>
              <a:t>Federal Work-Study Partnerships</a:t>
            </a:r>
            <a:endParaRPr lang="en-US" sz="1400" dirty="0"/>
          </a:p>
          <a:p>
            <a:pPr marL="491482" lvl="3" indent="-171450">
              <a:lnSpc>
                <a:spcPct val="100000"/>
              </a:lnSpc>
              <a:spcAft>
                <a:spcPts val="600"/>
              </a:spcAft>
            </a:pPr>
            <a:r>
              <a:rPr lang="en-US" sz="1400" b="0" dirty="0">
                <a:solidFill>
                  <a:schemeClr val="tx1"/>
                </a:solidFill>
              </a:rPr>
              <a:t>Visiting Scholar </a:t>
            </a:r>
            <a:r>
              <a:rPr lang="en-US" sz="1400" dirty="0"/>
              <a:t>Initiative</a:t>
            </a:r>
            <a:endParaRPr lang="en-US" sz="1400" b="0" dirty="0">
              <a:solidFill>
                <a:schemeClr val="tx1"/>
              </a:solidFill>
            </a:endParaRPr>
          </a:p>
          <a:p>
            <a:pPr marL="171450" indent="-171450">
              <a:lnSpc>
                <a:spcPct val="100000"/>
              </a:lnSpc>
              <a:spcAft>
                <a:spcPts val="600"/>
              </a:spcAft>
              <a:buFont typeface="Arial" panose="020B0604020202020204" pitchFamily="34" charset="0"/>
              <a:buChar char="•"/>
            </a:pPr>
            <a:r>
              <a:rPr lang="en-US" sz="1400" b="0" dirty="0">
                <a:solidFill>
                  <a:schemeClr val="tx1"/>
                </a:solidFill>
              </a:rPr>
              <a:t>Mutual benefits, equity, and innovation</a:t>
            </a:r>
          </a:p>
        </p:txBody>
      </p:sp>
      <p:sp>
        <p:nvSpPr>
          <p:cNvPr id="3" name="Title 2">
            <a:extLst>
              <a:ext uri="{FF2B5EF4-FFF2-40B4-BE49-F238E27FC236}">
                <a16:creationId xmlns:a16="http://schemas.microsoft.com/office/drawing/2014/main" id="{AA9EE9E2-F65A-408E-B9A2-4A8A2CC10833}"/>
              </a:ext>
            </a:extLst>
          </p:cNvPr>
          <p:cNvSpPr>
            <a:spLocks noGrp="1"/>
          </p:cNvSpPr>
          <p:nvPr>
            <p:ph type="title"/>
          </p:nvPr>
        </p:nvSpPr>
        <p:spPr/>
        <p:txBody>
          <a:bodyPr/>
          <a:lstStyle/>
          <a:p>
            <a:r>
              <a:rPr lang="en-US" dirty="0"/>
              <a:t>Overview</a:t>
            </a:r>
          </a:p>
        </p:txBody>
      </p:sp>
      <p:pic>
        <p:nvPicPr>
          <p:cNvPr id="21" name="Picture Placeholder 20">
            <a:extLst>
              <a:ext uri="{FF2B5EF4-FFF2-40B4-BE49-F238E27FC236}">
                <a16:creationId xmlns:a16="http://schemas.microsoft.com/office/drawing/2014/main" id="{3998E644-6EB9-46E8-AE61-0CF233D3A95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077063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8D37C-AA1C-4863-A4FC-4902DFB827BE}"/>
              </a:ext>
            </a:extLst>
          </p:cNvPr>
          <p:cNvSpPr>
            <a:spLocks noGrp="1"/>
          </p:cNvSpPr>
          <p:nvPr>
            <p:ph sz="quarter" idx="10"/>
          </p:nvPr>
        </p:nvSpPr>
        <p:spPr>
          <a:xfrm>
            <a:off x="504607" y="1115697"/>
            <a:ext cx="7540509" cy="3148369"/>
          </a:xfrm>
        </p:spPr>
        <p:txBody>
          <a:bodyPr/>
          <a:lstStyle/>
          <a:p>
            <a:pPr>
              <a:lnSpc>
                <a:spcPct val="100000"/>
              </a:lnSpc>
              <a:spcAft>
                <a:spcPts val="600"/>
              </a:spcAft>
            </a:pPr>
            <a:r>
              <a:rPr lang="en-US" sz="1400" dirty="0"/>
              <a:t>Cristo Rey High School Partnership</a:t>
            </a:r>
          </a:p>
          <a:p>
            <a:pPr marL="171450" indent="-171450">
              <a:lnSpc>
                <a:spcPct val="100000"/>
              </a:lnSpc>
              <a:spcAft>
                <a:spcPts val="600"/>
              </a:spcAft>
              <a:buFont typeface="Arial" panose="020B0604020202020204" pitchFamily="34" charset="0"/>
              <a:buChar char="•"/>
            </a:pPr>
            <a:r>
              <a:rPr lang="en-US" sz="1400" b="0" dirty="0">
                <a:solidFill>
                  <a:schemeClr val="tx1"/>
                </a:solidFill>
              </a:rPr>
              <a:t>Introduces integrative health concepts early, cultivating interest in nursing and holistic care</a:t>
            </a:r>
          </a:p>
          <a:p>
            <a:pPr marL="171450" indent="-171450">
              <a:lnSpc>
                <a:spcPct val="100000"/>
              </a:lnSpc>
              <a:spcAft>
                <a:spcPts val="600"/>
              </a:spcAft>
              <a:buFont typeface="Arial" panose="020B0604020202020204" pitchFamily="34" charset="0"/>
              <a:buChar char="•"/>
            </a:pPr>
            <a:r>
              <a:rPr lang="en-US" sz="1400" b="0" dirty="0">
                <a:solidFill>
                  <a:schemeClr val="tx1"/>
                </a:solidFill>
              </a:rPr>
              <a:t>Students work one full day per week, earning up to 50% of their annual education costs</a:t>
            </a:r>
          </a:p>
          <a:p>
            <a:pPr marL="171450" indent="-171450">
              <a:lnSpc>
                <a:spcPct val="100000"/>
              </a:lnSpc>
              <a:spcAft>
                <a:spcPts val="600"/>
              </a:spcAft>
              <a:buFont typeface="Arial" panose="020B0604020202020204" pitchFamily="34" charset="0"/>
              <a:buChar char="•"/>
            </a:pPr>
            <a:r>
              <a:rPr lang="en-US" sz="1400" b="0" dirty="0">
                <a:solidFill>
                  <a:schemeClr val="tx1"/>
                </a:solidFill>
              </a:rPr>
              <a:t>Health system responsible for very small share of cost; no direct cost to department</a:t>
            </a:r>
          </a:p>
          <a:p>
            <a:pPr>
              <a:lnSpc>
                <a:spcPct val="100000"/>
              </a:lnSpc>
            </a:pPr>
            <a:endParaRPr lang="en-US" sz="1400" dirty="0"/>
          </a:p>
          <a:p>
            <a:pPr>
              <a:spcAft>
                <a:spcPts val="600"/>
              </a:spcAft>
            </a:pPr>
            <a:r>
              <a:rPr lang="en-US" sz="1400" dirty="0"/>
              <a:t>Transformative Impact</a:t>
            </a:r>
          </a:p>
          <a:p>
            <a:pPr marL="285750" lvl="1" indent="-285750">
              <a:spcAft>
                <a:spcPts val="600"/>
              </a:spcAft>
              <a:buFont typeface="Arial" panose="020B0604020202020204" pitchFamily="34" charset="0"/>
              <a:buChar char="•"/>
            </a:pPr>
            <a:r>
              <a:rPr lang="en-US" sz="1400" dirty="0"/>
              <a:t>100% of graduates since 2020 accepted into four-year colleges/universities</a:t>
            </a:r>
          </a:p>
          <a:p>
            <a:pPr marL="285750" lvl="1" indent="-285750">
              <a:spcAft>
                <a:spcPts val="600"/>
              </a:spcAft>
              <a:buFont typeface="Arial" panose="020B0604020202020204" pitchFamily="34" charset="0"/>
              <a:buChar char="•"/>
            </a:pPr>
            <a:r>
              <a:rPr lang="en-US" sz="1400" dirty="0"/>
              <a:t>77% of alumni graduated or on track to graduate from college</a:t>
            </a:r>
          </a:p>
          <a:p>
            <a:pPr marL="285750" lvl="1" indent="-285750">
              <a:spcAft>
                <a:spcPts val="600"/>
              </a:spcAft>
              <a:buFont typeface="Arial" panose="020B0604020202020204" pitchFamily="34" charset="0"/>
              <a:buChar char="•"/>
            </a:pPr>
            <a:r>
              <a:rPr lang="en-US" sz="1400" dirty="0"/>
              <a:t>Success rate 5 times the national average for students from similar economic backgrounds</a:t>
            </a:r>
          </a:p>
        </p:txBody>
      </p:sp>
      <p:sp>
        <p:nvSpPr>
          <p:cNvPr id="3" name="Title 2">
            <a:extLst>
              <a:ext uri="{FF2B5EF4-FFF2-40B4-BE49-F238E27FC236}">
                <a16:creationId xmlns:a16="http://schemas.microsoft.com/office/drawing/2014/main" id="{AA9EE9E2-F65A-408E-B9A2-4A8A2CC10833}"/>
              </a:ext>
            </a:extLst>
          </p:cNvPr>
          <p:cNvSpPr>
            <a:spLocks noGrp="1"/>
          </p:cNvSpPr>
          <p:nvPr>
            <p:ph type="title"/>
          </p:nvPr>
        </p:nvSpPr>
        <p:spPr/>
        <p:txBody>
          <a:bodyPr/>
          <a:lstStyle/>
          <a:p>
            <a:r>
              <a:rPr lang="en-US" dirty="0"/>
              <a:t>High School Work Study Program</a:t>
            </a:r>
          </a:p>
        </p:txBody>
      </p:sp>
    </p:spTree>
    <p:extLst>
      <p:ext uri="{BB962C8B-B14F-4D97-AF65-F5344CB8AC3E}">
        <p14:creationId xmlns:p14="http://schemas.microsoft.com/office/powerpoint/2010/main" val="28436976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8D37C-AA1C-4863-A4FC-4902DFB827BE}"/>
              </a:ext>
            </a:extLst>
          </p:cNvPr>
          <p:cNvSpPr>
            <a:spLocks noGrp="1"/>
          </p:cNvSpPr>
          <p:nvPr>
            <p:ph sz="quarter" idx="10"/>
          </p:nvPr>
        </p:nvSpPr>
        <p:spPr>
          <a:xfrm>
            <a:off x="504607" y="1131739"/>
            <a:ext cx="7277100" cy="3148369"/>
          </a:xfrm>
        </p:spPr>
        <p:txBody>
          <a:bodyPr/>
          <a:lstStyle/>
          <a:p>
            <a:pPr>
              <a:lnSpc>
                <a:spcPct val="100000"/>
              </a:lnSpc>
              <a:spcAft>
                <a:spcPts val="600"/>
              </a:spcAft>
            </a:pPr>
            <a:r>
              <a:rPr lang="en-US" sz="1400" dirty="0"/>
              <a:t>Tasks and Limitations</a:t>
            </a:r>
          </a:p>
          <a:p>
            <a:pPr marL="285750" indent="-285750">
              <a:lnSpc>
                <a:spcPct val="100000"/>
              </a:lnSpc>
              <a:spcAft>
                <a:spcPts val="600"/>
              </a:spcAft>
              <a:buFont typeface="Arial" panose="020B0604020202020204" pitchFamily="34" charset="0"/>
              <a:buChar char="•"/>
            </a:pPr>
            <a:r>
              <a:rPr lang="en-US" sz="1400" b="0" dirty="0">
                <a:solidFill>
                  <a:schemeClr val="tx1"/>
                </a:solidFill>
              </a:rPr>
              <a:t>Primarily administrative</a:t>
            </a:r>
          </a:p>
          <a:p>
            <a:pPr marL="605782" lvl="3" indent="-285750">
              <a:lnSpc>
                <a:spcPct val="100000"/>
              </a:lnSpc>
              <a:spcAft>
                <a:spcPts val="600"/>
              </a:spcAft>
            </a:pPr>
            <a:r>
              <a:rPr lang="en-US" sz="1400" dirty="0"/>
              <a:t>Distribute marketing materials for nursing wellness activities and events</a:t>
            </a:r>
          </a:p>
          <a:p>
            <a:pPr marL="605782" lvl="3" indent="-285750">
              <a:lnSpc>
                <a:spcPct val="100000"/>
              </a:lnSpc>
              <a:spcAft>
                <a:spcPts val="600"/>
              </a:spcAft>
            </a:pPr>
            <a:r>
              <a:rPr lang="en-US" sz="1400" dirty="0"/>
              <a:t>Support night shift initiative by packing supplies and coordinating with unit managers</a:t>
            </a:r>
          </a:p>
          <a:p>
            <a:pPr marL="285750" indent="-285750">
              <a:lnSpc>
                <a:spcPct val="100000"/>
              </a:lnSpc>
              <a:spcAft>
                <a:spcPts val="600"/>
              </a:spcAft>
              <a:buFont typeface="Arial" panose="020B0604020202020204" pitchFamily="34" charset="0"/>
              <a:buChar char="•"/>
            </a:pPr>
            <a:r>
              <a:rPr lang="en-US" sz="1400" b="0" dirty="0">
                <a:solidFill>
                  <a:schemeClr val="tx1"/>
                </a:solidFill>
              </a:rPr>
              <a:t>Tasks limited to non-clinical areas due to age restrictions and institutional policies</a:t>
            </a:r>
          </a:p>
          <a:p>
            <a:pPr marL="285750" lvl="1" indent="-285750">
              <a:lnSpc>
                <a:spcPct val="100000"/>
              </a:lnSpc>
              <a:buFont typeface="Arial" panose="020B0604020202020204" pitchFamily="34" charset="0"/>
              <a:buChar char="•"/>
            </a:pPr>
            <a:endParaRPr lang="en-US" sz="1400" b="0" dirty="0">
              <a:solidFill>
                <a:schemeClr val="tx1"/>
              </a:solidFill>
            </a:endParaRPr>
          </a:p>
          <a:p>
            <a:pPr>
              <a:lnSpc>
                <a:spcPct val="100000"/>
              </a:lnSpc>
              <a:spcAft>
                <a:spcPts val="600"/>
              </a:spcAft>
            </a:pPr>
            <a:r>
              <a:rPr lang="en-US" sz="1400" dirty="0"/>
              <a:t>Supervisor Responsibilities</a:t>
            </a:r>
          </a:p>
          <a:p>
            <a:pPr marL="285750" indent="-285750">
              <a:lnSpc>
                <a:spcPct val="100000"/>
              </a:lnSpc>
              <a:spcAft>
                <a:spcPts val="600"/>
              </a:spcAft>
              <a:buFont typeface="Arial" panose="020B0604020202020204" pitchFamily="34" charset="0"/>
              <a:buChar char="•"/>
            </a:pPr>
            <a:r>
              <a:rPr lang="en-US" sz="1400" b="0" dirty="0">
                <a:solidFill>
                  <a:schemeClr val="tx1"/>
                </a:solidFill>
              </a:rPr>
              <a:t>Must be physically present on the students’ workday</a:t>
            </a:r>
          </a:p>
          <a:p>
            <a:pPr marL="285750" indent="-285750">
              <a:lnSpc>
                <a:spcPct val="100000"/>
              </a:lnSpc>
              <a:spcAft>
                <a:spcPts val="600"/>
              </a:spcAft>
              <a:buFont typeface="Arial" panose="020B0604020202020204" pitchFamily="34" charset="0"/>
              <a:buChar char="•"/>
            </a:pPr>
            <a:r>
              <a:rPr lang="en-US" sz="1400" b="0" dirty="0">
                <a:solidFill>
                  <a:schemeClr val="tx1"/>
                </a:solidFill>
              </a:rPr>
              <a:t>Provide assignments, guidance, and feedback</a:t>
            </a:r>
          </a:p>
          <a:p>
            <a:pPr marL="285750" indent="-285750">
              <a:lnSpc>
                <a:spcPct val="100000"/>
              </a:lnSpc>
              <a:spcAft>
                <a:spcPts val="600"/>
              </a:spcAft>
              <a:buFont typeface="Arial" panose="020B0604020202020204" pitchFamily="34" charset="0"/>
              <a:buChar char="•"/>
            </a:pPr>
            <a:r>
              <a:rPr lang="en-US" sz="1400" b="0" dirty="0">
                <a:solidFill>
                  <a:schemeClr val="tx1"/>
                </a:solidFill>
              </a:rPr>
              <a:t>Complete weekly emailed timecard/performance rating tool</a:t>
            </a:r>
          </a:p>
        </p:txBody>
      </p:sp>
      <p:sp>
        <p:nvSpPr>
          <p:cNvPr id="3" name="Title 2">
            <a:extLst>
              <a:ext uri="{FF2B5EF4-FFF2-40B4-BE49-F238E27FC236}">
                <a16:creationId xmlns:a16="http://schemas.microsoft.com/office/drawing/2014/main" id="{AA9EE9E2-F65A-408E-B9A2-4A8A2CC10833}"/>
              </a:ext>
            </a:extLst>
          </p:cNvPr>
          <p:cNvSpPr>
            <a:spLocks noGrp="1"/>
          </p:cNvSpPr>
          <p:nvPr>
            <p:ph type="title"/>
          </p:nvPr>
        </p:nvSpPr>
        <p:spPr/>
        <p:txBody>
          <a:bodyPr/>
          <a:lstStyle/>
          <a:p>
            <a:r>
              <a:rPr lang="en-US" dirty="0"/>
              <a:t>Student Roles and Supervisor Responsibilities</a:t>
            </a:r>
            <a:r>
              <a:rPr lang="en-US" i="1" dirty="0"/>
              <a:t> </a:t>
            </a:r>
            <a:endParaRPr lang="en-US" dirty="0"/>
          </a:p>
        </p:txBody>
      </p:sp>
    </p:spTree>
    <p:extLst>
      <p:ext uri="{BB962C8B-B14F-4D97-AF65-F5344CB8AC3E}">
        <p14:creationId xmlns:p14="http://schemas.microsoft.com/office/powerpoint/2010/main" val="2838542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2633120-CBCF-494E-8A2D-0BEC81CA262E}"/>
              </a:ext>
            </a:extLst>
          </p:cNvPr>
          <p:cNvSpPr>
            <a:spLocks noGrp="1"/>
          </p:cNvSpPr>
          <p:nvPr>
            <p:ph type="body" sz="quarter" idx="14"/>
          </p:nvPr>
        </p:nvSpPr>
        <p:spPr/>
        <p:txBody>
          <a:bodyPr/>
          <a:lstStyle/>
          <a:p>
            <a:endParaRPr lang="en-US"/>
          </a:p>
        </p:txBody>
      </p:sp>
      <p:sp>
        <p:nvSpPr>
          <p:cNvPr id="4" name="Content Placeholder 3">
            <a:extLst>
              <a:ext uri="{FF2B5EF4-FFF2-40B4-BE49-F238E27FC236}">
                <a16:creationId xmlns:a16="http://schemas.microsoft.com/office/drawing/2014/main" id="{CEE8D37C-AA1C-4863-A4FC-4902DFB827BE}"/>
              </a:ext>
            </a:extLst>
          </p:cNvPr>
          <p:cNvSpPr>
            <a:spLocks noGrp="1"/>
          </p:cNvSpPr>
          <p:nvPr>
            <p:ph sz="quarter" idx="11"/>
          </p:nvPr>
        </p:nvSpPr>
        <p:spPr>
          <a:xfrm>
            <a:off x="499309" y="1050758"/>
            <a:ext cx="7277100" cy="2626358"/>
          </a:xfrm>
        </p:spPr>
        <p:txBody>
          <a:bodyPr/>
          <a:lstStyle/>
          <a:p>
            <a:pPr>
              <a:lnSpc>
                <a:spcPct val="100000"/>
              </a:lnSpc>
              <a:spcAft>
                <a:spcPts val="600"/>
              </a:spcAft>
            </a:pPr>
            <a:r>
              <a:rPr lang="en-US" sz="1400" dirty="0"/>
              <a:t>Benefits</a:t>
            </a:r>
          </a:p>
          <a:p>
            <a:pPr marL="285750" indent="-285750">
              <a:lnSpc>
                <a:spcPct val="100000"/>
              </a:lnSpc>
              <a:spcAft>
                <a:spcPts val="600"/>
              </a:spcAft>
              <a:buFont typeface="Arial" panose="020B0604020202020204" pitchFamily="34" charset="0"/>
              <a:buChar char="•"/>
            </a:pPr>
            <a:r>
              <a:rPr lang="en-US" sz="1400" b="0" dirty="0">
                <a:solidFill>
                  <a:schemeClr val="tx1"/>
                </a:solidFill>
              </a:rPr>
              <a:t>Bridges socioeconomic and cultural barriers, promoting diversity in healthcare education</a:t>
            </a:r>
          </a:p>
          <a:p>
            <a:pPr marL="285750" indent="-285750">
              <a:lnSpc>
                <a:spcPct val="100000"/>
              </a:lnSpc>
              <a:spcAft>
                <a:spcPts val="600"/>
              </a:spcAft>
              <a:buFont typeface="Arial" panose="020B0604020202020204" pitchFamily="34" charset="0"/>
              <a:buChar char="•"/>
            </a:pPr>
            <a:r>
              <a:rPr lang="en-US" sz="1400" b="0" dirty="0">
                <a:solidFill>
                  <a:schemeClr val="tx1"/>
                </a:solidFill>
              </a:rPr>
              <a:t>Develops essential social, technical, and professional skills </a:t>
            </a:r>
          </a:p>
          <a:p>
            <a:pPr marL="285750" indent="-285750">
              <a:lnSpc>
                <a:spcPct val="100000"/>
              </a:lnSpc>
              <a:spcAft>
                <a:spcPts val="600"/>
              </a:spcAft>
              <a:buFont typeface="Arial" panose="020B0604020202020204" pitchFamily="34" charset="0"/>
              <a:buChar char="•"/>
            </a:pPr>
            <a:r>
              <a:rPr lang="en-US" sz="1400" b="0" dirty="0">
                <a:solidFill>
                  <a:schemeClr val="tx1"/>
                </a:solidFill>
              </a:rPr>
              <a:t>Alleviates administrative burden for department</a:t>
            </a:r>
          </a:p>
          <a:p>
            <a:pPr>
              <a:lnSpc>
                <a:spcPct val="100000"/>
              </a:lnSpc>
            </a:pPr>
            <a:endParaRPr lang="en-US" sz="1400" b="0" dirty="0">
              <a:solidFill>
                <a:schemeClr val="tx1"/>
              </a:solidFill>
            </a:endParaRPr>
          </a:p>
          <a:p>
            <a:pPr>
              <a:lnSpc>
                <a:spcPct val="100000"/>
              </a:lnSpc>
              <a:spcAft>
                <a:spcPts val="600"/>
              </a:spcAft>
            </a:pPr>
            <a:r>
              <a:rPr lang="en-US" sz="1400" dirty="0"/>
              <a:t>Considerations and Challenges</a:t>
            </a:r>
          </a:p>
          <a:p>
            <a:pPr marL="285750" indent="-285750">
              <a:lnSpc>
                <a:spcPct val="100000"/>
              </a:lnSpc>
              <a:spcAft>
                <a:spcPts val="600"/>
              </a:spcAft>
              <a:buFont typeface="Arial" panose="020B0604020202020204" pitchFamily="34" charset="0"/>
              <a:buChar char="•"/>
            </a:pPr>
            <a:r>
              <a:rPr lang="en-US" sz="1400" b="0" dirty="0">
                <a:solidFill>
                  <a:schemeClr val="tx1"/>
                </a:solidFill>
              </a:rPr>
              <a:t>Be mindful of students' age and experience when setting expectations</a:t>
            </a:r>
          </a:p>
          <a:p>
            <a:pPr marL="285750" indent="-285750">
              <a:lnSpc>
                <a:spcPct val="100000"/>
              </a:lnSpc>
              <a:spcAft>
                <a:spcPts val="600"/>
              </a:spcAft>
              <a:buFont typeface="Arial" panose="020B0604020202020204" pitchFamily="34" charset="0"/>
              <a:buChar char="•"/>
            </a:pPr>
            <a:r>
              <a:rPr lang="en-US" sz="1400" b="0" dirty="0">
                <a:solidFill>
                  <a:schemeClr val="tx1"/>
                </a:solidFill>
              </a:rPr>
              <a:t>Allow additional time for education on professional expectations</a:t>
            </a:r>
          </a:p>
          <a:p>
            <a:pPr marL="285750" indent="-285750">
              <a:lnSpc>
                <a:spcPct val="100000"/>
              </a:lnSpc>
              <a:spcAft>
                <a:spcPts val="600"/>
              </a:spcAft>
              <a:buFont typeface="Arial" panose="020B0604020202020204" pitchFamily="34" charset="0"/>
              <a:buChar char="•"/>
            </a:pPr>
            <a:r>
              <a:rPr lang="en-US" sz="1400" b="0" dirty="0">
                <a:solidFill>
                  <a:schemeClr val="tx1"/>
                </a:solidFill>
              </a:rPr>
              <a:t>Institutional policies may restrict certain tasks (e.g., research-related activities)</a:t>
            </a:r>
          </a:p>
          <a:p>
            <a:pPr>
              <a:lnSpc>
                <a:spcPct val="100000"/>
              </a:lnSpc>
              <a:spcAft>
                <a:spcPts val="600"/>
              </a:spcAft>
            </a:pPr>
            <a:endParaRPr lang="en-US" sz="1400" b="0" dirty="0">
              <a:solidFill>
                <a:schemeClr val="tx1"/>
              </a:solidFill>
            </a:endParaRPr>
          </a:p>
        </p:txBody>
      </p:sp>
      <p:sp>
        <p:nvSpPr>
          <p:cNvPr id="3" name="Title 2">
            <a:extLst>
              <a:ext uri="{FF2B5EF4-FFF2-40B4-BE49-F238E27FC236}">
                <a16:creationId xmlns:a16="http://schemas.microsoft.com/office/drawing/2014/main" id="{AA9EE9E2-F65A-408E-B9A2-4A8A2CC10833}"/>
              </a:ext>
            </a:extLst>
          </p:cNvPr>
          <p:cNvSpPr>
            <a:spLocks noGrp="1"/>
          </p:cNvSpPr>
          <p:nvPr>
            <p:ph type="title"/>
          </p:nvPr>
        </p:nvSpPr>
        <p:spPr>
          <a:xfrm>
            <a:off x="504607" y="414088"/>
            <a:ext cx="8207593" cy="773799"/>
          </a:xfrm>
        </p:spPr>
        <p:txBody>
          <a:bodyPr/>
          <a:lstStyle/>
          <a:p>
            <a:r>
              <a:rPr lang="en-US" dirty="0"/>
              <a:t>Benefits and Considerations</a:t>
            </a:r>
          </a:p>
        </p:txBody>
      </p:sp>
      <p:pic>
        <p:nvPicPr>
          <p:cNvPr id="12" name="Picture Placeholder 11">
            <a:extLst>
              <a:ext uri="{FF2B5EF4-FFF2-40B4-BE49-F238E27FC236}">
                <a16:creationId xmlns:a16="http://schemas.microsoft.com/office/drawing/2014/main" id="{14EA0F8A-3963-4216-97EF-DBA6BA377D5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696515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2304AC9-90B9-49FC-AFBD-BB651234EE4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CEE8D37C-AA1C-4863-A4FC-4902DFB827BE}"/>
              </a:ext>
            </a:extLst>
          </p:cNvPr>
          <p:cNvSpPr>
            <a:spLocks noGrp="1"/>
          </p:cNvSpPr>
          <p:nvPr>
            <p:ph idx="1"/>
          </p:nvPr>
        </p:nvSpPr>
        <p:spPr>
          <a:xfrm>
            <a:off x="495299" y="1024715"/>
            <a:ext cx="5067301" cy="3361018"/>
          </a:xfrm>
        </p:spPr>
        <p:txBody>
          <a:bodyPr/>
          <a:lstStyle/>
          <a:p>
            <a:pPr>
              <a:lnSpc>
                <a:spcPct val="100000"/>
              </a:lnSpc>
              <a:spcAft>
                <a:spcPts val="600"/>
              </a:spcAft>
            </a:pPr>
            <a:r>
              <a:rPr lang="en-US" sz="1400" dirty="0"/>
              <a:t>Strategic Solution to Expand Research Team’s Capacity</a:t>
            </a:r>
          </a:p>
          <a:p>
            <a:pPr marL="285750" indent="-285750">
              <a:lnSpc>
                <a:spcPct val="100000"/>
              </a:lnSpc>
              <a:spcAft>
                <a:spcPts val="600"/>
              </a:spcAft>
              <a:buFont typeface="Arial" panose="020B0604020202020204" pitchFamily="34" charset="0"/>
              <a:buChar char="•"/>
            </a:pPr>
            <a:r>
              <a:rPr lang="en-US" sz="1400" b="0" dirty="0">
                <a:solidFill>
                  <a:schemeClr val="tx1"/>
                </a:solidFill>
              </a:rPr>
              <a:t>Small but dynamic research team; 2 individuals on payroll</a:t>
            </a:r>
          </a:p>
          <a:p>
            <a:pPr marL="605782" lvl="3" indent="-285750">
              <a:lnSpc>
                <a:spcPct val="100000"/>
              </a:lnSpc>
              <a:spcAft>
                <a:spcPts val="600"/>
              </a:spcAft>
            </a:pPr>
            <a:r>
              <a:rPr lang="en-US" sz="1400" dirty="0"/>
              <a:t>Associate Director of Research</a:t>
            </a:r>
          </a:p>
          <a:p>
            <a:pPr marL="605782" lvl="3" indent="-285750">
              <a:lnSpc>
                <a:spcPct val="100000"/>
              </a:lnSpc>
              <a:spcAft>
                <a:spcPts val="600"/>
              </a:spcAft>
            </a:pPr>
            <a:r>
              <a:rPr lang="en-US" sz="1400" dirty="0"/>
              <a:t>Per Diem Senior Data Analyst</a:t>
            </a:r>
            <a:endParaRPr lang="en-US" sz="1400" b="0" dirty="0">
              <a:solidFill>
                <a:schemeClr val="tx1"/>
              </a:solidFill>
            </a:endParaRPr>
          </a:p>
          <a:p>
            <a:pPr marL="285750" lvl="1" indent="-285750">
              <a:lnSpc>
                <a:spcPct val="100000"/>
              </a:lnSpc>
              <a:spcAft>
                <a:spcPts val="600"/>
              </a:spcAft>
              <a:buFont typeface="Arial" panose="020B0604020202020204" pitchFamily="34" charset="0"/>
              <a:buChar char="•"/>
            </a:pPr>
            <a:r>
              <a:rPr lang="en-US" sz="1400" dirty="0"/>
              <a:t>Limited resources necessitate creative staffing solutions</a:t>
            </a:r>
          </a:p>
          <a:p>
            <a:pPr marL="285750" lvl="1" indent="-285750">
              <a:lnSpc>
                <a:spcPct val="100000"/>
              </a:lnSpc>
              <a:buFont typeface="Arial" panose="020B0604020202020204" pitchFamily="34" charset="0"/>
              <a:buChar char="•"/>
            </a:pPr>
            <a:endParaRPr lang="en-US" sz="1400" dirty="0"/>
          </a:p>
          <a:p>
            <a:pPr lvl="1">
              <a:lnSpc>
                <a:spcPct val="100000"/>
              </a:lnSpc>
              <a:spcAft>
                <a:spcPts val="600"/>
              </a:spcAft>
            </a:pPr>
            <a:r>
              <a:rPr lang="en-US" sz="1400" b="1" dirty="0">
                <a:solidFill>
                  <a:schemeClr val="accent1"/>
                </a:solidFill>
              </a:rPr>
              <a:t>Why Target Undergraduate Students?</a:t>
            </a:r>
          </a:p>
          <a:p>
            <a:pPr marL="285750" lvl="1" indent="-285750">
              <a:lnSpc>
                <a:spcPct val="100000"/>
              </a:lnSpc>
              <a:spcAft>
                <a:spcPts val="600"/>
              </a:spcAft>
              <a:buFont typeface="Arial" panose="020B0604020202020204" pitchFamily="34" charset="0"/>
              <a:buChar char="•"/>
            </a:pPr>
            <a:r>
              <a:rPr lang="en-US" sz="1400" dirty="0"/>
              <a:t>Familiarity with reading and critically appraising scientific articles</a:t>
            </a:r>
          </a:p>
          <a:p>
            <a:pPr marL="285750" lvl="1" indent="-285750">
              <a:lnSpc>
                <a:spcPct val="100000"/>
              </a:lnSpc>
              <a:spcAft>
                <a:spcPts val="600"/>
              </a:spcAft>
              <a:buFont typeface="Arial" panose="020B0604020202020204" pitchFamily="34" charset="0"/>
              <a:buChar char="•"/>
            </a:pPr>
            <a:r>
              <a:rPr lang="en-US" sz="1400" dirty="0"/>
              <a:t>Proficiency with specific software programs:</a:t>
            </a:r>
          </a:p>
          <a:p>
            <a:pPr marL="605782" lvl="3" indent="-285750">
              <a:lnSpc>
                <a:spcPct val="100000"/>
              </a:lnSpc>
              <a:spcAft>
                <a:spcPts val="600"/>
              </a:spcAft>
            </a:pPr>
            <a:r>
              <a:rPr lang="en-US" sz="1400" dirty="0"/>
              <a:t>Coding and data analysis</a:t>
            </a:r>
          </a:p>
          <a:p>
            <a:pPr marL="605782" lvl="3" indent="-285750">
              <a:lnSpc>
                <a:spcPct val="100000"/>
              </a:lnSpc>
              <a:spcAft>
                <a:spcPts val="600"/>
              </a:spcAft>
            </a:pPr>
            <a:r>
              <a:rPr lang="en-US" sz="1400" dirty="0"/>
              <a:t>Building questionnaires</a:t>
            </a:r>
          </a:p>
        </p:txBody>
      </p:sp>
      <p:sp>
        <p:nvSpPr>
          <p:cNvPr id="3" name="Title 2">
            <a:extLst>
              <a:ext uri="{FF2B5EF4-FFF2-40B4-BE49-F238E27FC236}">
                <a16:creationId xmlns:a16="http://schemas.microsoft.com/office/drawing/2014/main" id="{AA9EE9E2-F65A-408E-B9A2-4A8A2CC10833}"/>
              </a:ext>
            </a:extLst>
          </p:cNvPr>
          <p:cNvSpPr>
            <a:spLocks noGrp="1"/>
          </p:cNvSpPr>
          <p:nvPr>
            <p:ph type="title"/>
          </p:nvPr>
        </p:nvSpPr>
        <p:spPr/>
        <p:txBody>
          <a:bodyPr/>
          <a:lstStyle/>
          <a:p>
            <a:r>
              <a:rPr lang="en-US" dirty="0"/>
              <a:t>Undergraduate Research Assistants</a:t>
            </a:r>
          </a:p>
        </p:txBody>
      </p:sp>
    </p:spTree>
    <p:extLst>
      <p:ext uri="{BB962C8B-B14F-4D97-AF65-F5344CB8AC3E}">
        <p14:creationId xmlns:p14="http://schemas.microsoft.com/office/powerpoint/2010/main" val="24276206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9EE9E2-F65A-408E-B9A2-4A8A2CC10833}"/>
              </a:ext>
            </a:extLst>
          </p:cNvPr>
          <p:cNvSpPr>
            <a:spLocks noGrp="1"/>
          </p:cNvSpPr>
          <p:nvPr>
            <p:ph type="title"/>
          </p:nvPr>
        </p:nvSpPr>
        <p:spPr>
          <a:xfrm>
            <a:off x="504607" y="414088"/>
            <a:ext cx="8402326" cy="773799"/>
          </a:xfrm>
        </p:spPr>
        <p:txBody>
          <a:bodyPr/>
          <a:lstStyle/>
          <a:p>
            <a:r>
              <a:rPr lang="en-US" dirty="0"/>
              <a:t>A Mutually Beneficial Partnership</a:t>
            </a:r>
          </a:p>
        </p:txBody>
      </p:sp>
      <p:grpSp>
        <p:nvGrpSpPr>
          <p:cNvPr id="49" name="Group 48">
            <a:extLst>
              <a:ext uri="{FF2B5EF4-FFF2-40B4-BE49-F238E27FC236}">
                <a16:creationId xmlns:a16="http://schemas.microsoft.com/office/drawing/2014/main" id="{84096556-85F8-44C7-A1AC-6EE86263E92B}"/>
              </a:ext>
            </a:extLst>
          </p:cNvPr>
          <p:cNvGrpSpPr/>
          <p:nvPr/>
        </p:nvGrpSpPr>
        <p:grpSpPr>
          <a:xfrm>
            <a:off x="843551" y="1286093"/>
            <a:ext cx="7456897" cy="2571313"/>
            <a:chOff x="984370" y="1254470"/>
            <a:chExt cx="7175260" cy="2592095"/>
          </a:xfrm>
        </p:grpSpPr>
        <p:grpSp>
          <p:nvGrpSpPr>
            <p:cNvPr id="48" name="Group 47">
              <a:extLst>
                <a:ext uri="{FF2B5EF4-FFF2-40B4-BE49-F238E27FC236}">
                  <a16:creationId xmlns:a16="http://schemas.microsoft.com/office/drawing/2014/main" id="{25694988-E024-45DC-8D64-163C4C2F5B97}"/>
                </a:ext>
              </a:extLst>
            </p:cNvPr>
            <p:cNvGrpSpPr/>
            <p:nvPr/>
          </p:nvGrpSpPr>
          <p:grpSpPr>
            <a:xfrm>
              <a:off x="984370" y="1254470"/>
              <a:ext cx="7175260" cy="2592095"/>
              <a:chOff x="984370" y="1254470"/>
              <a:chExt cx="7175260" cy="2592095"/>
            </a:xfrm>
          </p:grpSpPr>
          <p:grpSp>
            <p:nvGrpSpPr>
              <p:cNvPr id="24" name="Group 23">
                <a:extLst>
                  <a:ext uri="{FF2B5EF4-FFF2-40B4-BE49-F238E27FC236}">
                    <a16:creationId xmlns:a16="http://schemas.microsoft.com/office/drawing/2014/main" id="{FF1F2299-469C-46AA-8F24-9BF3B756CDC6}"/>
                  </a:ext>
                </a:extLst>
              </p:cNvPr>
              <p:cNvGrpSpPr/>
              <p:nvPr/>
            </p:nvGrpSpPr>
            <p:grpSpPr>
              <a:xfrm>
                <a:off x="984370" y="1254471"/>
                <a:ext cx="1926792" cy="2592094"/>
                <a:chOff x="438048" y="1623742"/>
                <a:chExt cx="2569056" cy="3456124"/>
              </a:xfrm>
              <a:solidFill>
                <a:schemeClr val="accent6"/>
              </a:solidFill>
            </p:grpSpPr>
            <p:grpSp>
              <p:nvGrpSpPr>
                <p:cNvPr id="25" name="Group 24">
                  <a:extLst>
                    <a:ext uri="{FF2B5EF4-FFF2-40B4-BE49-F238E27FC236}">
                      <a16:creationId xmlns:a16="http://schemas.microsoft.com/office/drawing/2014/main" id="{9919DC15-38AA-44EB-BD02-83C6E3C59CC0}"/>
                    </a:ext>
                  </a:extLst>
                </p:cNvPr>
                <p:cNvGrpSpPr/>
                <p:nvPr/>
              </p:nvGrpSpPr>
              <p:grpSpPr>
                <a:xfrm>
                  <a:off x="438048" y="2168702"/>
                  <a:ext cx="2569056" cy="2911164"/>
                  <a:chOff x="434972" y="2168702"/>
                  <a:chExt cx="2531201" cy="2911164"/>
                </a:xfrm>
                <a:grpFill/>
              </p:grpSpPr>
              <p:sp>
                <p:nvSpPr>
                  <p:cNvPr id="29" name="Freeform: Shape 28">
                    <a:extLst>
                      <a:ext uri="{FF2B5EF4-FFF2-40B4-BE49-F238E27FC236}">
                        <a16:creationId xmlns:a16="http://schemas.microsoft.com/office/drawing/2014/main" id="{48311ABD-CEFC-4416-BCC2-0AB5C645AFF3}"/>
                      </a:ext>
                    </a:extLst>
                  </p:cNvPr>
                  <p:cNvSpPr/>
                  <p:nvPr/>
                </p:nvSpPr>
                <p:spPr>
                  <a:xfrm>
                    <a:off x="434975" y="2913056"/>
                    <a:ext cx="2531198" cy="2166810"/>
                  </a:xfrm>
                  <a:custGeom>
                    <a:avLst/>
                    <a:gdLst>
                      <a:gd name="connsiteX0" fmla="*/ 0 w 2531199"/>
                      <a:gd name="connsiteY0" fmla="*/ 0 h 2854800"/>
                      <a:gd name="connsiteX1" fmla="*/ 2531199 w 2531199"/>
                      <a:gd name="connsiteY1" fmla="*/ 0 h 2854800"/>
                      <a:gd name="connsiteX2" fmla="*/ 2531199 w 2531199"/>
                      <a:gd name="connsiteY2" fmla="*/ 2854800 h 2854800"/>
                      <a:gd name="connsiteX3" fmla="*/ 0 w 2531199"/>
                      <a:gd name="connsiteY3" fmla="*/ 2854800 h 2854800"/>
                      <a:gd name="connsiteX4" fmla="*/ 0 w 2531199"/>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199" h="2854800">
                        <a:moveTo>
                          <a:pt x="0" y="0"/>
                        </a:moveTo>
                        <a:lnTo>
                          <a:pt x="2531199" y="0"/>
                        </a:lnTo>
                        <a:lnTo>
                          <a:pt x="2531199" y="2854800"/>
                        </a:lnTo>
                        <a:lnTo>
                          <a:pt x="0" y="2854800"/>
                        </a:lnTo>
                        <a:lnTo>
                          <a:pt x="0" y="0"/>
                        </a:lnTo>
                        <a:close/>
                      </a:path>
                    </a:pathLst>
                  </a:custGeom>
                  <a:solidFill>
                    <a:schemeClr val="accent2">
                      <a:lumMod val="10000"/>
                      <a:lumOff val="90000"/>
                    </a:schemeClr>
                  </a:solidFill>
                  <a:ln w="2540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marL="0" lvl="1" algn="ctr" defTabSz="500063">
                      <a:spcBef>
                        <a:spcPts val="900"/>
                      </a:spcBef>
                    </a:pPr>
                    <a:endParaRPr lang="en-US" sz="900" b="1" dirty="0">
                      <a:solidFill>
                        <a:srgbClr val="580F8B"/>
                      </a:solidFill>
                    </a:endParaRPr>
                  </a:p>
                  <a:p>
                    <a:pPr marL="0" lvl="1" algn="ctr" defTabSz="500063"/>
                    <a:r>
                      <a:rPr lang="en-US" sz="1100" b="1" dirty="0">
                        <a:solidFill>
                          <a:srgbClr val="580F8B"/>
                        </a:solidFill>
                      </a:rPr>
                      <a:t>Gain invaluable experience and develop critical skills </a:t>
                    </a:r>
                    <a:r>
                      <a:rPr lang="en-US" sz="1100" dirty="0">
                        <a:solidFill>
                          <a:srgbClr val="580F8B"/>
                        </a:solidFill>
                      </a:rPr>
                      <a:t>through Institutional Review Board protocol participation, potential co-authorship, and immersion in professional research environments.</a:t>
                    </a:r>
                  </a:p>
                </p:txBody>
              </p:sp>
              <p:sp>
                <p:nvSpPr>
                  <p:cNvPr id="30" name="Rectangle 29">
                    <a:extLst>
                      <a:ext uri="{FF2B5EF4-FFF2-40B4-BE49-F238E27FC236}">
                        <a16:creationId xmlns:a16="http://schemas.microsoft.com/office/drawing/2014/main" id="{694A3887-055B-4746-811E-28476F8CB39B}"/>
                      </a:ext>
                    </a:extLst>
                  </p:cNvPr>
                  <p:cNvSpPr/>
                  <p:nvPr/>
                </p:nvSpPr>
                <p:spPr>
                  <a:xfrm>
                    <a:off x="434972" y="2168702"/>
                    <a:ext cx="2531198" cy="9086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68580" rtlCol="0" anchor="ctr"/>
                  <a:lstStyle/>
                  <a:p>
                    <a:pPr lvl="0" algn="ctr" defTabSz="685800">
                      <a:defRPr/>
                    </a:pPr>
                    <a:r>
                      <a:rPr lang="en-US" sz="1400" b="1" dirty="0">
                        <a:solidFill>
                          <a:schemeClr val="bg1"/>
                        </a:solidFill>
                      </a:rPr>
                      <a:t>Students</a:t>
                    </a:r>
                    <a:endParaRPr kumimoji="0" lang="en-US" sz="1400" b="1" i="0" u="none" strike="noStrike" kern="1200" cap="none" spc="0" normalizeH="0" baseline="0" noProof="0" dirty="0">
                      <a:ln>
                        <a:noFill/>
                      </a:ln>
                      <a:solidFill>
                        <a:schemeClr val="bg1"/>
                      </a:solidFill>
                      <a:effectLst/>
                      <a:uLnTx/>
                      <a:uFillTx/>
                      <a:latin typeface="Arial"/>
                      <a:ea typeface="+mn-ea"/>
                      <a:cs typeface="+mn-cs"/>
                    </a:endParaRPr>
                  </a:p>
                </p:txBody>
              </p:sp>
            </p:grpSp>
            <p:sp>
              <p:nvSpPr>
                <p:cNvPr id="27" name="Oval 26">
                  <a:extLst>
                    <a:ext uri="{FF2B5EF4-FFF2-40B4-BE49-F238E27FC236}">
                      <a16:creationId xmlns:a16="http://schemas.microsoft.com/office/drawing/2014/main" id="{4D21BDDC-EAC6-40DE-BDC3-30679DB372FB}"/>
                    </a:ext>
                  </a:extLst>
                </p:cNvPr>
                <p:cNvSpPr/>
                <p:nvPr/>
              </p:nvSpPr>
              <p:spPr>
                <a:xfrm>
                  <a:off x="1367971" y="1623742"/>
                  <a:ext cx="709207" cy="709206"/>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31" name="Group 30">
                <a:extLst>
                  <a:ext uri="{FF2B5EF4-FFF2-40B4-BE49-F238E27FC236}">
                    <a16:creationId xmlns:a16="http://schemas.microsoft.com/office/drawing/2014/main" id="{6B005F6B-02EB-438B-B44E-5297D98A0CC4}"/>
                  </a:ext>
                </a:extLst>
              </p:cNvPr>
              <p:cNvGrpSpPr/>
              <p:nvPr/>
            </p:nvGrpSpPr>
            <p:grpSpPr>
              <a:xfrm>
                <a:off x="6232839" y="1254470"/>
                <a:ext cx="1926791" cy="2587747"/>
                <a:chOff x="9171560" y="1623742"/>
                <a:chExt cx="2569054" cy="3450329"/>
              </a:xfrm>
            </p:grpSpPr>
            <p:grpSp>
              <p:nvGrpSpPr>
                <p:cNvPr id="32" name="Group 31">
                  <a:extLst>
                    <a:ext uri="{FF2B5EF4-FFF2-40B4-BE49-F238E27FC236}">
                      <a16:creationId xmlns:a16="http://schemas.microsoft.com/office/drawing/2014/main" id="{AB8D50DC-72FB-4F33-BB75-CF01F6E76354}"/>
                    </a:ext>
                  </a:extLst>
                </p:cNvPr>
                <p:cNvGrpSpPr/>
                <p:nvPr/>
              </p:nvGrpSpPr>
              <p:grpSpPr>
                <a:xfrm>
                  <a:off x="9171560" y="2168702"/>
                  <a:ext cx="2569054" cy="2905369"/>
                  <a:chOff x="9179071" y="2448980"/>
                  <a:chExt cx="2531199" cy="2703874"/>
                </a:xfrm>
              </p:grpSpPr>
              <p:sp>
                <p:nvSpPr>
                  <p:cNvPr id="34" name="Freeform: Shape 33">
                    <a:extLst>
                      <a:ext uri="{FF2B5EF4-FFF2-40B4-BE49-F238E27FC236}">
                        <a16:creationId xmlns:a16="http://schemas.microsoft.com/office/drawing/2014/main" id="{C310AD06-A9DD-4127-9188-F217891FE24B}"/>
                      </a:ext>
                    </a:extLst>
                  </p:cNvPr>
                  <p:cNvSpPr/>
                  <p:nvPr/>
                </p:nvSpPr>
                <p:spPr>
                  <a:xfrm>
                    <a:off x="9179071" y="3143460"/>
                    <a:ext cx="2531198" cy="2009394"/>
                  </a:xfrm>
                  <a:custGeom>
                    <a:avLst/>
                    <a:gdLst>
                      <a:gd name="connsiteX0" fmla="*/ 0 w 2531199"/>
                      <a:gd name="connsiteY0" fmla="*/ 0 h 2854800"/>
                      <a:gd name="connsiteX1" fmla="*/ 2531199 w 2531199"/>
                      <a:gd name="connsiteY1" fmla="*/ 0 h 2854800"/>
                      <a:gd name="connsiteX2" fmla="*/ 2531199 w 2531199"/>
                      <a:gd name="connsiteY2" fmla="*/ 2854800 h 2854800"/>
                      <a:gd name="connsiteX3" fmla="*/ 0 w 2531199"/>
                      <a:gd name="connsiteY3" fmla="*/ 2854800 h 2854800"/>
                      <a:gd name="connsiteX4" fmla="*/ 0 w 2531199"/>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199" h="2854800">
                        <a:moveTo>
                          <a:pt x="0" y="0"/>
                        </a:moveTo>
                        <a:lnTo>
                          <a:pt x="2531199" y="0"/>
                        </a:lnTo>
                        <a:lnTo>
                          <a:pt x="2531199" y="2854800"/>
                        </a:lnTo>
                        <a:lnTo>
                          <a:pt x="0" y="2854800"/>
                        </a:lnTo>
                        <a:lnTo>
                          <a:pt x="0" y="0"/>
                        </a:lnTo>
                        <a:close/>
                      </a:path>
                    </a:pathLst>
                  </a:custGeom>
                  <a:solidFill>
                    <a:schemeClr val="accent2">
                      <a:lumMod val="10000"/>
                      <a:lumOff val="90000"/>
                    </a:schemeClr>
                  </a:solidFill>
                  <a:ln w="2540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marL="0" lvl="1" algn="ctr" defTabSz="500063">
                      <a:spcBef>
                        <a:spcPct val="0"/>
                      </a:spcBef>
                    </a:pPr>
                    <a:endParaRPr lang="en-US" sz="900" dirty="0">
                      <a:solidFill>
                        <a:srgbClr val="580F8B"/>
                      </a:solidFill>
                    </a:endParaRPr>
                  </a:p>
                  <a:p>
                    <a:pPr marL="0" lvl="1" algn="ctr" defTabSz="500063">
                      <a:spcBef>
                        <a:spcPct val="0"/>
                      </a:spcBef>
                      <a:spcAft>
                        <a:spcPct val="15000"/>
                      </a:spcAft>
                    </a:pPr>
                    <a:r>
                      <a:rPr lang="en-US" sz="1100" b="1" dirty="0">
                        <a:solidFill>
                          <a:srgbClr val="580F8B"/>
                        </a:solidFill>
                      </a:rPr>
                      <a:t>Creates a mutually beneficial relationship that advances careers and knowledge in the field, </a:t>
                    </a:r>
                    <a:r>
                      <a:rPr lang="en-US" sz="1100" dirty="0">
                        <a:solidFill>
                          <a:srgbClr val="580F8B"/>
                        </a:solidFill>
                      </a:rPr>
                      <a:t>building a pipeline of skilled researchers while fostering collaborative innovation.</a:t>
                    </a:r>
                  </a:p>
                  <a:p>
                    <a:pPr marL="0" lvl="1" algn="ctr" defTabSz="500063">
                      <a:spcBef>
                        <a:spcPct val="0"/>
                      </a:spcBef>
                      <a:spcAft>
                        <a:spcPct val="15000"/>
                      </a:spcAft>
                    </a:pPr>
                    <a:endParaRPr lang="en-US" sz="1100" dirty="0">
                      <a:solidFill>
                        <a:srgbClr val="580F8B"/>
                      </a:solidFill>
                    </a:endParaRPr>
                  </a:p>
                </p:txBody>
              </p:sp>
              <p:sp>
                <p:nvSpPr>
                  <p:cNvPr id="35" name="Freeform: Shape 34">
                    <a:extLst>
                      <a:ext uri="{FF2B5EF4-FFF2-40B4-BE49-F238E27FC236}">
                        <a16:creationId xmlns:a16="http://schemas.microsoft.com/office/drawing/2014/main" id="{D7F17451-F638-4A0D-AC73-BBE5F83438D7}"/>
                      </a:ext>
                    </a:extLst>
                  </p:cNvPr>
                  <p:cNvSpPr/>
                  <p:nvPr/>
                </p:nvSpPr>
                <p:spPr>
                  <a:xfrm>
                    <a:off x="9179071" y="2448980"/>
                    <a:ext cx="2531199" cy="840200"/>
                  </a:xfrm>
                  <a:custGeom>
                    <a:avLst/>
                    <a:gdLst>
                      <a:gd name="connsiteX0" fmla="*/ 0 w 2531199"/>
                      <a:gd name="connsiteY0" fmla="*/ 0 h 1012479"/>
                      <a:gd name="connsiteX1" fmla="*/ 2531199 w 2531199"/>
                      <a:gd name="connsiteY1" fmla="*/ 0 h 1012479"/>
                      <a:gd name="connsiteX2" fmla="*/ 2531199 w 2531199"/>
                      <a:gd name="connsiteY2" fmla="*/ 1012479 h 1012479"/>
                      <a:gd name="connsiteX3" fmla="*/ 0 w 2531199"/>
                      <a:gd name="connsiteY3" fmla="*/ 1012479 h 1012479"/>
                      <a:gd name="connsiteX4" fmla="*/ 0 w 2531199"/>
                      <a:gd name="connsiteY4" fmla="*/ 0 h 101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199" h="1012479">
                        <a:moveTo>
                          <a:pt x="0" y="0"/>
                        </a:moveTo>
                        <a:lnTo>
                          <a:pt x="2531199" y="0"/>
                        </a:lnTo>
                        <a:lnTo>
                          <a:pt x="2531199" y="1012479"/>
                        </a:lnTo>
                        <a:lnTo>
                          <a:pt x="0" y="1012479"/>
                        </a:lnTo>
                        <a:lnTo>
                          <a:pt x="0" y="0"/>
                        </a:lnTo>
                        <a:close/>
                      </a:path>
                    </a:pathLst>
                  </a:custGeom>
                  <a:solidFill>
                    <a:schemeClr val="accent6"/>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8580" tIns="68580" rIns="68580" bIns="34290" numCol="1" spcCol="1270" anchor="ctr" anchorCtr="0">
                    <a:noAutofit/>
                  </a:bodyPr>
                  <a:lstStyle/>
                  <a:p>
                    <a:pPr lvl="0" algn="ctr" defTabSz="566738">
                      <a:lnSpc>
                        <a:spcPct val="90000"/>
                      </a:lnSpc>
                      <a:spcBef>
                        <a:spcPct val="0"/>
                      </a:spcBef>
                      <a:defRPr/>
                    </a:pPr>
                    <a:r>
                      <a:rPr kumimoji="0" lang="en-US" sz="1400" b="1" i="0" u="none" strike="noStrike" kern="1200" cap="none" spc="0" normalizeH="0" baseline="0" noProof="0" dirty="0">
                        <a:ln>
                          <a:noFill/>
                        </a:ln>
                        <a:solidFill>
                          <a:schemeClr val="bg1"/>
                        </a:solidFill>
                        <a:effectLst/>
                        <a:uLnTx/>
                        <a:uFillTx/>
                        <a:latin typeface="Arial"/>
                        <a:ea typeface="+mn-ea"/>
                        <a:cs typeface="+mn-cs"/>
                      </a:rPr>
                      <a:t>Both</a:t>
                    </a:r>
                  </a:p>
                </p:txBody>
              </p:sp>
            </p:grpSp>
            <p:sp>
              <p:nvSpPr>
                <p:cNvPr id="33" name="Oval 32">
                  <a:extLst>
                    <a:ext uri="{FF2B5EF4-FFF2-40B4-BE49-F238E27FC236}">
                      <a16:creationId xmlns:a16="http://schemas.microsoft.com/office/drawing/2014/main" id="{8FAA6C7A-5760-44A7-85D4-5B8DDBA3F95B}"/>
                    </a:ext>
                  </a:extLst>
                </p:cNvPr>
                <p:cNvSpPr/>
                <p:nvPr/>
              </p:nvSpPr>
              <p:spPr>
                <a:xfrm>
                  <a:off x="10101482" y="1623742"/>
                  <a:ext cx="709206" cy="709207"/>
                </a:xfrm>
                <a:prstGeom prst="ellips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37" name="Group 36">
                <a:extLst>
                  <a:ext uri="{FF2B5EF4-FFF2-40B4-BE49-F238E27FC236}">
                    <a16:creationId xmlns:a16="http://schemas.microsoft.com/office/drawing/2014/main" id="{06F2C3E3-B99E-4066-AE5E-7101D134F7EC}"/>
                  </a:ext>
                </a:extLst>
              </p:cNvPr>
              <p:cNvGrpSpPr/>
              <p:nvPr/>
            </p:nvGrpSpPr>
            <p:grpSpPr>
              <a:xfrm>
                <a:off x="3608608" y="1254470"/>
                <a:ext cx="1926791" cy="2587747"/>
                <a:chOff x="6260390" y="1623742"/>
                <a:chExt cx="2569054" cy="3450329"/>
              </a:xfrm>
            </p:grpSpPr>
            <p:grpSp>
              <p:nvGrpSpPr>
                <p:cNvPr id="39" name="Group 38">
                  <a:extLst>
                    <a:ext uri="{FF2B5EF4-FFF2-40B4-BE49-F238E27FC236}">
                      <a16:creationId xmlns:a16="http://schemas.microsoft.com/office/drawing/2014/main" id="{02B66120-7617-45E7-9D36-57D09C125439}"/>
                    </a:ext>
                  </a:extLst>
                </p:cNvPr>
                <p:cNvGrpSpPr/>
                <p:nvPr/>
              </p:nvGrpSpPr>
              <p:grpSpPr>
                <a:xfrm>
                  <a:off x="6260390" y="2168702"/>
                  <a:ext cx="2569054" cy="2905369"/>
                  <a:chOff x="6293504" y="2448980"/>
                  <a:chExt cx="2531199" cy="2703874"/>
                </a:xfrm>
              </p:grpSpPr>
              <p:sp>
                <p:nvSpPr>
                  <p:cNvPr id="41" name="Freeform: Shape 40">
                    <a:extLst>
                      <a:ext uri="{FF2B5EF4-FFF2-40B4-BE49-F238E27FC236}">
                        <a16:creationId xmlns:a16="http://schemas.microsoft.com/office/drawing/2014/main" id="{4649C071-738E-48C3-8979-F190B5B040CE}"/>
                      </a:ext>
                    </a:extLst>
                  </p:cNvPr>
                  <p:cNvSpPr/>
                  <p:nvPr/>
                </p:nvSpPr>
                <p:spPr>
                  <a:xfrm>
                    <a:off x="6293504" y="3136319"/>
                    <a:ext cx="2531199" cy="2016535"/>
                  </a:xfrm>
                  <a:custGeom>
                    <a:avLst/>
                    <a:gdLst>
                      <a:gd name="connsiteX0" fmla="*/ 0 w 2531199"/>
                      <a:gd name="connsiteY0" fmla="*/ 0 h 2854800"/>
                      <a:gd name="connsiteX1" fmla="*/ 2531199 w 2531199"/>
                      <a:gd name="connsiteY1" fmla="*/ 0 h 2854800"/>
                      <a:gd name="connsiteX2" fmla="*/ 2531199 w 2531199"/>
                      <a:gd name="connsiteY2" fmla="*/ 2854800 h 2854800"/>
                      <a:gd name="connsiteX3" fmla="*/ 0 w 2531199"/>
                      <a:gd name="connsiteY3" fmla="*/ 2854800 h 2854800"/>
                      <a:gd name="connsiteX4" fmla="*/ 0 w 2531199"/>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199" h="2854800">
                        <a:moveTo>
                          <a:pt x="0" y="0"/>
                        </a:moveTo>
                        <a:lnTo>
                          <a:pt x="2531199" y="0"/>
                        </a:lnTo>
                        <a:lnTo>
                          <a:pt x="2531199" y="2854800"/>
                        </a:lnTo>
                        <a:lnTo>
                          <a:pt x="0" y="2854800"/>
                        </a:lnTo>
                        <a:lnTo>
                          <a:pt x="0" y="0"/>
                        </a:lnTo>
                        <a:close/>
                      </a:path>
                    </a:pathLst>
                  </a:custGeom>
                  <a:solidFill>
                    <a:schemeClr val="accent2">
                      <a:lumMod val="10000"/>
                      <a:lumOff val="90000"/>
                    </a:schemeClr>
                  </a:solidFill>
                  <a:ln w="2540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marL="0" lvl="1" algn="ctr" defTabSz="566738">
                      <a:spcBef>
                        <a:spcPct val="0"/>
                      </a:spcBef>
                    </a:pPr>
                    <a:endParaRPr lang="en-US" sz="900" dirty="0">
                      <a:solidFill>
                        <a:srgbClr val="580F8B"/>
                      </a:solidFill>
                    </a:endParaRPr>
                  </a:p>
                  <a:p>
                    <a:pPr marL="0" lvl="1" algn="ctr" defTabSz="566738">
                      <a:spcBef>
                        <a:spcPct val="0"/>
                      </a:spcBef>
                    </a:pPr>
                    <a:r>
                      <a:rPr lang="en-US" sz="1100" b="1" dirty="0">
                        <a:solidFill>
                          <a:srgbClr val="580F8B"/>
                        </a:solidFill>
                      </a:rPr>
                      <a:t>Expands capabilities and fosters innovation by leveraging the enthusiasm and fresh perspectives of motivated students</a:t>
                    </a:r>
                    <a:r>
                      <a:rPr lang="en-US" sz="1100" dirty="0">
                        <a:solidFill>
                          <a:srgbClr val="580F8B"/>
                        </a:solidFill>
                      </a:rPr>
                      <a:t>, enhancing productivity and introducing new ideas to ongoing projects.</a:t>
                    </a:r>
                  </a:p>
                </p:txBody>
              </p:sp>
              <p:sp>
                <p:nvSpPr>
                  <p:cNvPr id="42" name="Freeform: Shape 41">
                    <a:extLst>
                      <a:ext uri="{FF2B5EF4-FFF2-40B4-BE49-F238E27FC236}">
                        <a16:creationId xmlns:a16="http://schemas.microsoft.com/office/drawing/2014/main" id="{C75642A2-2D37-42CD-8D13-DCE63885B82E}"/>
                      </a:ext>
                    </a:extLst>
                  </p:cNvPr>
                  <p:cNvSpPr/>
                  <p:nvPr/>
                </p:nvSpPr>
                <p:spPr>
                  <a:xfrm>
                    <a:off x="6293504" y="2448980"/>
                    <a:ext cx="2531199" cy="840199"/>
                  </a:xfrm>
                  <a:custGeom>
                    <a:avLst/>
                    <a:gdLst>
                      <a:gd name="connsiteX0" fmla="*/ 0 w 2531199"/>
                      <a:gd name="connsiteY0" fmla="*/ 0 h 1012479"/>
                      <a:gd name="connsiteX1" fmla="*/ 2531199 w 2531199"/>
                      <a:gd name="connsiteY1" fmla="*/ 0 h 1012479"/>
                      <a:gd name="connsiteX2" fmla="*/ 2531199 w 2531199"/>
                      <a:gd name="connsiteY2" fmla="*/ 1012479 h 1012479"/>
                      <a:gd name="connsiteX3" fmla="*/ 0 w 2531199"/>
                      <a:gd name="connsiteY3" fmla="*/ 1012479 h 1012479"/>
                      <a:gd name="connsiteX4" fmla="*/ 0 w 2531199"/>
                      <a:gd name="connsiteY4" fmla="*/ 0 h 101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199" h="1012479">
                        <a:moveTo>
                          <a:pt x="0" y="0"/>
                        </a:moveTo>
                        <a:lnTo>
                          <a:pt x="2531199" y="0"/>
                        </a:lnTo>
                        <a:lnTo>
                          <a:pt x="2531199" y="1012479"/>
                        </a:lnTo>
                        <a:lnTo>
                          <a:pt x="0" y="1012479"/>
                        </a:lnTo>
                        <a:lnTo>
                          <a:pt x="0" y="0"/>
                        </a:lnTo>
                        <a:close/>
                      </a:path>
                    </a:pathLst>
                  </a:cu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8580" tIns="68580" rIns="68580" bIns="34290" numCol="1" spcCol="1270" anchor="ctr" anchorCtr="0">
                    <a:noAutofit/>
                  </a:bodyPr>
                  <a:lstStyle/>
                  <a:p>
                    <a:pPr lvl="0" algn="ctr" defTabSz="566738">
                      <a:lnSpc>
                        <a:spcPct val="90000"/>
                      </a:lnSpc>
                      <a:spcBef>
                        <a:spcPct val="0"/>
                      </a:spcBef>
                      <a:spcAft>
                        <a:spcPct val="35000"/>
                      </a:spcAft>
                      <a:defRPr/>
                    </a:pPr>
                    <a:r>
                      <a:rPr lang="en-US" sz="1400" b="1" dirty="0">
                        <a:solidFill>
                          <a:schemeClr val="bg1"/>
                        </a:solidFill>
                      </a:rPr>
                      <a:t>Department</a:t>
                    </a:r>
                    <a:endParaRPr kumimoji="0" lang="en-US" sz="1400" b="1" i="0" u="none" strike="noStrike" kern="1200" cap="none" spc="0" normalizeH="0" baseline="0" noProof="0" dirty="0">
                      <a:ln>
                        <a:noFill/>
                      </a:ln>
                      <a:solidFill>
                        <a:schemeClr val="bg1"/>
                      </a:solidFill>
                      <a:effectLst/>
                      <a:uLnTx/>
                      <a:uFillTx/>
                      <a:latin typeface="Arial"/>
                    </a:endParaRPr>
                  </a:p>
                </p:txBody>
              </p:sp>
            </p:grpSp>
            <p:sp>
              <p:nvSpPr>
                <p:cNvPr id="40" name="Oval 39">
                  <a:extLst>
                    <a:ext uri="{FF2B5EF4-FFF2-40B4-BE49-F238E27FC236}">
                      <a16:creationId xmlns:a16="http://schemas.microsoft.com/office/drawing/2014/main" id="{49CDE083-0040-4B06-9007-C2B3C2AA27C0}"/>
                    </a:ext>
                  </a:extLst>
                </p:cNvPr>
                <p:cNvSpPr/>
                <p:nvPr/>
              </p:nvSpPr>
              <p:spPr>
                <a:xfrm>
                  <a:off x="7190310" y="1623742"/>
                  <a:ext cx="709206" cy="709207"/>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grpSp>
        <p:pic>
          <p:nvPicPr>
            <p:cNvPr id="43" name="Graphic 42" descr="Hospital">
              <a:extLst>
                <a:ext uri="{FF2B5EF4-FFF2-40B4-BE49-F238E27FC236}">
                  <a16:creationId xmlns:a16="http://schemas.microsoft.com/office/drawing/2014/main" id="{40E912D9-989F-4092-A498-B28661C8C59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73658" y="1322080"/>
              <a:ext cx="396683" cy="396683"/>
            </a:xfrm>
            <a:prstGeom prst="rect">
              <a:avLst/>
            </a:prstGeom>
          </p:spPr>
        </p:pic>
        <p:pic>
          <p:nvPicPr>
            <p:cNvPr id="46" name="Graphic 45" descr="Graduation cap">
              <a:extLst>
                <a:ext uri="{FF2B5EF4-FFF2-40B4-BE49-F238E27FC236}">
                  <a16:creationId xmlns:a16="http://schemas.microsoft.com/office/drawing/2014/main" id="{33CF3B76-EE77-4609-9327-9478A2993D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3801" y="1291568"/>
              <a:ext cx="467925" cy="467925"/>
            </a:xfrm>
            <a:prstGeom prst="rect">
              <a:avLst/>
            </a:prstGeom>
          </p:spPr>
        </p:pic>
        <p:pic>
          <p:nvPicPr>
            <p:cNvPr id="47" name="Graphic 46" descr="Business Growth RTL">
              <a:extLst>
                <a:ext uri="{FF2B5EF4-FFF2-40B4-BE49-F238E27FC236}">
                  <a16:creationId xmlns:a16="http://schemas.microsoft.com/office/drawing/2014/main" id="{638D92BD-FCE7-4828-9B71-6E4C62D9E19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7891" y="1322080"/>
              <a:ext cx="396683" cy="396683"/>
            </a:xfrm>
            <a:prstGeom prst="rect">
              <a:avLst/>
            </a:prstGeom>
          </p:spPr>
        </p:pic>
      </p:grpSp>
    </p:spTree>
    <p:extLst>
      <p:ext uri="{BB962C8B-B14F-4D97-AF65-F5344CB8AC3E}">
        <p14:creationId xmlns:p14="http://schemas.microsoft.com/office/powerpoint/2010/main" val="40265737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8D37C-AA1C-4863-A4FC-4902DFB827BE}"/>
              </a:ext>
            </a:extLst>
          </p:cNvPr>
          <p:cNvSpPr>
            <a:spLocks noGrp="1"/>
          </p:cNvSpPr>
          <p:nvPr>
            <p:ph sz="quarter" idx="10"/>
          </p:nvPr>
        </p:nvSpPr>
        <p:spPr>
          <a:xfrm>
            <a:off x="504607" y="1115697"/>
            <a:ext cx="8029793" cy="3148369"/>
          </a:xfrm>
        </p:spPr>
        <p:txBody>
          <a:bodyPr/>
          <a:lstStyle/>
          <a:p>
            <a:pPr>
              <a:lnSpc>
                <a:spcPct val="100000"/>
              </a:lnSpc>
              <a:spcAft>
                <a:spcPts val="600"/>
              </a:spcAft>
            </a:pPr>
            <a:r>
              <a:rPr lang="en-US" sz="1400" dirty="0"/>
              <a:t>Federal Work-Study (FWS) Program Overview</a:t>
            </a:r>
          </a:p>
          <a:p>
            <a:pPr marL="285750" indent="-285750">
              <a:lnSpc>
                <a:spcPct val="100000"/>
              </a:lnSpc>
              <a:spcAft>
                <a:spcPts val="600"/>
              </a:spcAft>
              <a:buFont typeface="Arial" panose="020B0604020202020204" pitchFamily="34" charset="0"/>
              <a:buChar char="•"/>
            </a:pPr>
            <a:r>
              <a:rPr lang="en-US" sz="1400" b="0" dirty="0">
                <a:solidFill>
                  <a:schemeClr val="tx1"/>
                </a:solidFill>
              </a:rPr>
              <a:t>Provided part-time (up to 20 hours per week) job opportunities to eligible students</a:t>
            </a:r>
          </a:p>
          <a:p>
            <a:pPr marL="285750" indent="-285750">
              <a:lnSpc>
                <a:spcPct val="100000"/>
              </a:lnSpc>
              <a:spcAft>
                <a:spcPts val="600"/>
              </a:spcAft>
              <a:buFont typeface="Arial" panose="020B0604020202020204" pitchFamily="34" charset="0"/>
              <a:buChar char="•"/>
            </a:pPr>
            <a:r>
              <a:rPr lang="en-US" sz="1400" b="0" dirty="0">
                <a:solidFill>
                  <a:schemeClr val="tx1"/>
                </a:solidFill>
              </a:rPr>
              <a:t>Approximately 3,400 institutions participate, serving nearly 600,000 students annually</a:t>
            </a:r>
          </a:p>
          <a:p>
            <a:pPr marL="285750" indent="-285750">
              <a:lnSpc>
                <a:spcPct val="100000"/>
              </a:lnSpc>
              <a:spcAft>
                <a:spcPts val="600"/>
              </a:spcAft>
              <a:buFont typeface="Arial" panose="020B0604020202020204" pitchFamily="34" charset="0"/>
              <a:buChar char="•"/>
            </a:pPr>
            <a:r>
              <a:rPr lang="en-US" sz="1400" b="0" dirty="0">
                <a:solidFill>
                  <a:schemeClr val="tx1"/>
                </a:solidFill>
              </a:rPr>
              <a:t>Program aims to reduce reliance on loans and help students gain relevant work experience</a:t>
            </a:r>
          </a:p>
          <a:p>
            <a:pPr marL="285750" indent="-285750">
              <a:lnSpc>
                <a:spcPct val="100000"/>
              </a:lnSpc>
              <a:buFont typeface="Arial" panose="020B0604020202020204" pitchFamily="34" charset="0"/>
              <a:buChar char="•"/>
            </a:pPr>
            <a:endParaRPr lang="en-US" sz="1400" b="0" dirty="0">
              <a:solidFill>
                <a:schemeClr val="tx1"/>
              </a:solidFill>
            </a:endParaRPr>
          </a:p>
          <a:p>
            <a:pPr>
              <a:lnSpc>
                <a:spcPct val="100000"/>
              </a:lnSpc>
              <a:spcAft>
                <a:spcPts val="600"/>
              </a:spcAft>
            </a:pPr>
            <a:r>
              <a:rPr lang="en-US" sz="1400" dirty="0"/>
              <a:t>Student Eligibility Criteria</a:t>
            </a:r>
          </a:p>
          <a:p>
            <a:pPr marL="285750" indent="-285750">
              <a:lnSpc>
                <a:spcPct val="100000"/>
              </a:lnSpc>
              <a:spcAft>
                <a:spcPts val="600"/>
              </a:spcAft>
              <a:buFont typeface="Arial" panose="020B0604020202020204" pitchFamily="34" charset="0"/>
              <a:buChar char="•"/>
            </a:pPr>
            <a:r>
              <a:rPr lang="en-US" sz="1400" b="0" dirty="0">
                <a:solidFill>
                  <a:schemeClr val="tx1"/>
                </a:solidFill>
              </a:rPr>
              <a:t>Demonstrated financial need (via Free Application for Federal Student Aid)</a:t>
            </a:r>
          </a:p>
          <a:p>
            <a:pPr marL="285750" indent="-285750">
              <a:lnSpc>
                <a:spcPct val="100000"/>
              </a:lnSpc>
              <a:spcAft>
                <a:spcPts val="600"/>
              </a:spcAft>
              <a:buFont typeface="Arial" panose="020B0604020202020204" pitchFamily="34" charset="0"/>
              <a:buChar char="•"/>
            </a:pPr>
            <a:r>
              <a:rPr lang="en-US" sz="1400" b="0" dirty="0">
                <a:solidFill>
                  <a:schemeClr val="tx1"/>
                </a:solidFill>
              </a:rPr>
              <a:t>Matriculated in a degree or applicable certificate program</a:t>
            </a:r>
          </a:p>
          <a:p>
            <a:pPr marL="285750" indent="-285750">
              <a:lnSpc>
                <a:spcPct val="100000"/>
              </a:lnSpc>
              <a:spcAft>
                <a:spcPts val="600"/>
              </a:spcAft>
              <a:buFont typeface="Arial" panose="020B0604020202020204" pitchFamily="34" charset="0"/>
              <a:buChar char="•"/>
            </a:pPr>
            <a:r>
              <a:rPr lang="en-US" sz="1400" b="0" dirty="0">
                <a:solidFill>
                  <a:schemeClr val="tx1"/>
                </a:solidFill>
              </a:rPr>
              <a:t>Enrolled in at least 6 credits (half-time) per semester</a:t>
            </a:r>
          </a:p>
          <a:p>
            <a:pPr marL="285750" indent="-285750">
              <a:lnSpc>
                <a:spcPct val="100000"/>
              </a:lnSpc>
              <a:spcAft>
                <a:spcPts val="600"/>
              </a:spcAft>
              <a:buFont typeface="Arial" panose="020B0604020202020204" pitchFamily="34" charset="0"/>
              <a:buChar char="•"/>
            </a:pPr>
            <a:r>
              <a:rPr lang="en-US" sz="1400" b="0" dirty="0">
                <a:solidFill>
                  <a:schemeClr val="tx1"/>
                </a:solidFill>
              </a:rPr>
              <a:t>Maintain Satisfactory Academic Progress</a:t>
            </a:r>
          </a:p>
        </p:txBody>
      </p:sp>
      <p:sp>
        <p:nvSpPr>
          <p:cNvPr id="3" name="Title 2">
            <a:extLst>
              <a:ext uri="{FF2B5EF4-FFF2-40B4-BE49-F238E27FC236}">
                <a16:creationId xmlns:a16="http://schemas.microsoft.com/office/drawing/2014/main" id="{AA9EE9E2-F65A-408E-B9A2-4A8A2CC10833}"/>
              </a:ext>
            </a:extLst>
          </p:cNvPr>
          <p:cNvSpPr>
            <a:spLocks noGrp="1"/>
          </p:cNvSpPr>
          <p:nvPr>
            <p:ph type="title"/>
          </p:nvPr>
        </p:nvSpPr>
        <p:spPr/>
        <p:txBody>
          <a:bodyPr/>
          <a:lstStyle/>
          <a:p>
            <a:r>
              <a:rPr lang="en-US" dirty="0"/>
              <a:t>Federal Work-Study Program Overview</a:t>
            </a:r>
          </a:p>
        </p:txBody>
      </p:sp>
    </p:spTree>
    <p:extLst>
      <p:ext uri="{BB962C8B-B14F-4D97-AF65-F5344CB8AC3E}">
        <p14:creationId xmlns:p14="http://schemas.microsoft.com/office/powerpoint/2010/main" val="1136587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8D37C-AA1C-4863-A4FC-4902DFB827BE}"/>
              </a:ext>
            </a:extLst>
          </p:cNvPr>
          <p:cNvSpPr>
            <a:spLocks noGrp="1"/>
          </p:cNvSpPr>
          <p:nvPr>
            <p:ph sz="quarter" idx="10"/>
          </p:nvPr>
        </p:nvSpPr>
        <p:spPr>
          <a:xfrm>
            <a:off x="504607" y="1115697"/>
            <a:ext cx="8029793" cy="3148369"/>
          </a:xfrm>
        </p:spPr>
        <p:txBody>
          <a:bodyPr/>
          <a:lstStyle/>
          <a:p>
            <a:pPr>
              <a:lnSpc>
                <a:spcPct val="100000"/>
              </a:lnSpc>
              <a:spcAft>
                <a:spcPts val="600"/>
              </a:spcAft>
            </a:pPr>
            <a:r>
              <a:rPr lang="en-US" sz="1400" dirty="0"/>
              <a:t>Why Develop FWS Partnerships?</a:t>
            </a:r>
          </a:p>
          <a:p>
            <a:pPr marL="285750" indent="-285750">
              <a:lnSpc>
                <a:spcPct val="100000"/>
              </a:lnSpc>
              <a:spcAft>
                <a:spcPts val="600"/>
              </a:spcAft>
              <a:buFont typeface="Arial" panose="020B0604020202020204" pitchFamily="34" charset="0"/>
              <a:buChar char="•"/>
            </a:pPr>
            <a:r>
              <a:rPr lang="en-US" sz="1400" b="0" dirty="0">
                <a:solidFill>
                  <a:schemeClr val="tx1"/>
                </a:solidFill>
              </a:rPr>
              <a:t>Crucial for advancing integrative health work in resource-constrained settings</a:t>
            </a:r>
          </a:p>
          <a:p>
            <a:pPr marL="285750" indent="-285750">
              <a:lnSpc>
                <a:spcPct val="100000"/>
              </a:lnSpc>
              <a:spcAft>
                <a:spcPts val="600"/>
              </a:spcAft>
              <a:buFont typeface="Arial" panose="020B0604020202020204" pitchFamily="34" charset="0"/>
              <a:buChar char="•"/>
            </a:pPr>
            <a:r>
              <a:rPr lang="en-US" sz="1400" b="0" dirty="0">
                <a:solidFill>
                  <a:schemeClr val="tx1"/>
                </a:solidFill>
              </a:rPr>
              <a:t>Provides access to skilled graduate students for research and program support</a:t>
            </a:r>
          </a:p>
          <a:p>
            <a:pPr marL="285750" indent="-285750">
              <a:lnSpc>
                <a:spcPct val="100000"/>
              </a:lnSpc>
              <a:spcAft>
                <a:spcPts val="600"/>
              </a:spcAft>
              <a:buFont typeface="Arial" panose="020B0604020202020204" pitchFamily="34" charset="0"/>
              <a:buChar char="•"/>
            </a:pPr>
            <a:r>
              <a:rPr lang="en-US" sz="1400" b="0" dirty="0">
                <a:solidFill>
                  <a:schemeClr val="tx1"/>
                </a:solidFill>
              </a:rPr>
              <a:t>Offers cost-effective staffing solution – 25%/75% cost split </a:t>
            </a:r>
          </a:p>
          <a:p>
            <a:pPr marL="285750" indent="-285750">
              <a:lnSpc>
                <a:spcPct val="100000"/>
              </a:lnSpc>
              <a:spcAft>
                <a:spcPts val="600"/>
              </a:spcAft>
              <a:buFont typeface="Arial" panose="020B0604020202020204" pitchFamily="34" charset="0"/>
              <a:buChar char="•"/>
            </a:pPr>
            <a:r>
              <a:rPr lang="en-US" sz="1400" b="0" dirty="0">
                <a:solidFill>
                  <a:schemeClr val="tx1"/>
                </a:solidFill>
              </a:rPr>
              <a:t>Aligns with public interest goals, focusing on well-being and health promotion</a:t>
            </a:r>
          </a:p>
          <a:p>
            <a:pPr>
              <a:lnSpc>
                <a:spcPct val="100000"/>
              </a:lnSpc>
            </a:pPr>
            <a:endParaRPr lang="en-US" sz="1400" b="0" dirty="0">
              <a:solidFill>
                <a:schemeClr val="tx1"/>
              </a:solidFill>
            </a:endParaRPr>
          </a:p>
          <a:p>
            <a:pPr>
              <a:lnSpc>
                <a:spcPct val="100000"/>
              </a:lnSpc>
              <a:spcAft>
                <a:spcPts val="600"/>
              </a:spcAft>
            </a:pPr>
            <a:r>
              <a:rPr lang="en-US" sz="1400" dirty="0"/>
              <a:t>Considerations and Challenges</a:t>
            </a:r>
          </a:p>
          <a:p>
            <a:pPr marL="285750" indent="-285750">
              <a:lnSpc>
                <a:spcPct val="100000"/>
              </a:lnSpc>
              <a:spcAft>
                <a:spcPts val="600"/>
              </a:spcAft>
              <a:buFont typeface="Arial" panose="020B0604020202020204" pitchFamily="34" charset="0"/>
              <a:buChar char="•"/>
            </a:pPr>
            <a:r>
              <a:rPr lang="en-US" sz="1400" b="0" dirty="0">
                <a:solidFill>
                  <a:schemeClr val="tx1"/>
                </a:solidFill>
              </a:rPr>
              <a:t>Securing institutional support, especially in unionized environments</a:t>
            </a:r>
          </a:p>
          <a:p>
            <a:pPr marL="285750" indent="-285750">
              <a:lnSpc>
                <a:spcPct val="100000"/>
              </a:lnSpc>
              <a:spcAft>
                <a:spcPts val="600"/>
              </a:spcAft>
              <a:buFont typeface="Arial" panose="020B0604020202020204" pitchFamily="34" charset="0"/>
              <a:buChar char="•"/>
            </a:pPr>
            <a:r>
              <a:rPr lang="en-US" sz="1400" b="0" dirty="0">
                <a:solidFill>
                  <a:schemeClr val="tx1"/>
                </a:solidFill>
              </a:rPr>
              <a:t>Addressing potential concerns about displacement of existing roles</a:t>
            </a:r>
          </a:p>
          <a:p>
            <a:pPr marL="285750" indent="-285750">
              <a:lnSpc>
                <a:spcPct val="100000"/>
              </a:lnSpc>
              <a:spcAft>
                <a:spcPts val="600"/>
              </a:spcAft>
              <a:buFont typeface="Arial" panose="020B0604020202020204" pitchFamily="34" charset="0"/>
              <a:buChar char="•"/>
            </a:pPr>
            <a:r>
              <a:rPr lang="en-US" sz="1400" b="0" dirty="0">
                <a:solidFill>
                  <a:schemeClr val="tx1"/>
                </a:solidFill>
              </a:rPr>
              <a:t>Allocating resources for program administration</a:t>
            </a:r>
          </a:p>
          <a:p>
            <a:pPr marL="285750" indent="-285750">
              <a:lnSpc>
                <a:spcPct val="100000"/>
              </a:lnSpc>
              <a:spcAft>
                <a:spcPts val="600"/>
              </a:spcAft>
              <a:buFont typeface="Arial" panose="020B0604020202020204" pitchFamily="34" charset="0"/>
              <a:buChar char="•"/>
            </a:pPr>
            <a:r>
              <a:rPr lang="en-US" sz="1400" b="0" dirty="0">
                <a:solidFill>
                  <a:schemeClr val="tx1"/>
                </a:solidFill>
              </a:rPr>
              <a:t>Coordinating with multiple stakeholders (requires perseverance)</a:t>
            </a:r>
          </a:p>
        </p:txBody>
      </p:sp>
      <p:sp>
        <p:nvSpPr>
          <p:cNvPr id="3" name="Title 2">
            <a:extLst>
              <a:ext uri="{FF2B5EF4-FFF2-40B4-BE49-F238E27FC236}">
                <a16:creationId xmlns:a16="http://schemas.microsoft.com/office/drawing/2014/main" id="{AA9EE9E2-F65A-408E-B9A2-4A8A2CC10833}"/>
              </a:ext>
            </a:extLst>
          </p:cNvPr>
          <p:cNvSpPr>
            <a:spLocks noGrp="1"/>
          </p:cNvSpPr>
          <p:nvPr>
            <p:ph type="title"/>
          </p:nvPr>
        </p:nvSpPr>
        <p:spPr/>
        <p:txBody>
          <a:bodyPr/>
          <a:lstStyle/>
          <a:p>
            <a:r>
              <a:rPr lang="en-US" dirty="0"/>
              <a:t>Why Develop Federal Work-Study Partnerships?</a:t>
            </a:r>
          </a:p>
        </p:txBody>
      </p:sp>
    </p:spTree>
    <p:extLst>
      <p:ext uri="{BB962C8B-B14F-4D97-AF65-F5344CB8AC3E}">
        <p14:creationId xmlns:p14="http://schemas.microsoft.com/office/powerpoint/2010/main" val="2058515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6C3A021-85F2-BE6F-71D0-22DBA9F8E9DE}"/>
              </a:ext>
            </a:extLst>
          </p:cNvPr>
          <p:cNvSpPr>
            <a:spLocks noGrp="1"/>
          </p:cNvSpPr>
          <p:nvPr>
            <p:ph type="ftr" sz="quarter" idx="11"/>
          </p:nvPr>
        </p:nvSpPr>
        <p:spPr>
          <a:xfrm>
            <a:off x="5486400" y="4544449"/>
            <a:ext cx="3163909" cy="106303"/>
          </a:xfrm>
        </p:spPr>
        <p:txBody>
          <a:bodyPr/>
          <a:lstStyle/>
          <a:p>
            <a:r>
              <a:rPr lang="en-US"/>
              <a:t>Lerner Health Promotion Program /Department of Integrative Health</a:t>
            </a:r>
          </a:p>
        </p:txBody>
      </p:sp>
      <p:sp>
        <p:nvSpPr>
          <p:cNvPr id="9" name="Content Placeholder 8">
            <a:extLst>
              <a:ext uri="{FF2B5EF4-FFF2-40B4-BE49-F238E27FC236}">
                <a16:creationId xmlns:a16="http://schemas.microsoft.com/office/drawing/2014/main" id="{EFFEE2C8-8710-21E0-7662-C9DE071F9B7A}"/>
              </a:ext>
            </a:extLst>
          </p:cNvPr>
          <p:cNvSpPr>
            <a:spLocks noGrp="1"/>
          </p:cNvSpPr>
          <p:nvPr>
            <p:ph sz="quarter" idx="10"/>
          </p:nvPr>
        </p:nvSpPr>
        <p:spPr>
          <a:xfrm>
            <a:off x="603361" y="453003"/>
            <a:ext cx="7277100" cy="2651760"/>
          </a:xfrm>
        </p:spPr>
        <p:txBody>
          <a:bodyPr vert="horz" lIns="0" tIns="0" rIns="0" bIns="0" rtlCol="0" anchor="t">
            <a:noAutofit/>
          </a:bodyPr>
          <a:lstStyle/>
          <a:p>
            <a:endParaRPr lang="en-US">
              <a:cs typeface="Arial"/>
            </a:endParaRPr>
          </a:p>
          <a:p>
            <a:pPr lvl="2"/>
            <a:r>
              <a:rPr lang="en-US">
                <a:solidFill>
                  <a:srgbClr val="232323"/>
                </a:solidFill>
              </a:rPr>
              <a:t>The Veterans Health Association's (VHA) strategic plan states that focusing on </a:t>
            </a:r>
            <a:r>
              <a:rPr lang="en-US" b="1">
                <a:solidFill>
                  <a:srgbClr val="232323"/>
                </a:solidFill>
              </a:rPr>
              <a:t>overall wellbeing</a:t>
            </a:r>
            <a:r>
              <a:rPr lang="en-US">
                <a:solidFill>
                  <a:srgbClr val="232323"/>
                </a:solidFill>
              </a:rPr>
              <a:t> is a core responsibility of the healthcare system and requires planning, action, and evaluation along with a system wide recognition on this focus for both patients and staff (Kliger, et. Al, 2022).</a:t>
            </a:r>
            <a:endParaRPr lang="en-US">
              <a:solidFill>
                <a:srgbClr val="232323"/>
              </a:solidFill>
              <a:cs typeface="Arial"/>
            </a:endParaRPr>
          </a:p>
          <a:p>
            <a:pPr lvl="2"/>
            <a:endParaRPr lang="en-US">
              <a:solidFill>
                <a:srgbClr val="232323"/>
              </a:solidFill>
              <a:cs typeface="Arial"/>
            </a:endParaRPr>
          </a:p>
          <a:p>
            <a:pPr lvl="2"/>
            <a:r>
              <a:rPr lang="en-US">
                <a:solidFill>
                  <a:srgbClr val="000000"/>
                </a:solidFill>
                <a:cs typeface="Arial"/>
              </a:rPr>
              <a:t>Since 2005, there has been an </a:t>
            </a:r>
            <a:r>
              <a:rPr lang="en-US" b="1">
                <a:cs typeface="Arial"/>
              </a:rPr>
              <a:t>increase in utilization of complementary and integrative health approaches</a:t>
            </a:r>
            <a:r>
              <a:rPr lang="en-US">
                <a:solidFill>
                  <a:srgbClr val="000000"/>
                </a:solidFill>
                <a:cs typeface="Arial"/>
              </a:rPr>
              <a:t> to promote resilience, improve clinical care, restore health, and prevent disease in patients (Pitcher et.al, 2023)</a:t>
            </a:r>
          </a:p>
          <a:p>
            <a:pPr lvl="2"/>
            <a:endParaRPr lang="en-US">
              <a:solidFill>
                <a:srgbClr val="000000"/>
              </a:solidFill>
              <a:cs typeface="Arial"/>
            </a:endParaRPr>
          </a:p>
          <a:p>
            <a:pPr lvl="2"/>
            <a:r>
              <a:rPr lang="en-US">
                <a:solidFill>
                  <a:srgbClr val="000000"/>
                </a:solidFill>
                <a:cs typeface="Arial"/>
              </a:rPr>
              <a:t>A synthesis of 95 studies (Dall'Ora et al., 2020) </a:t>
            </a:r>
            <a:r>
              <a:rPr lang="en-US" b="1">
                <a:solidFill>
                  <a:srgbClr val="000000"/>
                </a:solidFill>
                <a:cs typeface="Arial"/>
              </a:rPr>
              <a:t>suggest mindfulness, meditation strategies, collaborative co-worker relationships, and educational programs to increase confidence in nursing skills</a:t>
            </a:r>
            <a:r>
              <a:rPr lang="en-US">
                <a:solidFill>
                  <a:srgbClr val="000000"/>
                </a:solidFill>
                <a:cs typeface="Arial"/>
              </a:rPr>
              <a:t> as strategies for addressing nursing burnout.</a:t>
            </a:r>
          </a:p>
          <a:p>
            <a:pPr lvl="2"/>
            <a:endParaRPr lang="en-US" sz="1200">
              <a:solidFill>
                <a:srgbClr val="000000"/>
              </a:solidFill>
              <a:cs typeface="Arial"/>
            </a:endParaRPr>
          </a:p>
          <a:p>
            <a:pPr lvl="2"/>
            <a:endParaRPr lang="en-US" sz="1000">
              <a:solidFill>
                <a:srgbClr val="232323"/>
              </a:solidFill>
              <a:cs typeface="Arial"/>
            </a:endParaRPr>
          </a:p>
          <a:p>
            <a:pPr lvl="2"/>
            <a:endParaRPr lang="en-US" sz="1000">
              <a:solidFill>
                <a:srgbClr val="232323"/>
              </a:solidFill>
              <a:cs typeface="Arial"/>
            </a:endParaRPr>
          </a:p>
          <a:p>
            <a:pPr lvl="2"/>
            <a:endParaRPr lang="en-US" sz="1000">
              <a:solidFill>
                <a:srgbClr val="232323"/>
              </a:solidFill>
              <a:cs typeface="Arial"/>
            </a:endParaRPr>
          </a:p>
          <a:p>
            <a:pPr lvl="2"/>
            <a:endParaRPr lang="en-US" sz="1400" b="1">
              <a:solidFill>
                <a:srgbClr val="000000"/>
              </a:solidFill>
              <a:cs typeface="Arial"/>
            </a:endParaRPr>
          </a:p>
          <a:p>
            <a:pPr lvl="2"/>
            <a:endParaRPr lang="en-US" sz="1000">
              <a:solidFill>
                <a:srgbClr val="232323"/>
              </a:solidFill>
              <a:cs typeface="Arial"/>
            </a:endParaRPr>
          </a:p>
          <a:p>
            <a:pPr lvl="2"/>
            <a:endParaRPr lang="en-US" sz="1400">
              <a:solidFill>
                <a:srgbClr val="232323"/>
              </a:solidFill>
              <a:cs typeface="Arial"/>
            </a:endParaRPr>
          </a:p>
          <a:p>
            <a:pPr lvl="2"/>
            <a:endParaRPr lang="en-US" sz="1400">
              <a:solidFill>
                <a:srgbClr val="232323"/>
              </a:solidFill>
              <a:cs typeface="Arial"/>
            </a:endParaRPr>
          </a:p>
          <a:p>
            <a:pPr lvl="3"/>
            <a:endParaRPr lang="en-US" sz="1200">
              <a:cs typeface="Arial"/>
            </a:endParaRPr>
          </a:p>
          <a:p>
            <a:pPr lvl="2"/>
            <a:endParaRPr lang="en-US" sz="1200">
              <a:cs typeface="Arial"/>
            </a:endParaRPr>
          </a:p>
          <a:p>
            <a:pPr lvl="2"/>
            <a:endParaRPr lang="en-US" sz="1200">
              <a:cs typeface="Arial"/>
            </a:endParaRPr>
          </a:p>
        </p:txBody>
      </p:sp>
      <p:sp>
        <p:nvSpPr>
          <p:cNvPr id="4" name="Title 3">
            <a:extLst>
              <a:ext uri="{FF2B5EF4-FFF2-40B4-BE49-F238E27FC236}">
                <a16:creationId xmlns:a16="http://schemas.microsoft.com/office/drawing/2014/main" id="{FB52B7D6-D0F6-B395-CB9C-6CB7E009C4E7}"/>
              </a:ext>
            </a:extLst>
          </p:cNvPr>
          <p:cNvSpPr>
            <a:spLocks noGrp="1"/>
          </p:cNvSpPr>
          <p:nvPr>
            <p:ph type="title"/>
          </p:nvPr>
        </p:nvSpPr>
        <p:spPr>
          <a:xfrm>
            <a:off x="611762" y="249781"/>
            <a:ext cx="7274033" cy="773799"/>
          </a:xfrm>
        </p:spPr>
        <p:txBody>
          <a:bodyPr/>
          <a:lstStyle/>
          <a:p>
            <a:r>
              <a:rPr lang="en-US"/>
              <a:t>Background</a:t>
            </a:r>
            <a:endParaRPr lang="en-US">
              <a:cs typeface="Arial"/>
            </a:endParaRPr>
          </a:p>
        </p:txBody>
      </p:sp>
    </p:spTree>
    <p:extLst>
      <p:ext uri="{BB962C8B-B14F-4D97-AF65-F5344CB8AC3E}">
        <p14:creationId xmlns:p14="http://schemas.microsoft.com/office/powerpoint/2010/main" val="42565256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8D37C-AA1C-4863-A4FC-4902DFB827BE}"/>
              </a:ext>
            </a:extLst>
          </p:cNvPr>
          <p:cNvSpPr>
            <a:spLocks noGrp="1"/>
          </p:cNvSpPr>
          <p:nvPr>
            <p:ph sz="quarter" idx="10"/>
          </p:nvPr>
        </p:nvSpPr>
        <p:spPr>
          <a:xfrm>
            <a:off x="504607" y="1115697"/>
            <a:ext cx="7540509" cy="3148369"/>
          </a:xfrm>
        </p:spPr>
        <p:txBody>
          <a:bodyPr/>
          <a:lstStyle/>
          <a:p>
            <a:pPr>
              <a:lnSpc>
                <a:spcPct val="100000"/>
              </a:lnSpc>
              <a:spcAft>
                <a:spcPts val="600"/>
              </a:spcAft>
            </a:pPr>
            <a:r>
              <a:rPr lang="en-US" sz="1400" dirty="0"/>
              <a:t>Program Overview</a:t>
            </a:r>
          </a:p>
          <a:p>
            <a:pPr marL="171450" indent="-171450">
              <a:lnSpc>
                <a:spcPct val="100000"/>
              </a:lnSpc>
              <a:spcAft>
                <a:spcPts val="600"/>
              </a:spcAft>
              <a:buFont typeface="Arial" panose="020B0604020202020204" pitchFamily="34" charset="0"/>
              <a:buChar char="•"/>
            </a:pPr>
            <a:r>
              <a:rPr lang="en-US" sz="1400" b="0" dirty="0">
                <a:solidFill>
                  <a:schemeClr val="tx1"/>
                </a:solidFill>
              </a:rPr>
              <a:t>Unique opportunity for doctoral-level student and early-career professionals to engage with esteemed faculty, researchers, and program developers</a:t>
            </a:r>
          </a:p>
          <a:p>
            <a:pPr marL="171450" indent="-171450">
              <a:lnSpc>
                <a:spcPct val="100000"/>
              </a:lnSpc>
              <a:spcAft>
                <a:spcPts val="600"/>
              </a:spcAft>
              <a:buFont typeface="Arial" panose="020B0604020202020204" pitchFamily="34" charset="0"/>
              <a:buChar char="•"/>
            </a:pPr>
            <a:r>
              <a:rPr lang="en-US" sz="1400" b="0" dirty="0">
                <a:solidFill>
                  <a:schemeClr val="tx1"/>
                </a:solidFill>
              </a:rPr>
              <a:t>Duration: 6 months to 1 year</a:t>
            </a:r>
          </a:p>
          <a:p>
            <a:pPr marL="171450" indent="-171450">
              <a:lnSpc>
                <a:spcPct val="100000"/>
              </a:lnSpc>
              <a:spcAft>
                <a:spcPts val="600"/>
              </a:spcAft>
              <a:buFont typeface="Arial" panose="020B0604020202020204" pitchFamily="34" charset="0"/>
              <a:buChar char="•"/>
            </a:pPr>
            <a:r>
              <a:rPr lang="en-US" sz="1400" b="0" dirty="0">
                <a:solidFill>
                  <a:schemeClr val="tx1"/>
                </a:solidFill>
              </a:rPr>
              <a:t>Aims to foster collaboration, innovation, and knowledge exchange in integrative health</a:t>
            </a:r>
          </a:p>
          <a:p>
            <a:pPr>
              <a:lnSpc>
                <a:spcPct val="100000"/>
              </a:lnSpc>
            </a:pPr>
            <a:endParaRPr lang="en-US" sz="1400" dirty="0"/>
          </a:p>
          <a:p>
            <a:pPr>
              <a:spcAft>
                <a:spcPts val="600"/>
              </a:spcAft>
            </a:pPr>
            <a:r>
              <a:rPr lang="en-US" sz="1400" dirty="0"/>
              <a:t>Scholar Responsibilities</a:t>
            </a:r>
          </a:p>
          <a:p>
            <a:pPr marL="285750" indent="-285750">
              <a:spcAft>
                <a:spcPts val="600"/>
              </a:spcAft>
              <a:buFont typeface="Arial" panose="020B0604020202020204" pitchFamily="34" charset="0"/>
              <a:buChar char="•"/>
            </a:pPr>
            <a:r>
              <a:rPr lang="en-US" sz="1400" b="0" dirty="0">
                <a:solidFill>
                  <a:schemeClr val="tx1"/>
                </a:solidFill>
              </a:rPr>
              <a:t>Support departmental research and programming efforts</a:t>
            </a:r>
          </a:p>
          <a:p>
            <a:pPr marL="285750" indent="-285750">
              <a:spcAft>
                <a:spcPts val="600"/>
              </a:spcAft>
              <a:buFont typeface="Arial" panose="020B0604020202020204" pitchFamily="34" charset="0"/>
              <a:buChar char="•"/>
            </a:pPr>
            <a:r>
              <a:rPr lang="en-US" sz="1400" b="0" dirty="0">
                <a:solidFill>
                  <a:schemeClr val="tx1"/>
                </a:solidFill>
              </a:rPr>
              <a:t>Execute project-related tasks with academic rigor and professionalism</a:t>
            </a:r>
          </a:p>
          <a:p>
            <a:pPr marL="285750" indent="-285750">
              <a:spcAft>
                <a:spcPts val="600"/>
              </a:spcAft>
              <a:buFont typeface="Arial" panose="020B0604020202020204" pitchFamily="34" charset="0"/>
              <a:buChar char="•"/>
            </a:pPr>
            <a:r>
              <a:rPr lang="en-US" sz="1400" b="0" dirty="0">
                <a:solidFill>
                  <a:schemeClr val="tx1"/>
                </a:solidFill>
              </a:rPr>
              <a:t>Present progress, updates, and outcomes to the department</a:t>
            </a:r>
          </a:p>
          <a:p>
            <a:pPr marL="285750" indent="-285750">
              <a:spcAft>
                <a:spcPts val="600"/>
              </a:spcAft>
              <a:buFont typeface="Arial" panose="020B0604020202020204" pitchFamily="34" charset="0"/>
              <a:buChar char="•"/>
            </a:pPr>
            <a:r>
              <a:rPr lang="en-US" sz="1400" b="0" dirty="0">
                <a:solidFill>
                  <a:schemeClr val="tx1"/>
                </a:solidFill>
              </a:rPr>
              <a:t>Receive guidance from faculty and staff to refine approach and align with current trends</a:t>
            </a:r>
          </a:p>
        </p:txBody>
      </p:sp>
      <p:sp>
        <p:nvSpPr>
          <p:cNvPr id="3" name="Title 2">
            <a:extLst>
              <a:ext uri="{FF2B5EF4-FFF2-40B4-BE49-F238E27FC236}">
                <a16:creationId xmlns:a16="http://schemas.microsoft.com/office/drawing/2014/main" id="{AA9EE9E2-F65A-408E-B9A2-4A8A2CC10833}"/>
              </a:ext>
            </a:extLst>
          </p:cNvPr>
          <p:cNvSpPr>
            <a:spLocks noGrp="1"/>
          </p:cNvSpPr>
          <p:nvPr>
            <p:ph type="title"/>
          </p:nvPr>
        </p:nvSpPr>
        <p:spPr>
          <a:xfrm>
            <a:off x="504607" y="414088"/>
            <a:ext cx="7801193" cy="773799"/>
          </a:xfrm>
        </p:spPr>
        <p:txBody>
          <a:bodyPr/>
          <a:lstStyle/>
          <a:p>
            <a:r>
              <a:rPr lang="en-US" dirty="0"/>
              <a:t>Visiting Scholar Overview and Responsibilities</a:t>
            </a:r>
          </a:p>
        </p:txBody>
      </p:sp>
    </p:spTree>
    <p:extLst>
      <p:ext uri="{BB962C8B-B14F-4D97-AF65-F5344CB8AC3E}">
        <p14:creationId xmlns:p14="http://schemas.microsoft.com/office/powerpoint/2010/main" val="12772986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8D37C-AA1C-4863-A4FC-4902DFB827BE}"/>
              </a:ext>
            </a:extLst>
          </p:cNvPr>
          <p:cNvSpPr>
            <a:spLocks noGrp="1"/>
          </p:cNvSpPr>
          <p:nvPr>
            <p:ph sz="quarter" idx="10"/>
          </p:nvPr>
        </p:nvSpPr>
        <p:spPr>
          <a:xfrm>
            <a:off x="504607" y="1115697"/>
            <a:ext cx="7540509" cy="3456303"/>
          </a:xfrm>
        </p:spPr>
        <p:txBody>
          <a:bodyPr/>
          <a:lstStyle/>
          <a:p>
            <a:pPr>
              <a:lnSpc>
                <a:spcPct val="100000"/>
              </a:lnSpc>
              <a:spcAft>
                <a:spcPts val="600"/>
              </a:spcAft>
            </a:pPr>
            <a:r>
              <a:rPr lang="en-US" sz="1400" dirty="0"/>
              <a:t>Importance of the Initiative</a:t>
            </a:r>
          </a:p>
          <a:p>
            <a:pPr marL="285750" indent="-285750">
              <a:lnSpc>
                <a:spcPct val="100000"/>
              </a:lnSpc>
              <a:spcAft>
                <a:spcPts val="600"/>
              </a:spcAft>
              <a:buFont typeface="Arial" panose="020B0604020202020204" pitchFamily="34" charset="0"/>
              <a:buChar char="•"/>
            </a:pPr>
            <a:r>
              <a:rPr lang="en-US" sz="1400" b="0" dirty="0">
                <a:solidFill>
                  <a:schemeClr val="tx1"/>
                </a:solidFill>
              </a:rPr>
              <a:t>Facilitates the sharing of diverse perspectives and expertise in integrative health</a:t>
            </a:r>
          </a:p>
          <a:p>
            <a:pPr marL="285750" indent="-285750">
              <a:lnSpc>
                <a:spcPct val="100000"/>
              </a:lnSpc>
              <a:spcAft>
                <a:spcPts val="600"/>
              </a:spcAft>
              <a:buFont typeface="Arial" panose="020B0604020202020204" pitchFamily="34" charset="0"/>
              <a:buChar char="•"/>
            </a:pPr>
            <a:r>
              <a:rPr lang="en-US" sz="1400" b="0" dirty="0">
                <a:solidFill>
                  <a:schemeClr val="tx1"/>
                </a:solidFill>
              </a:rPr>
              <a:t>Accelerates research projects through additional skilled support</a:t>
            </a:r>
          </a:p>
          <a:p>
            <a:pPr marL="285750" indent="-285750">
              <a:lnSpc>
                <a:spcPct val="100000"/>
              </a:lnSpc>
              <a:spcAft>
                <a:spcPts val="600"/>
              </a:spcAft>
              <a:buFont typeface="Arial" panose="020B0604020202020204" pitchFamily="34" charset="0"/>
              <a:buChar char="•"/>
            </a:pPr>
            <a:r>
              <a:rPr lang="en-US" sz="1400" b="0" dirty="0">
                <a:solidFill>
                  <a:schemeClr val="tx1"/>
                </a:solidFill>
              </a:rPr>
              <a:t>Identifies and nurtures potential future leaders in integrative health</a:t>
            </a:r>
          </a:p>
          <a:p>
            <a:pPr marL="285750" indent="-285750">
              <a:lnSpc>
                <a:spcPct val="100000"/>
              </a:lnSpc>
              <a:spcAft>
                <a:spcPts val="600"/>
              </a:spcAft>
              <a:buFont typeface="Arial" panose="020B0604020202020204" pitchFamily="34" charset="0"/>
              <a:buChar char="•"/>
            </a:pPr>
            <a:r>
              <a:rPr lang="en-US" sz="1400" b="0" dirty="0">
                <a:solidFill>
                  <a:schemeClr val="tx1"/>
                </a:solidFill>
              </a:rPr>
              <a:t>Attracts international scholars, promoting cross-cultural understanding in healthcare</a:t>
            </a:r>
          </a:p>
          <a:p>
            <a:pPr marL="285750" indent="-285750">
              <a:lnSpc>
                <a:spcPct val="100000"/>
              </a:lnSpc>
              <a:spcAft>
                <a:spcPts val="600"/>
              </a:spcAft>
              <a:buFont typeface="Arial" panose="020B0604020202020204" pitchFamily="34" charset="0"/>
              <a:buChar char="•"/>
            </a:pPr>
            <a:r>
              <a:rPr lang="en-US" sz="1400" b="0" dirty="0">
                <a:solidFill>
                  <a:schemeClr val="tx1"/>
                </a:solidFill>
              </a:rPr>
              <a:t>Provides high-level skills and knowledge without long-term financial commitments</a:t>
            </a:r>
          </a:p>
          <a:p>
            <a:pPr marL="285750" indent="-285750">
              <a:lnSpc>
                <a:spcPct val="100000"/>
              </a:lnSpc>
              <a:buFont typeface="Arial" panose="020B0604020202020204" pitchFamily="34" charset="0"/>
              <a:buChar char="•"/>
            </a:pPr>
            <a:endParaRPr lang="en-US" sz="1400" b="0" dirty="0">
              <a:solidFill>
                <a:schemeClr val="tx1"/>
              </a:solidFill>
            </a:endParaRPr>
          </a:p>
          <a:p>
            <a:pPr>
              <a:lnSpc>
                <a:spcPct val="100000"/>
              </a:lnSpc>
              <a:spcAft>
                <a:spcPts val="600"/>
              </a:spcAft>
            </a:pPr>
            <a:r>
              <a:rPr lang="en-US" sz="1400" dirty="0"/>
              <a:t>Considerations for Implementation</a:t>
            </a:r>
          </a:p>
          <a:p>
            <a:pPr marL="285750" indent="-285750">
              <a:lnSpc>
                <a:spcPct val="100000"/>
              </a:lnSpc>
              <a:spcAft>
                <a:spcPts val="600"/>
              </a:spcAft>
              <a:buFont typeface="Arial" panose="020B0604020202020204" pitchFamily="34" charset="0"/>
              <a:buChar char="•"/>
            </a:pPr>
            <a:r>
              <a:rPr lang="en-US" sz="1400" b="0" dirty="0">
                <a:solidFill>
                  <a:schemeClr val="tx1"/>
                </a:solidFill>
              </a:rPr>
              <a:t>Ensure clear communication of program expectations and limitations ‘</a:t>
            </a:r>
          </a:p>
          <a:p>
            <a:pPr marL="285750" indent="-285750">
              <a:lnSpc>
                <a:spcPct val="100000"/>
              </a:lnSpc>
              <a:spcAft>
                <a:spcPts val="600"/>
              </a:spcAft>
              <a:buFont typeface="Arial" panose="020B0604020202020204" pitchFamily="34" charset="0"/>
              <a:buChar char="•"/>
            </a:pPr>
            <a:r>
              <a:rPr lang="en-US" sz="1400" b="0" dirty="0">
                <a:solidFill>
                  <a:schemeClr val="tx1"/>
                </a:solidFill>
              </a:rPr>
              <a:t>Develop a streamlined process for scholar integration and project assignment</a:t>
            </a:r>
          </a:p>
          <a:p>
            <a:pPr marL="285750" indent="-285750">
              <a:lnSpc>
                <a:spcPct val="100000"/>
              </a:lnSpc>
              <a:spcAft>
                <a:spcPts val="600"/>
              </a:spcAft>
              <a:buFont typeface="Arial" panose="020B0604020202020204" pitchFamily="34" charset="0"/>
              <a:buChar char="•"/>
            </a:pPr>
            <a:r>
              <a:rPr lang="en-US" sz="1400" b="0" dirty="0">
                <a:solidFill>
                  <a:schemeClr val="tx1"/>
                </a:solidFill>
              </a:rPr>
              <a:t>Establish mentorship protocols to maximize scholar development and contribution</a:t>
            </a:r>
          </a:p>
          <a:p>
            <a:pPr marL="285750" indent="-285750">
              <a:lnSpc>
                <a:spcPct val="100000"/>
              </a:lnSpc>
              <a:spcAft>
                <a:spcPts val="600"/>
              </a:spcAft>
              <a:buFont typeface="Arial" panose="020B0604020202020204" pitchFamily="34" charset="0"/>
              <a:buChar char="•"/>
            </a:pPr>
            <a:endParaRPr lang="en-US" sz="1400" b="0" dirty="0">
              <a:solidFill>
                <a:schemeClr val="tx1"/>
              </a:solidFill>
            </a:endParaRPr>
          </a:p>
        </p:txBody>
      </p:sp>
      <p:sp>
        <p:nvSpPr>
          <p:cNvPr id="3" name="Title 2">
            <a:extLst>
              <a:ext uri="{FF2B5EF4-FFF2-40B4-BE49-F238E27FC236}">
                <a16:creationId xmlns:a16="http://schemas.microsoft.com/office/drawing/2014/main" id="{AA9EE9E2-F65A-408E-B9A2-4A8A2CC10833}"/>
              </a:ext>
            </a:extLst>
          </p:cNvPr>
          <p:cNvSpPr>
            <a:spLocks noGrp="1"/>
          </p:cNvSpPr>
          <p:nvPr>
            <p:ph type="title"/>
          </p:nvPr>
        </p:nvSpPr>
        <p:spPr>
          <a:xfrm>
            <a:off x="504607" y="414088"/>
            <a:ext cx="8216060" cy="773799"/>
          </a:xfrm>
        </p:spPr>
        <p:txBody>
          <a:bodyPr/>
          <a:lstStyle/>
          <a:p>
            <a:r>
              <a:rPr lang="en-US" dirty="0"/>
              <a:t>Importance and Implementation</a:t>
            </a:r>
          </a:p>
        </p:txBody>
      </p:sp>
    </p:spTree>
    <p:extLst>
      <p:ext uri="{BB962C8B-B14F-4D97-AF65-F5344CB8AC3E}">
        <p14:creationId xmlns:p14="http://schemas.microsoft.com/office/powerpoint/2010/main" val="10342065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8D37C-AA1C-4863-A4FC-4902DFB827BE}"/>
              </a:ext>
            </a:extLst>
          </p:cNvPr>
          <p:cNvSpPr>
            <a:spLocks noGrp="1"/>
          </p:cNvSpPr>
          <p:nvPr>
            <p:ph sz="quarter" idx="10"/>
          </p:nvPr>
        </p:nvSpPr>
        <p:spPr>
          <a:xfrm>
            <a:off x="504607" y="1115697"/>
            <a:ext cx="7540509" cy="3456303"/>
          </a:xfrm>
        </p:spPr>
        <p:txBody>
          <a:bodyPr/>
          <a:lstStyle/>
          <a:p>
            <a:pPr>
              <a:lnSpc>
                <a:spcPct val="100000"/>
              </a:lnSpc>
              <a:spcAft>
                <a:spcPts val="600"/>
              </a:spcAft>
            </a:pPr>
            <a:r>
              <a:rPr lang="en-US" sz="1400" dirty="0"/>
              <a:t>Key Outcomes and Impacts</a:t>
            </a:r>
          </a:p>
          <a:p>
            <a:pPr marL="285750" indent="-285750">
              <a:lnSpc>
                <a:spcPct val="100000"/>
              </a:lnSpc>
              <a:spcAft>
                <a:spcPts val="600"/>
              </a:spcAft>
              <a:buFont typeface="Arial" panose="020B0604020202020204" pitchFamily="34" charset="0"/>
              <a:buChar char="•"/>
            </a:pPr>
            <a:r>
              <a:rPr lang="en-US" sz="1400" b="0" dirty="0">
                <a:solidFill>
                  <a:schemeClr val="tx1"/>
                </a:solidFill>
              </a:rPr>
              <a:t>Diverse programs create a robust pipeline of talent</a:t>
            </a:r>
          </a:p>
          <a:p>
            <a:pPr marL="285750" indent="-285750">
              <a:lnSpc>
                <a:spcPct val="100000"/>
              </a:lnSpc>
              <a:spcAft>
                <a:spcPts val="600"/>
              </a:spcAft>
              <a:buFont typeface="Arial" panose="020B0604020202020204" pitchFamily="34" charset="0"/>
              <a:buChar char="•"/>
            </a:pPr>
            <a:r>
              <a:rPr lang="en-US" sz="1400" b="0" dirty="0">
                <a:solidFill>
                  <a:schemeClr val="tx1"/>
                </a:solidFill>
              </a:rPr>
              <a:t>Benefits across all levels:</a:t>
            </a:r>
          </a:p>
          <a:p>
            <a:pPr marL="605782" lvl="3" indent="-285750">
              <a:lnSpc>
                <a:spcPct val="100000"/>
              </a:lnSpc>
              <a:spcAft>
                <a:spcPts val="600"/>
              </a:spcAft>
            </a:pPr>
            <a:r>
              <a:rPr lang="en-US" sz="1400" b="0" dirty="0">
                <a:solidFill>
                  <a:schemeClr val="tx1"/>
                </a:solidFill>
              </a:rPr>
              <a:t>Early exposure and career opportunities for students</a:t>
            </a:r>
          </a:p>
          <a:p>
            <a:pPr marL="605782" lvl="3" indent="-285750">
              <a:lnSpc>
                <a:spcPct val="100000"/>
              </a:lnSpc>
              <a:spcAft>
                <a:spcPts val="600"/>
              </a:spcAft>
            </a:pPr>
            <a:r>
              <a:rPr lang="en-US" sz="1400" b="0" dirty="0">
                <a:solidFill>
                  <a:schemeClr val="tx1"/>
                </a:solidFill>
              </a:rPr>
              <a:t>Cost-effective staffing solutions for departments</a:t>
            </a:r>
          </a:p>
          <a:p>
            <a:pPr marL="605782" lvl="3" indent="-285750">
              <a:lnSpc>
                <a:spcPct val="100000"/>
              </a:lnSpc>
              <a:spcAft>
                <a:spcPts val="600"/>
              </a:spcAft>
            </a:pPr>
            <a:r>
              <a:rPr lang="en-US" sz="1400" dirty="0"/>
              <a:t>Knowledge exchange and innovation in the field</a:t>
            </a:r>
            <a:endParaRPr lang="en-US" sz="1400" b="0" dirty="0">
              <a:solidFill>
                <a:schemeClr val="tx1"/>
              </a:solidFill>
            </a:endParaRPr>
          </a:p>
          <a:p>
            <a:pPr marL="285750" indent="-285750">
              <a:lnSpc>
                <a:spcPct val="100000"/>
              </a:lnSpc>
              <a:buFont typeface="Arial" panose="020B0604020202020204" pitchFamily="34" charset="0"/>
              <a:buChar char="•"/>
            </a:pPr>
            <a:endParaRPr lang="en-US" sz="1400" b="0" dirty="0">
              <a:solidFill>
                <a:schemeClr val="tx1"/>
              </a:solidFill>
            </a:endParaRPr>
          </a:p>
          <a:p>
            <a:pPr>
              <a:lnSpc>
                <a:spcPct val="100000"/>
              </a:lnSpc>
              <a:spcAft>
                <a:spcPts val="600"/>
              </a:spcAft>
            </a:pPr>
            <a:r>
              <a:rPr lang="en-US" sz="1400" dirty="0"/>
              <a:t>Next Steps</a:t>
            </a:r>
          </a:p>
          <a:p>
            <a:pPr marL="285750" indent="-285750">
              <a:lnSpc>
                <a:spcPct val="100000"/>
              </a:lnSpc>
              <a:spcAft>
                <a:spcPts val="600"/>
              </a:spcAft>
              <a:buFont typeface="Arial" panose="020B0604020202020204" pitchFamily="34" charset="0"/>
              <a:buChar char="•"/>
            </a:pPr>
            <a:r>
              <a:rPr lang="en-US" sz="1400" b="0" dirty="0">
                <a:solidFill>
                  <a:schemeClr val="tx1"/>
                </a:solidFill>
              </a:rPr>
              <a:t>Expand partnerships and program reach</a:t>
            </a:r>
          </a:p>
          <a:p>
            <a:pPr marL="285750" indent="-285750">
              <a:lnSpc>
                <a:spcPct val="100000"/>
              </a:lnSpc>
              <a:spcAft>
                <a:spcPts val="600"/>
              </a:spcAft>
              <a:buFont typeface="Arial" panose="020B0604020202020204" pitchFamily="34" charset="0"/>
              <a:buChar char="•"/>
            </a:pPr>
            <a:r>
              <a:rPr lang="en-US" sz="1400" b="0" dirty="0">
                <a:solidFill>
                  <a:schemeClr val="tx1"/>
                </a:solidFill>
              </a:rPr>
              <a:t>Continuously evaluate and improve initiatives</a:t>
            </a:r>
          </a:p>
          <a:p>
            <a:pPr marL="285750" indent="-285750">
              <a:lnSpc>
                <a:spcPct val="100000"/>
              </a:lnSpc>
              <a:spcAft>
                <a:spcPts val="600"/>
              </a:spcAft>
              <a:buFont typeface="Arial" panose="020B0604020202020204" pitchFamily="34" charset="0"/>
              <a:buChar char="•"/>
            </a:pPr>
            <a:r>
              <a:rPr lang="en-US" sz="1400" b="0" dirty="0">
                <a:solidFill>
                  <a:schemeClr val="tx1"/>
                </a:solidFill>
              </a:rPr>
              <a:t>Advocate for increased support and resources</a:t>
            </a:r>
          </a:p>
        </p:txBody>
      </p:sp>
      <p:sp>
        <p:nvSpPr>
          <p:cNvPr id="3" name="Title 2">
            <a:extLst>
              <a:ext uri="{FF2B5EF4-FFF2-40B4-BE49-F238E27FC236}">
                <a16:creationId xmlns:a16="http://schemas.microsoft.com/office/drawing/2014/main" id="{AA9EE9E2-F65A-408E-B9A2-4A8A2CC10833}"/>
              </a:ext>
            </a:extLst>
          </p:cNvPr>
          <p:cNvSpPr>
            <a:spLocks noGrp="1"/>
          </p:cNvSpPr>
          <p:nvPr>
            <p:ph type="title"/>
          </p:nvPr>
        </p:nvSpPr>
        <p:spPr>
          <a:xfrm>
            <a:off x="504607" y="414088"/>
            <a:ext cx="8216060" cy="773799"/>
          </a:xfrm>
        </p:spPr>
        <p:txBody>
          <a:bodyPr/>
          <a:lstStyle/>
          <a:p>
            <a:r>
              <a:rPr lang="en-US" dirty="0"/>
              <a:t>Cultivating the Future of Integrative Health</a:t>
            </a:r>
          </a:p>
        </p:txBody>
      </p:sp>
    </p:spTree>
    <p:extLst>
      <p:ext uri="{BB962C8B-B14F-4D97-AF65-F5344CB8AC3E}">
        <p14:creationId xmlns:p14="http://schemas.microsoft.com/office/powerpoint/2010/main" val="24745246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8D74DD2D-A9FC-4F50-B8E5-36D4CD5E0160}"/>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9144001" cy="5143499"/>
          </a:xfrm>
          <a:prstGeom prst="rect">
            <a:avLst/>
          </a:prstGeom>
        </p:spPr>
      </p:pic>
      <p:sp>
        <p:nvSpPr>
          <p:cNvPr id="40" name="Rectangle 39">
            <a:extLst>
              <a:ext uri="{FF2B5EF4-FFF2-40B4-BE49-F238E27FC236}">
                <a16:creationId xmlns:a16="http://schemas.microsoft.com/office/drawing/2014/main" id="{7C65A8BF-8C13-4924-88D8-9A4451BC4CB0}"/>
              </a:ext>
            </a:extLst>
          </p:cNvPr>
          <p:cNvSpPr/>
          <p:nvPr/>
        </p:nvSpPr>
        <p:spPr>
          <a:xfrm>
            <a:off x="-1" y="29871"/>
            <a:ext cx="9144001" cy="5113628"/>
          </a:xfrm>
          <a:prstGeom prst="rect">
            <a:avLst/>
          </a:prstGeom>
          <a:solidFill>
            <a:srgbClr val="580F8B">
              <a:alpha val="44000"/>
            </a:srgbClr>
          </a:solidFill>
          <a:ln w="9525" cap="flat" cmpd="sng" algn="ctr">
            <a:noFill/>
            <a:prstDash val="solid"/>
          </a:ln>
          <a:effectLst/>
        </p:spPr>
        <p:txBody>
          <a:bodyPr rtlCol="0" anchor="ctr"/>
          <a:lstStyle/>
          <a:p>
            <a:pPr algn="ctr" defTabSz="914378">
              <a:defRPr/>
            </a:pPr>
            <a:endParaRPr lang="en-US" kern="0" dirty="0">
              <a:solidFill>
                <a:srgbClr val="580F8B"/>
              </a:solidFill>
              <a:latin typeface="Arial"/>
            </a:endParaRPr>
          </a:p>
        </p:txBody>
      </p:sp>
      <p:sp>
        <p:nvSpPr>
          <p:cNvPr id="41" name="Content Placeholder 19">
            <a:extLst>
              <a:ext uri="{FF2B5EF4-FFF2-40B4-BE49-F238E27FC236}">
                <a16:creationId xmlns:a16="http://schemas.microsoft.com/office/drawing/2014/main" id="{721EA751-37C9-4031-B818-3A0BCBA2F3A8}"/>
              </a:ext>
            </a:extLst>
          </p:cNvPr>
          <p:cNvSpPr txBox="1">
            <a:spLocks/>
          </p:cNvSpPr>
          <p:nvPr/>
        </p:nvSpPr>
        <p:spPr>
          <a:xfrm>
            <a:off x="352425" y="271693"/>
            <a:ext cx="8439150" cy="1799744"/>
          </a:xfrm>
          <a:prstGeom prst="rect">
            <a:avLst/>
          </a:prstGeom>
        </p:spPr>
        <p:txBody>
          <a:bodyPr lIns="91440" tIns="45720" rIns="91440" bIns="45720" anchor="ctr"/>
          <a:lstStyle>
            <a:lvl1pPr marL="230188" indent="-230188" algn="l" defTabSz="342900" rtl="0" eaLnBrk="1" latinLnBrk="0" hangingPunct="1">
              <a:lnSpc>
                <a:spcPct val="100000"/>
              </a:lnSpc>
              <a:spcBef>
                <a:spcPts val="800"/>
              </a:spcBef>
              <a:buClr>
                <a:schemeClr val="tx2"/>
              </a:buClr>
              <a:buFont typeface="Arial"/>
              <a:buChar char="•"/>
              <a:defRPr sz="1600" kern="1200">
                <a:solidFill>
                  <a:schemeClr val="tx1"/>
                </a:solidFill>
                <a:latin typeface="+mn-lt"/>
                <a:ea typeface="+mn-ea"/>
                <a:cs typeface="+mn-cs"/>
              </a:defRPr>
            </a:lvl1pPr>
            <a:lvl2pPr marL="457200" indent="-231775" algn="l" defTabSz="342900" rtl="0" eaLnBrk="1" latinLnBrk="0" hangingPunct="1">
              <a:lnSpc>
                <a:spcPct val="100000"/>
              </a:lnSpc>
              <a:spcBef>
                <a:spcPts val="800"/>
              </a:spcBef>
              <a:buClr>
                <a:schemeClr val="tx2"/>
              </a:buClr>
              <a:buFont typeface="Arial"/>
              <a:buChar char="–"/>
              <a:defRPr sz="1400" kern="1200">
                <a:solidFill>
                  <a:schemeClr val="tx1"/>
                </a:solidFill>
                <a:latin typeface="+mn-lt"/>
                <a:ea typeface="+mn-ea"/>
                <a:cs typeface="+mn-cs"/>
              </a:defRPr>
            </a:lvl2pPr>
            <a:lvl3pPr marL="684213" indent="-228600" algn="l" defTabSz="342900" rtl="0" eaLnBrk="1" latinLnBrk="0" hangingPunct="1">
              <a:lnSpc>
                <a:spcPct val="100000"/>
              </a:lnSpc>
              <a:spcBef>
                <a:spcPts val="800"/>
              </a:spcBef>
              <a:buClr>
                <a:schemeClr val="tx2"/>
              </a:buClr>
              <a:buFont typeface="Arial"/>
              <a:buChar char="•"/>
              <a:defRPr sz="1200" kern="1200">
                <a:solidFill>
                  <a:schemeClr val="tx1"/>
                </a:solidFill>
                <a:latin typeface="+mn-lt"/>
                <a:ea typeface="+mn-ea"/>
                <a:cs typeface="+mn-cs"/>
              </a:defRPr>
            </a:lvl3pPr>
            <a:lvl4pPr marL="914400" indent="-230188" algn="l" defTabSz="342900" rtl="0" eaLnBrk="1" latinLnBrk="0" hangingPunct="1">
              <a:lnSpc>
                <a:spcPct val="100000"/>
              </a:lnSpc>
              <a:spcBef>
                <a:spcPts val="800"/>
              </a:spcBef>
              <a:buClr>
                <a:schemeClr val="tx2"/>
              </a:buClr>
              <a:buFont typeface="Arial"/>
              <a:buChar char="–"/>
              <a:defRPr sz="1200" kern="1200">
                <a:solidFill>
                  <a:schemeClr val="tx1"/>
                </a:solidFill>
                <a:latin typeface="+mn-lt"/>
                <a:ea typeface="+mn-ea"/>
                <a:cs typeface="+mn-cs"/>
              </a:defRPr>
            </a:lvl4pPr>
            <a:lvl5pPr marL="1144588" indent="-230188" algn="l" defTabSz="342900" rtl="0" eaLnBrk="1" latinLnBrk="0" hangingPunct="1">
              <a:lnSpc>
                <a:spcPct val="100000"/>
              </a:lnSpc>
              <a:spcBef>
                <a:spcPts val="800"/>
              </a:spcBef>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42892">
              <a:lnSpc>
                <a:spcPts val="2700"/>
              </a:lnSpc>
              <a:buClr>
                <a:srgbClr val="580F8B"/>
              </a:buClr>
              <a:buNone/>
            </a:pPr>
            <a:r>
              <a:rPr lang="en-US" sz="3600" dirty="0">
                <a:solidFill>
                  <a:srgbClr val="FFFFFF"/>
                </a:solidFill>
              </a:rPr>
              <a:t>Questions?</a:t>
            </a:r>
            <a:endParaRPr lang="en-US" sz="3600" b="1" dirty="0">
              <a:solidFill>
                <a:schemeClr val="bg1"/>
              </a:solidFill>
              <a:latin typeface="Arial"/>
            </a:endParaRPr>
          </a:p>
        </p:txBody>
      </p:sp>
      <p:pic>
        <p:nvPicPr>
          <p:cNvPr id="6" name="Picture 5">
            <a:extLst>
              <a:ext uri="{FF2B5EF4-FFF2-40B4-BE49-F238E27FC236}">
                <a16:creationId xmlns:a16="http://schemas.microsoft.com/office/drawing/2014/main" id="{E09CA692-23D6-46A8-8F67-538F058F5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89" y="4441384"/>
            <a:ext cx="1112303" cy="596250"/>
          </a:xfrm>
          <a:prstGeom prst="rect">
            <a:avLst/>
          </a:prstGeom>
        </p:spPr>
      </p:pic>
    </p:spTree>
    <p:extLst>
      <p:ext uri="{BB962C8B-B14F-4D97-AF65-F5344CB8AC3E}">
        <p14:creationId xmlns:p14="http://schemas.microsoft.com/office/powerpoint/2010/main" val="34799123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580F8B"/>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0DC6F9E-9F91-CDA3-84EA-26531BE2C538}"/>
              </a:ext>
            </a:extLst>
          </p:cNvPr>
          <p:cNvSpPr>
            <a:spLocks noGrp="1"/>
          </p:cNvSpPr>
          <p:nvPr>
            <p:ph type="subTitle" idx="1"/>
          </p:nvPr>
        </p:nvSpPr>
        <p:spPr>
          <a:xfrm>
            <a:off x="487078" y="2659001"/>
            <a:ext cx="4084922" cy="2167227"/>
          </a:xfrm>
        </p:spPr>
        <p:txBody>
          <a:bodyPr/>
          <a:lstStyle/>
          <a:p>
            <a:r>
              <a:rPr lang="en-US" sz="1200" dirty="0"/>
              <a:t>Fariza Alendy, MSW, MPH</a:t>
            </a:r>
          </a:p>
          <a:p>
            <a:r>
              <a:rPr lang="en-US" sz="1200" dirty="0"/>
              <a:t>Program Director – Health Promotion</a:t>
            </a:r>
          </a:p>
          <a:p>
            <a:endParaRPr lang="en-US" sz="1200" dirty="0"/>
          </a:p>
          <a:p>
            <a:r>
              <a:rPr lang="en-US" sz="1200" dirty="0"/>
              <a:t>NYU Langone Health</a:t>
            </a:r>
          </a:p>
          <a:p>
            <a:r>
              <a:rPr lang="en-US" sz="1200" dirty="0"/>
              <a:t>Department of Nursing &amp; Patient Care Services</a:t>
            </a:r>
          </a:p>
          <a:p>
            <a:r>
              <a:rPr lang="en-US" sz="1200" dirty="0"/>
              <a:t>530 First Avenue, Suite 3C - HC303B</a:t>
            </a:r>
          </a:p>
          <a:p>
            <a:r>
              <a:rPr lang="en-US" sz="1200" dirty="0"/>
              <a:t>New York, NY 10016</a:t>
            </a:r>
          </a:p>
          <a:p>
            <a:endParaRPr lang="en-US" sz="1200" dirty="0"/>
          </a:p>
          <a:p>
            <a:r>
              <a:rPr lang="en-US" sz="1200" dirty="0"/>
              <a:t>T  646-501-0255</a:t>
            </a:r>
          </a:p>
          <a:p>
            <a:r>
              <a:rPr lang="en-US" sz="1200" dirty="0"/>
              <a:t>M 646-983-8255</a:t>
            </a:r>
          </a:p>
          <a:p>
            <a:r>
              <a:rPr lang="en-US" sz="1200" dirty="0">
                <a:hlinkClick r:id="rId3">
                  <a:extLst>
                    <a:ext uri="{A12FA001-AC4F-418D-AE19-62706E023703}">
                      <ahyp:hlinkClr xmlns:ahyp="http://schemas.microsoft.com/office/drawing/2018/hyperlinkcolor" val="tx"/>
                    </a:ext>
                  </a:extLst>
                </a:hlinkClick>
              </a:rPr>
              <a:t>Fariza.Alendy@nyulangone.org</a:t>
            </a:r>
            <a:r>
              <a:rPr lang="en-US" sz="1200" dirty="0"/>
              <a:t> </a:t>
            </a:r>
          </a:p>
        </p:txBody>
      </p:sp>
      <p:sp>
        <p:nvSpPr>
          <p:cNvPr id="2" name="Title 1">
            <a:extLst>
              <a:ext uri="{FF2B5EF4-FFF2-40B4-BE49-F238E27FC236}">
                <a16:creationId xmlns:a16="http://schemas.microsoft.com/office/drawing/2014/main" id="{415DE5B1-0F52-C8C2-E3C2-18C586096A7D}"/>
              </a:ext>
            </a:extLst>
          </p:cNvPr>
          <p:cNvSpPr>
            <a:spLocks noGrp="1"/>
          </p:cNvSpPr>
          <p:nvPr>
            <p:ph type="ctrTitle"/>
          </p:nvPr>
        </p:nvSpPr>
        <p:spPr>
          <a:xfrm>
            <a:off x="495300" y="1552575"/>
            <a:ext cx="5164836" cy="1751015"/>
          </a:xfrm>
        </p:spPr>
        <p:txBody>
          <a:bodyPr/>
          <a:lstStyle/>
          <a:p>
            <a:r>
              <a:rPr lang="en-US" dirty="0">
                <a:latin typeface="Arial" panose="020B0604020202020204" pitchFamily="34" charset="0"/>
                <a:cs typeface="Arial" panose="020B0604020202020204" pitchFamily="34" charset="0"/>
              </a:rPr>
              <a:t>Thank you!</a:t>
            </a:r>
            <a:endParaRPr lang="en-US" dirty="0"/>
          </a:p>
        </p:txBody>
      </p:sp>
      <p:pic>
        <p:nvPicPr>
          <p:cNvPr id="7" name="Picture Placeholder 6">
            <a:extLst>
              <a:ext uri="{FF2B5EF4-FFF2-40B4-BE49-F238E27FC236}">
                <a16:creationId xmlns:a16="http://schemas.microsoft.com/office/drawing/2014/main" id="{39065113-7395-4C19-8017-2FB84E2B4975}"/>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26706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54BA2-947B-9DC5-FFD3-2954890801F9}"/>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6D5E2733-80F0-A3E5-C02A-F77D9FF679BC}"/>
              </a:ext>
            </a:extLst>
          </p:cNvPr>
          <p:cNvSpPr>
            <a:spLocks noGrp="1"/>
          </p:cNvSpPr>
          <p:nvPr>
            <p:ph type="ftr" sz="quarter" idx="11"/>
          </p:nvPr>
        </p:nvSpPr>
        <p:spPr>
          <a:xfrm>
            <a:off x="5486400" y="4544449"/>
            <a:ext cx="3163909" cy="106303"/>
          </a:xfrm>
        </p:spPr>
        <p:txBody>
          <a:bodyPr/>
          <a:lstStyle/>
          <a:p>
            <a:r>
              <a:rPr lang="en-US"/>
              <a:t>Lerner Health Promotion Program /Department of Integrative Health</a:t>
            </a:r>
          </a:p>
        </p:txBody>
      </p:sp>
      <p:sp>
        <p:nvSpPr>
          <p:cNvPr id="9" name="Content Placeholder 8">
            <a:extLst>
              <a:ext uri="{FF2B5EF4-FFF2-40B4-BE49-F238E27FC236}">
                <a16:creationId xmlns:a16="http://schemas.microsoft.com/office/drawing/2014/main" id="{AB1666B9-BAE5-C635-3404-D00785458A01}"/>
              </a:ext>
            </a:extLst>
          </p:cNvPr>
          <p:cNvSpPr>
            <a:spLocks noGrp="1"/>
          </p:cNvSpPr>
          <p:nvPr>
            <p:ph sz="quarter" idx="10"/>
          </p:nvPr>
        </p:nvSpPr>
        <p:spPr>
          <a:xfrm>
            <a:off x="500834" y="991028"/>
            <a:ext cx="5465405" cy="440822"/>
          </a:xfrm>
        </p:spPr>
        <p:txBody>
          <a:bodyPr vert="horz" lIns="0" tIns="0" rIns="0" bIns="0" rtlCol="0" anchor="t">
            <a:noAutofit/>
          </a:bodyPr>
          <a:lstStyle/>
          <a:p>
            <a:pPr marL="0" indent="0">
              <a:buNone/>
            </a:pPr>
            <a:r>
              <a:rPr lang="en-US">
                <a:solidFill>
                  <a:srgbClr val="232323"/>
                </a:solidFill>
                <a:cs typeface="Arial"/>
              </a:rPr>
              <a:t>In a 2023 survey of registered nurses at NYULH (n=10):</a:t>
            </a:r>
            <a:endParaRPr lang="en-US">
              <a:solidFill>
                <a:srgbClr val="8000FF"/>
              </a:solidFill>
              <a:cs typeface="Arial"/>
            </a:endParaRPr>
          </a:p>
          <a:p>
            <a:pPr lvl="2">
              <a:buChar char="•"/>
            </a:pPr>
            <a:endParaRPr lang="en-US" sz="1200">
              <a:solidFill>
                <a:srgbClr val="000000"/>
              </a:solidFill>
              <a:cs typeface="Arial"/>
            </a:endParaRPr>
          </a:p>
          <a:p>
            <a:pPr lvl="2"/>
            <a:endParaRPr lang="en-US" sz="1200">
              <a:solidFill>
                <a:srgbClr val="000000"/>
              </a:solidFill>
              <a:cs typeface="Arial"/>
            </a:endParaRPr>
          </a:p>
          <a:p>
            <a:pPr lvl="2"/>
            <a:endParaRPr lang="en-US"/>
          </a:p>
        </p:txBody>
      </p:sp>
      <p:sp>
        <p:nvSpPr>
          <p:cNvPr id="4" name="Title 3">
            <a:extLst>
              <a:ext uri="{FF2B5EF4-FFF2-40B4-BE49-F238E27FC236}">
                <a16:creationId xmlns:a16="http://schemas.microsoft.com/office/drawing/2014/main" id="{2D047CF7-6F38-FC4F-82B0-58DDD3A08E91}"/>
              </a:ext>
            </a:extLst>
          </p:cNvPr>
          <p:cNvSpPr>
            <a:spLocks noGrp="1"/>
          </p:cNvSpPr>
          <p:nvPr>
            <p:ph type="title"/>
          </p:nvPr>
        </p:nvSpPr>
        <p:spPr>
          <a:xfrm>
            <a:off x="611762" y="221206"/>
            <a:ext cx="7274033" cy="773799"/>
          </a:xfrm>
        </p:spPr>
        <p:txBody>
          <a:bodyPr/>
          <a:lstStyle/>
          <a:p>
            <a:r>
              <a:rPr lang="en-US"/>
              <a:t>Background</a:t>
            </a:r>
            <a:endParaRPr lang="en-US">
              <a:cs typeface="Arial"/>
            </a:endParaRPr>
          </a:p>
        </p:txBody>
      </p:sp>
      <p:graphicFrame>
        <p:nvGraphicFramePr>
          <p:cNvPr id="3" name="Table 2">
            <a:extLst>
              <a:ext uri="{FF2B5EF4-FFF2-40B4-BE49-F238E27FC236}">
                <a16:creationId xmlns:a16="http://schemas.microsoft.com/office/drawing/2014/main" id="{7C18ACD2-DC6B-F130-307E-3E60ACADF6BF}"/>
              </a:ext>
            </a:extLst>
          </p:cNvPr>
          <p:cNvGraphicFramePr>
            <a:graphicFrameLocks noGrp="1"/>
          </p:cNvGraphicFramePr>
          <p:nvPr>
            <p:extLst>
              <p:ext uri="{D42A27DB-BD31-4B8C-83A1-F6EECF244321}">
                <p14:modId xmlns:p14="http://schemas.microsoft.com/office/powerpoint/2010/main" val="2417841788"/>
              </p:ext>
            </p:extLst>
          </p:nvPr>
        </p:nvGraphicFramePr>
        <p:xfrm>
          <a:off x="726046" y="1424825"/>
          <a:ext cx="4856010" cy="2789622"/>
        </p:xfrm>
        <a:graphic>
          <a:graphicData uri="http://schemas.openxmlformats.org/drawingml/2006/table">
            <a:tbl>
              <a:tblPr bandRow="1">
                <a:tableStyleId>{5C22544A-7EE6-4342-B048-85BDC9FD1C3A}</a:tableStyleId>
              </a:tblPr>
              <a:tblGrid>
                <a:gridCol w="3312762">
                  <a:extLst>
                    <a:ext uri="{9D8B030D-6E8A-4147-A177-3AD203B41FA5}">
                      <a16:colId xmlns:a16="http://schemas.microsoft.com/office/drawing/2014/main" val="425756590"/>
                    </a:ext>
                  </a:extLst>
                </a:gridCol>
                <a:gridCol w="1543248">
                  <a:extLst>
                    <a:ext uri="{9D8B030D-6E8A-4147-A177-3AD203B41FA5}">
                      <a16:colId xmlns:a16="http://schemas.microsoft.com/office/drawing/2014/main" val="2249511994"/>
                    </a:ext>
                  </a:extLst>
                </a:gridCol>
              </a:tblGrid>
              <a:tr h="503634">
                <a:tc>
                  <a:txBody>
                    <a:bodyPr/>
                    <a:lstStyle/>
                    <a:p>
                      <a:pPr algn="ctr"/>
                      <a:r>
                        <a:rPr lang="en-US" b="1">
                          <a:solidFill>
                            <a:schemeClr val="bg1"/>
                          </a:solidFill>
                          <a:effectLst/>
                        </a:rPr>
                        <a:t>Category</a:t>
                      </a:r>
                    </a:p>
                  </a:txBody>
                  <a:tcPr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7030A0"/>
                    </a:solidFill>
                  </a:tcPr>
                </a:tc>
                <a:tc>
                  <a:txBody>
                    <a:bodyPr/>
                    <a:lstStyle/>
                    <a:p>
                      <a:pPr algn="ctr"/>
                      <a:r>
                        <a:rPr lang="en-US" b="1">
                          <a:solidFill>
                            <a:schemeClr val="bg1"/>
                          </a:solidFill>
                          <a:effectLst/>
                        </a:rPr>
                        <a:t>Percentage Rated "Very Good" or "Excellent "</a:t>
                      </a:r>
                    </a:p>
                  </a:txBody>
                  <a:tcPr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7030A0"/>
                    </a:solidFill>
                  </a:tcPr>
                </a:tc>
                <a:extLst>
                  <a:ext uri="{0D108BD9-81ED-4DB2-BD59-A6C34878D82A}">
                    <a16:rowId xmlns:a16="http://schemas.microsoft.com/office/drawing/2014/main" val="3995996207"/>
                  </a:ext>
                </a:extLst>
              </a:tr>
              <a:tr h="434691">
                <a:tc>
                  <a:txBody>
                    <a:bodyPr/>
                    <a:lstStyle/>
                    <a:p>
                      <a:pPr algn="l"/>
                      <a:r>
                        <a:rPr lang="en-US">
                          <a:effectLst/>
                        </a:rPr>
                        <a:t>Skill/knowledge in holistic nursing </a:t>
                      </a:r>
                    </a:p>
                  </a:txBody>
                  <a:tcPr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noFill/>
                  </a:tcPr>
                </a:tc>
                <a:tc>
                  <a:txBody>
                    <a:bodyPr/>
                    <a:lstStyle/>
                    <a:p>
                      <a:pPr algn="ctr"/>
                      <a:r>
                        <a:rPr lang="en-US">
                          <a:effectLst/>
                        </a:rPr>
                        <a:t>0%</a:t>
                      </a:r>
                    </a:p>
                  </a:txBody>
                  <a:tcPr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1384932336"/>
                  </a:ext>
                </a:extLst>
              </a:tr>
              <a:tr h="434691">
                <a:tc>
                  <a:txBody>
                    <a:bodyPr/>
                    <a:lstStyle/>
                    <a:p>
                      <a:pPr algn="l"/>
                      <a:r>
                        <a:rPr lang="en-US">
                          <a:effectLst/>
                        </a:rPr>
                        <a:t>Skill/knowledge in integrative health</a:t>
                      </a:r>
                    </a:p>
                  </a:txBody>
                  <a:tcPr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noFill/>
                  </a:tcPr>
                </a:tc>
                <a:tc>
                  <a:txBody>
                    <a:bodyPr/>
                    <a:lstStyle/>
                    <a:p>
                      <a:pPr algn="ctr"/>
                      <a:r>
                        <a:rPr lang="en-US">
                          <a:effectLst/>
                        </a:rPr>
                        <a:t>10%</a:t>
                      </a:r>
                    </a:p>
                  </a:txBody>
                  <a:tcPr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14749891"/>
                  </a:ext>
                </a:extLst>
              </a:tr>
              <a:tr h="434691">
                <a:tc>
                  <a:txBody>
                    <a:bodyPr/>
                    <a:lstStyle/>
                    <a:p>
                      <a:pPr algn="l"/>
                      <a:r>
                        <a:rPr lang="en-US">
                          <a:effectLst/>
                        </a:rPr>
                        <a:t>Skill in designing and implementing QI or research </a:t>
                      </a:r>
                    </a:p>
                  </a:txBody>
                  <a:tcPr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noFill/>
                  </a:tcPr>
                </a:tc>
                <a:tc>
                  <a:txBody>
                    <a:bodyPr/>
                    <a:lstStyle/>
                    <a:p>
                      <a:pPr algn="ctr"/>
                      <a:r>
                        <a:rPr lang="en-US">
                          <a:effectLst/>
                        </a:rPr>
                        <a:t>20%</a:t>
                      </a:r>
                    </a:p>
                  </a:txBody>
                  <a:tcPr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62696148"/>
                  </a:ext>
                </a:extLst>
              </a:tr>
              <a:tr h="434691">
                <a:tc>
                  <a:txBody>
                    <a:bodyPr/>
                    <a:lstStyle/>
                    <a:p>
                      <a:pPr algn="l"/>
                      <a:r>
                        <a:rPr lang="en-US">
                          <a:effectLst/>
                        </a:rPr>
                        <a:t>Knowledge in designing and implementing QI or research </a:t>
                      </a:r>
                    </a:p>
                  </a:txBody>
                  <a:tcPr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noFill/>
                  </a:tcPr>
                </a:tc>
                <a:tc>
                  <a:txBody>
                    <a:bodyPr/>
                    <a:lstStyle/>
                    <a:p>
                      <a:pPr algn="ctr"/>
                      <a:r>
                        <a:rPr lang="en-US">
                          <a:effectLst/>
                        </a:rPr>
                        <a:t>30%</a:t>
                      </a:r>
                    </a:p>
                  </a:txBody>
                  <a:tcPr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noFill/>
                  </a:tcPr>
                </a:tc>
                <a:extLst>
                  <a:ext uri="{0D108BD9-81ED-4DB2-BD59-A6C34878D82A}">
                    <a16:rowId xmlns:a16="http://schemas.microsoft.com/office/drawing/2014/main" val="3900339477"/>
                  </a:ext>
                </a:extLst>
              </a:tr>
            </a:tbl>
          </a:graphicData>
        </a:graphic>
      </p:graphicFrame>
      <p:sp>
        <p:nvSpPr>
          <p:cNvPr id="6" name="TextBox 5">
            <a:extLst>
              <a:ext uri="{FF2B5EF4-FFF2-40B4-BE49-F238E27FC236}">
                <a16:creationId xmlns:a16="http://schemas.microsoft.com/office/drawing/2014/main" id="{1278084D-5C5C-A5E4-C16D-D73DB0AA0854}"/>
              </a:ext>
            </a:extLst>
          </p:cNvPr>
          <p:cNvSpPr txBox="1"/>
          <p:nvPr/>
        </p:nvSpPr>
        <p:spPr>
          <a:xfrm>
            <a:off x="6069746" y="1283966"/>
            <a:ext cx="274320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a:cs typeface="Arial"/>
              </a:rPr>
              <a:t>(40%) stated they "rarely" utilize integrative health or holistic nursing skills in their professional practice​</a:t>
            </a:r>
            <a:endParaRPr lang="en-US"/>
          </a:p>
          <a:p>
            <a:endParaRPr lang="en-US" sz="1600">
              <a:latin typeface="Arial"/>
              <a:cs typeface="Arial"/>
            </a:endParaRPr>
          </a:p>
          <a:p>
            <a:r>
              <a:rPr lang="en-US" sz="1600">
                <a:latin typeface="Arial"/>
                <a:cs typeface="Arial"/>
              </a:rPr>
              <a:t>(100%) rated it “important” or “very important” to incorporate holistic or integrative practices into professional and personal practices.</a:t>
            </a:r>
          </a:p>
        </p:txBody>
      </p:sp>
    </p:spTree>
    <p:extLst>
      <p:ext uri="{BB962C8B-B14F-4D97-AF65-F5344CB8AC3E}">
        <p14:creationId xmlns:p14="http://schemas.microsoft.com/office/powerpoint/2010/main" val="1138451177"/>
      </p:ext>
    </p:extLst>
  </p:cSld>
  <p:clrMapOvr>
    <a:masterClrMapping/>
  </p:clrMapOvr>
</p:sld>
</file>

<file path=ppt/theme/theme1.xml><?xml version="1.0" encoding="utf-8"?>
<a:theme xmlns:a="http://schemas.openxmlformats.org/drawingml/2006/main" name="Office Theme">
  <a:themeElements>
    <a:clrScheme name="Brand Color Palette">
      <a:dk1>
        <a:srgbClr val="000000"/>
      </a:dk1>
      <a:lt1>
        <a:srgbClr val="FFFFFF"/>
      </a:lt1>
      <a:dk2>
        <a:srgbClr val="580F8B"/>
      </a:dk2>
      <a:lt2>
        <a:srgbClr val="E0E0DE"/>
      </a:lt2>
      <a:accent1>
        <a:srgbClr val="8000FF"/>
      </a:accent1>
      <a:accent2>
        <a:srgbClr val="380063"/>
      </a:accent2>
      <a:accent3>
        <a:srgbClr val="FF9300"/>
      </a:accent3>
      <a:accent4>
        <a:srgbClr val="00DCA5"/>
      </a:accent4>
      <a:accent5>
        <a:srgbClr val="FF0057"/>
      </a:accent5>
      <a:accent6>
        <a:srgbClr val="B341FF"/>
      </a:accent6>
      <a:hlink>
        <a:srgbClr val="8000FF"/>
      </a:hlink>
      <a:folHlink>
        <a:srgbClr val="80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err="1" smtClean="0"/>
        </a:defPPr>
      </a:lstStyle>
    </a:txDef>
  </a:objectDefaults>
  <a:extraClrSchemeLst/>
  <a:extLst>
    <a:ext uri="{05A4C25C-085E-4340-85A3-A5531E510DB2}">
      <thm15:themeFamily xmlns:thm15="http://schemas.microsoft.com/office/thememl/2012/main" name="NYULH_PPT-Template_241216" id="{C5AD854F-AC5E-0842-A7F5-F8319E95EB2E}" vid="{3EC7CFB7-4741-F246-8070-2DF0825D9363}"/>
    </a:ext>
  </a:extLst>
</a:theme>
</file>

<file path=ppt/theme/theme2.xml><?xml version="1.0" encoding="utf-8"?>
<a:theme xmlns:a="http://schemas.openxmlformats.org/drawingml/2006/main" name="UB Powerpoint Template">
  <a:themeElements>
    <a:clrScheme name="Custom 5">
      <a:dk1>
        <a:srgbClr val="53565A"/>
      </a:dk1>
      <a:lt1>
        <a:srgbClr val="FFFFFF"/>
      </a:lt1>
      <a:dk2>
        <a:srgbClr val="0077C8"/>
      </a:dk2>
      <a:lt2>
        <a:srgbClr val="FFFFFF"/>
      </a:lt2>
      <a:accent1>
        <a:srgbClr val="1D4F91"/>
      </a:accent1>
      <a:accent2>
        <a:srgbClr val="17802F"/>
      </a:accent2>
      <a:accent3>
        <a:srgbClr val="FC4C02"/>
      </a:accent3>
      <a:accent4>
        <a:srgbClr val="75787B"/>
      </a:accent4>
      <a:accent5>
        <a:srgbClr val="FFA300"/>
      </a:accent5>
      <a:accent6>
        <a:srgbClr val="AE2573"/>
      </a:accent6>
      <a:hlink>
        <a:srgbClr val="FF2500"/>
      </a:hlink>
      <a:folHlink>
        <a:srgbClr val="A6320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3.xml><?xml version="1.0" encoding="utf-8"?>
<a:theme xmlns:a="http://schemas.openxmlformats.org/drawingml/2006/main" name="1_Office Theme">
  <a:themeElements>
    <a:clrScheme name="Brand Color Palette">
      <a:dk1>
        <a:srgbClr val="000000"/>
      </a:dk1>
      <a:lt1>
        <a:srgbClr val="FFFFFF"/>
      </a:lt1>
      <a:dk2>
        <a:srgbClr val="580F8B"/>
      </a:dk2>
      <a:lt2>
        <a:srgbClr val="E0E0DE"/>
      </a:lt2>
      <a:accent1>
        <a:srgbClr val="8000FF"/>
      </a:accent1>
      <a:accent2>
        <a:srgbClr val="380063"/>
      </a:accent2>
      <a:accent3>
        <a:srgbClr val="FF9300"/>
      </a:accent3>
      <a:accent4>
        <a:srgbClr val="00DCA5"/>
      </a:accent4>
      <a:accent5>
        <a:srgbClr val="FF0057"/>
      </a:accent5>
      <a:accent6>
        <a:srgbClr val="B341FF"/>
      </a:accent6>
      <a:hlink>
        <a:srgbClr val="8000FF"/>
      </a:hlink>
      <a:folHlink>
        <a:srgbClr val="80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err="1" smtClean="0"/>
        </a:defPPr>
      </a:lstStyle>
    </a:txDef>
  </a:objectDefaults>
  <a:extraClrSchemeLst/>
  <a:extLst>
    <a:ext uri="{05A4C25C-085E-4340-85A3-A5531E510DB2}">
      <thm15:themeFamily xmlns:thm15="http://schemas.microsoft.com/office/thememl/2012/main" name="NYULH_PPT-Template_241216" id="{C5AD854F-AC5E-0842-A7F5-F8319E95EB2E}" vid="{3EC7CFB7-4741-F246-8070-2DF0825D936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rand Color Palette">
    <a:dk1>
      <a:srgbClr val="000000"/>
    </a:dk1>
    <a:lt1>
      <a:srgbClr val="FFFFFF"/>
    </a:lt1>
    <a:dk2>
      <a:srgbClr val="580F8B"/>
    </a:dk2>
    <a:lt2>
      <a:srgbClr val="E0E0DE"/>
    </a:lt2>
    <a:accent1>
      <a:srgbClr val="8000FF"/>
    </a:accent1>
    <a:accent2>
      <a:srgbClr val="380063"/>
    </a:accent2>
    <a:accent3>
      <a:srgbClr val="FF9300"/>
    </a:accent3>
    <a:accent4>
      <a:srgbClr val="00DCA5"/>
    </a:accent4>
    <a:accent5>
      <a:srgbClr val="FF0057"/>
    </a:accent5>
    <a:accent6>
      <a:srgbClr val="B341FF"/>
    </a:accent6>
    <a:hlink>
      <a:srgbClr val="8000FF"/>
    </a:hlink>
    <a:folHlink>
      <a:srgbClr val="80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NYULH_PPT-Template_250106</Template>
  <TotalTime>795</TotalTime>
  <Words>9439</Words>
  <Application>Microsoft Office PowerPoint</Application>
  <PresentationFormat>On-screen Show (16:9)</PresentationFormat>
  <Paragraphs>1071</Paragraphs>
  <Slides>84</Slides>
  <Notes>31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84</vt:i4>
      </vt:variant>
    </vt:vector>
  </HeadingPairs>
  <TitlesOfParts>
    <vt:vector size="99" baseType="lpstr">
      <vt:lpstr>Arial</vt:lpstr>
      <vt:lpstr>Arial,Sans-Serif</vt:lpstr>
      <vt:lpstr>Calibri</vt:lpstr>
      <vt:lpstr>Courier New</vt:lpstr>
      <vt:lpstr>Helvetica Neue Medium</vt:lpstr>
      <vt:lpstr>Lucida Grande</vt:lpstr>
      <vt:lpstr>LucidaGrande</vt:lpstr>
      <vt:lpstr>Roboto Mono Web</vt:lpstr>
      <vt:lpstr>Segoe UI</vt:lpstr>
      <vt:lpstr>Times New Roman</vt:lpstr>
      <vt:lpstr>Wingdings</vt:lpstr>
      <vt:lpstr>Wingdings,Sans-Serif</vt:lpstr>
      <vt:lpstr>Office Theme</vt:lpstr>
      <vt:lpstr>UB Powerpoint Template</vt:lpstr>
      <vt:lpstr>1_Office Theme</vt:lpstr>
      <vt:lpstr>Nurturing Whole Health  in the Healthcare System Integrative Health Training through Diverse Educational Modalities</vt:lpstr>
      <vt:lpstr>Presenters</vt:lpstr>
      <vt:lpstr>Presenters (continued)</vt:lpstr>
      <vt:lpstr>Presenters (continued)</vt:lpstr>
      <vt:lpstr>PowerPoint Presentation</vt:lpstr>
      <vt:lpstr>Transformative Educational Strategies: Building the Lerner Holistic Integrative Health Nursing Fellowship </vt:lpstr>
      <vt:lpstr>Disclosures</vt:lpstr>
      <vt:lpstr>Background</vt:lpstr>
      <vt:lpstr>Background</vt:lpstr>
      <vt:lpstr>Problem</vt:lpstr>
      <vt:lpstr>About the Lerner Holistic Integrative Health Nursing Fellowship</vt:lpstr>
      <vt:lpstr>Curriculum</vt:lpstr>
      <vt:lpstr>Outcomes</vt:lpstr>
      <vt:lpstr>Overall Impact</vt:lpstr>
      <vt:lpstr>Outcomes</vt:lpstr>
      <vt:lpstr>Key Educational Themes </vt:lpstr>
      <vt:lpstr>Outcomes</vt:lpstr>
      <vt:lpstr>Opportunities</vt:lpstr>
      <vt:lpstr>Next Steps</vt:lpstr>
      <vt:lpstr>Implications for Practice</vt:lpstr>
      <vt:lpstr>References</vt:lpstr>
      <vt:lpstr>Our Gratitude</vt:lpstr>
      <vt:lpstr>Q&amp;A</vt:lpstr>
      <vt:lpstr>Thank You</vt:lpstr>
      <vt:lpstr>Healthy Mondays for Hospitals: Hands-On Learning Opportunities for Students Supporting the Development of Health Promotion Programming for the Hospital Ecosystem</vt:lpstr>
      <vt:lpstr>Overview</vt:lpstr>
      <vt:lpstr>Healthy Mondays for Hospitals</vt:lpstr>
      <vt:lpstr>HMH Summer Internship  </vt:lpstr>
      <vt:lpstr>HMH Summer Internship (continued)</vt:lpstr>
      <vt:lpstr>HMH Summer Internship (continued)</vt:lpstr>
      <vt:lpstr>Collaborating with Public Health Experts &amp; Students</vt:lpstr>
      <vt:lpstr>Collaborating with Public Health Experts &amp; Students (continued)</vt:lpstr>
      <vt:lpstr>Opportunities for Practical Experience Requirements </vt:lpstr>
      <vt:lpstr>Opportunities for Practical Experience Requirements (continued) </vt:lpstr>
      <vt:lpstr>Opportunities for Practical Experience Requirements (continued) </vt:lpstr>
      <vt:lpstr>Leveraging Doctoral-Level Students &amp; Graduates</vt:lpstr>
      <vt:lpstr>Leveraging Doctoral-Level Students &amp; Graduates (continued)</vt:lpstr>
      <vt:lpstr>Leveraging Doctoral-Level Students &amp; Graduates (continued)</vt:lpstr>
      <vt:lpstr>Reflections</vt:lpstr>
      <vt:lpstr>Reflections (continued)</vt:lpstr>
      <vt:lpstr>Q&amp;A</vt:lpstr>
      <vt:lpstr>PowerPoint Presentation</vt:lpstr>
      <vt:lpstr>Integrative Health In Employee WELLNESS: </vt:lpstr>
      <vt:lpstr>Disclosure Statement</vt:lpstr>
      <vt:lpstr>Objectives</vt:lpstr>
      <vt:lpstr>PowerPoint Presentation</vt:lpstr>
      <vt:lpstr>Assessment of the Healthy Monday Program:  An Employee Wellness Initiative for Healthcare Professions (HCPs)  Michelle J. Bombacie, Melanie A. Gold, Taylor B. Sewell, Pooja Vyas, Zhezhen Jin, and Elena J. Ladas </vt:lpstr>
      <vt:lpstr>PowerPoint Presentation</vt:lpstr>
      <vt:lpstr>  </vt:lpstr>
      <vt:lpstr>Resident Education in Sleep Techniques (REST) Program</vt:lpstr>
      <vt:lpstr>Program Content: REST</vt:lpstr>
      <vt:lpstr>Results: REST</vt:lpstr>
      <vt:lpstr>Lerner Fellowship Pilot Grant in Employee Wellness </vt:lpstr>
      <vt:lpstr>Barriers and Facilitators - Pilot Programs (2018 - 2021) </vt:lpstr>
      <vt:lpstr> Lessons Learned and Solutions - IRB Programs (2022 – 2024) </vt:lpstr>
      <vt:lpstr>Thank you!!!  </vt:lpstr>
      <vt:lpstr>Branches of Wellness: Approaches for Cultivating Integrative Wellness Champions throughout the Hospital Community</vt:lpstr>
      <vt:lpstr>Branches of Wellness</vt:lpstr>
      <vt:lpstr>The Critical Value of Cultivating Wellness</vt:lpstr>
      <vt:lpstr>“Storms make trees take deeper roots”-Dolly Parton</vt:lpstr>
      <vt:lpstr>PowerPoint Presentation</vt:lpstr>
      <vt:lpstr>PowerPoint Presentation</vt:lpstr>
      <vt:lpstr>PowerPoint Presentation</vt:lpstr>
      <vt:lpstr>PowerPoint Presentation</vt:lpstr>
      <vt:lpstr>Building out the Structure</vt:lpstr>
      <vt:lpstr>Creating Cultures of Wellness through Organic Partnerships</vt:lpstr>
      <vt:lpstr>Keys to Helping the Gardeners Grow</vt:lpstr>
      <vt:lpstr>Lessons Learned</vt:lpstr>
      <vt:lpstr>Questions?  We’d love to stay connected to you!</vt:lpstr>
      <vt:lpstr>References:</vt:lpstr>
      <vt:lpstr>Pathways for Every Learner:  Development of Integrative Health Education Opportunities Ranging from High School to Professionals </vt:lpstr>
      <vt:lpstr>Overview</vt:lpstr>
      <vt:lpstr>High School Work Study Program</vt:lpstr>
      <vt:lpstr>Student Roles and Supervisor Responsibilities </vt:lpstr>
      <vt:lpstr>Benefits and Considerations</vt:lpstr>
      <vt:lpstr>Undergraduate Research Assistants</vt:lpstr>
      <vt:lpstr>A Mutually Beneficial Partnership</vt:lpstr>
      <vt:lpstr>Federal Work-Study Program Overview</vt:lpstr>
      <vt:lpstr>Why Develop Federal Work-Study Partnerships?</vt:lpstr>
      <vt:lpstr>Visiting Scholar Overview and Responsibilities</vt:lpstr>
      <vt:lpstr>Importance and Implementation</vt:lpstr>
      <vt:lpstr>Cultivating the Future of Integrative Health</vt:lpstr>
      <vt:lpstr>PowerPoint Presentation</vt:lpstr>
      <vt:lpstr>Thank you!</vt:lpstr>
    </vt:vector>
  </TitlesOfParts>
  <Company>NYU Langone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Nurturing Whole Health  in the Healthcare System Integrative Health Training through Diverse Educational Modalities</dc:title>
  <dc:creator>Vigo, Katrina</dc:creator>
  <cp:lastModifiedBy>Esquenazi-Karonika, Shari</cp:lastModifiedBy>
  <cp:revision>56</cp:revision>
  <dcterms:created xsi:type="dcterms:W3CDTF">2025-02-14T15:54:12Z</dcterms:created>
  <dcterms:modified xsi:type="dcterms:W3CDTF">2025-02-28T01:42:58Z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267e522-0091-4d88-9989-f382df9eb3cc_Enabled">
    <vt:lpwstr>true</vt:lpwstr>
  </property>
  <property fmtid="{D5CDD505-2E9C-101B-9397-08002B2CF9AE}" pid="3" name="MSIP_Label_6267e522-0091-4d88-9989-f382df9eb3cc_SetDate">
    <vt:lpwstr>2025-02-27T05:04:32Z</vt:lpwstr>
  </property>
  <property fmtid="{D5CDD505-2E9C-101B-9397-08002B2CF9AE}" pid="4" name="MSIP_Label_6267e522-0091-4d88-9989-f382df9eb3cc_Method">
    <vt:lpwstr>Privileged</vt:lpwstr>
  </property>
  <property fmtid="{D5CDD505-2E9C-101B-9397-08002B2CF9AE}" pid="5" name="MSIP_Label_6267e522-0091-4d88-9989-f382df9eb3cc_Name">
    <vt:lpwstr>General</vt:lpwstr>
  </property>
  <property fmtid="{D5CDD505-2E9C-101B-9397-08002B2CF9AE}" pid="6" name="MSIP_Label_6267e522-0091-4d88-9989-f382df9eb3cc_SiteId">
    <vt:lpwstr>8f3e36ea-8039-4b40-81a7-7dc0599e8645</vt:lpwstr>
  </property>
  <property fmtid="{D5CDD505-2E9C-101B-9397-08002B2CF9AE}" pid="7" name="MSIP_Label_6267e522-0091-4d88-9989-f382df9eb3cc_ActionId">
    <vt:lpwstr>2f15494a-2025-4c42-92ed-1186deb1fc3e</vt:lpwstr>
  </property>
  <property fmtid="{D5CDD505-2E9C-101B-9397-08002B2CF9AE}" pid="8" name="MSIP_Label_6267e522-0091-4d88-9989-f382df9eb3cc_ContentBits">
    <vt:lpwstr>0</vt:lpwstr>
  </property>
</Properties>
</file>